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314" r:id="rId3"/>
    <p:sldId id="301" r:id="rId4"/>
    <p:sldId id="313" r:id="rId5"/>
    <p:sldId id="323" r:id="rId6"/>
    <p:sldId id="325" r:id="rId7"/>
    <p:sldId id="326" r:id="rId8"/>
    <p:sldId id="321" r:id="rId9"/>
    <p:sldId id="328" r:id="rId10"/>
    <p:sldId id="320" r:id="rId11"/>
    <p:sldId id="294" r:id="rId12"/>
  </p:sldIdLst>
  <p:sldSz cx="12192000" cy="6858000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462FB-645A-4E30-A825-293FCB5521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1E9834C8-BDD2-443E-BE4C-D97FE21E3416}">
      <dgm:prSet custT="1"/>
      <dgm:spPr>
        <a:solidFill>
          <a:srgbClr val="00B0F0"/>
        </a:solidFill>
      </dgm:spPr>
      <dgm:t>
        <a:bodyPr/>
        <a:lstStyle/>
        <a:p>
          <a:pPr algn="ctr" rtl="0"/>
          <a:r>
            <a:rPr lang="lv-LV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Atbalsta centra uzdevumi</a:t>
          </a:r>
          <a:endParaRPr lang="lv-LV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C30E65-33A4-43EC-AD6D-7A3869C95870}" type="parTrans" cxnId="{4B587947-D435-4F4D-A60A-3181FC49174E}">
      <dgm:prSet/>
      <dgm:spPr/>
      <dgm:t>
        <a:bodyPr/>
        <a:lstStyle/>
        <a:p>
          <a:endParaRPr lang="lv-LV"/>
        </a:p>
      </dgm:t>
    </dgm:pt>
    <dgm:pt modelId="{DE528147-CA74-4B5F-BE9E-3D7D2A93F381}" type="sibTrans" cxnId="{4B587947-D435-4F4D-A60A-3181FC49174E}">
      <dgm:prSet/>
      <dgm:spPr/>
      <dgm:t>
        <a:bodyPr/>
        <a:lstStyle/>
        <a:p>
          <a:endParaRPr lang="lv-LV"/>
        </a:p>
      </dgm:t>
    </dgm:pt>
    <dgm:pt modelId="{C801AEA0-C8CF-4AD0-94A3-A8AFE8C2FC18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Piesaistīt jaunas audžuģimenes, aizbildņus, adoptētājus, viesģimenes, īpaši veicinot specializēto audžuģimeņu skaita pieaugumu;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EB39BC-96AD-4D34-98B0-FAC0D57CB297}" type="parTrans" cxnId="{7B55595E-1990-4DE7-9EE6-198187963573}">
      <dgm:prSet/>
      <dgm:spPr/>
      <dgm:t>
        <a:bodyPr/>
        <a:lstStyle/>
        <a:p>
          <a:endParaRPr lang="lv-LV"/>
        </a:p>
      </dgm:t>
    </dgm:pt>
    <dgm:pt modelId="{2AC1FF23-D7C7-40B0-90AF-C9D68179F4AD}" type="sibTrans" cxnId="{7B55595E-1990-4DE7-9EE6-198187963573}">
      <dgm:prSet/>
      <dgm:spPr/>
      <dgm:t>
        <a:bodyPr/>
        <a:lstStyle/>
        <a:p>
          <a:endParaRPr lang="lv-LV"/>
        </a:p>
      </dgm:t>
    </dgm:pt>
    <dgm:pt modelId="{AA8EB894-2F75-4F61-B474-E80DD81E4206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Organizēt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audžuģimeņu, t.sk. specializēto audžuģimeņu, mācības, kā arī potenciālo adoptētāju mācības;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6F3717-1ED9-46E9-BF0D-DDB9027954BF}" type="parTrans" cxnId="{EC374793-5F8F-4230-8194-8FA1DE202BD5}">
      <dgm:prSet/>
      <dgm:spPr/>
      <dgm:t>
        <a:bodyPr/>
        <a:lstStyle/>
        <a:p>
          <a:endParaRPr lang="lv-LV"/>
        </a:p>
      </dgm:t>
    </dgm:pt>
    <dgm:pt modelId="{E24B8842-434F-4FA5-96A2-A31CAA47A049}" type="sibTrans" cxnId="{EC374793-5F8F-4230-8194-8FA1DE202BD5}">
      <dgm:prSet/>
      <dgm:spPr/>
      <dgm:t>
        <a:bodyPr/>
        <a:lstStyle/>
        <a:p>
          <a:endParaRPr lang="lv-LV"/>
        </a:p>
      </dgm:t>
    </dgm:pt>
    <dgm:pt modelId="{CDF2F17E-150B-450D-8F83-F1DD980F28B0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Sagatavot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psihologa atzinumu un raksturojumu, iesniegšanai bāriņtiesā;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8B0E6F-2708-4F2E-8E95-9029C6BF05EB}" type="parTrans" cxnId="{66C69262-C631-469B-84FA-C29059AD2745}">
      <dgm:prSet/>
      <dgm:spPr/>
      <dgm:t>
        <a:bodyPr/>
        <a:lstStyle/>
        <a:p>
          <a:endParaRPr lang="lv-LV"/>
        </a:p>
      </dgm:t>
    </dgm:pt>
    <dgm:pt modelId="{8C6E99BF-190D-48DA-8B11-8004FD4BB820}" type="sibTrans" cxnId="{66C69262-C631-469B-84FA-C29059AD2745}">
      <dgm:prSet/>
      <dgm:spPr/>
      <dgm:t>
        <a:bodyPr/>
        <a:lstStyle/>
        <a:p>
          <a:endParaRPr lang="lv-LV"/>
        </a:p>
      </dgm:t>
    </dgm:pt>
    <dgm:pt modelId="{D3469E38-4C29-464B-B560-F65997642109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psihosociālo atbalstu audžuģimenēm, t.sk. specializētajām audžuģimenē (psihologa, sociālā darbinieka un citu speciālistu konsultācijas);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CEDB9C-9931-4DAA-8144-64470470A8B6}" type="parTrans" cxnId="{8E58250A-BA8E-4585-98D0-7928656C2B67}">
      <dgm:prSet/>
      <dgm:spPr/>
      <dgm:t>
        <a:bodyPr/>
        <a:lstStyle/>
        <a:p>
          <a:endParaRPr lang="lv-LV"/>
        </a:p>
      </dgm:t>
    </dgm:pt>
    <dgm:pt modelId="{BDC7B289-A769-4D90-B90C-C91616040C97}" type="sibTrans" cxnId="{8E58250A-BA8E-4585-98D0-7928656C2B67}">
      <dgm:prSet/>
      <dgm:spPr/>
      <dgm:t>
        <a:bodyPr/>
        <a:lstStyle/>
        <a:p>
          <a:endParaRPr lang="lv-LV"/>
        </a:p>
      </dgm:t>
    </dgm:pt>
    <dgm:pt modelId="{F8C52125-2B67-4F69-8EDF-B22675815056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Izstrādāt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audžuģimenes atbalsta un tajā ievietotā bērna individuālās attīstības plānu (gadījuma vadītājs ir AC sociālais darbinieks);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AA8121-07C2-42D8-9A34-6F2B4AD2B3C5}" type="parTrans" cxnId="{C0EDA6F2-B8DF-4895-BED3-F9450B51137C}">
      <dgm:prSet/>
      <dgm:spPr/>
      <dgm:t>
        <a:bodyPr/>
        <a:lstStyle/>
        <a:p>
          <a:endParaRPr lang="lv-LV"/>
        </a:p>
      </dgm:t>
    </dgm:pt>
    <dgm:pt modelId="{36CE7B1D-8962-455A-912B-641139CD4646}" type="sibTrans" cxnId="{C0EDA6F2-B8DF-4895-BED3-F9450B51137C}">
      <dgm:prSet/>
      <dgm:spPr/>
      <dgm:t>
        <a:bodyPr/>
        <a:lstStyle/>
        <a:p>
          <a:endParaRPr lang="lv-LV"/>
        </a:p>
      </dgm:t>
    </dgm:pt>
    <dgm:pt modelId="{CB666BF9-6A5E-4C8E-9F98-94DCA553B110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ikgadējās zināšanu pilnveides mācības audžuģimenēm, t.sk. specializētajām audžuģimenēm;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60662C-E9CD-4634-8834-B9C92E0EEC5A}" type="parTrans" cxnId="{B5935CE1-6822-4D23-8B39-4E3E50FE7F0B}">
      <dgm:prSet/>
      <dgm:spPr/>
      <dgm:t>
        <a:bodyPr/>
        <a:lstStyle/>
        <a:p>
          <a:endParaRPr lang="lv-LV"/>
        </a:p>
      </dgm:t>
    </dgm:pt>
    <dgm:pt modelId="{D5C6B6D2-6E8A-4564-AE58-BD489E56C051}" type="sibTrans" cxnId="{B5935CE1-6822-4D23-8B39-4E3E50FE7F0B}">
      <dgm:prSet/>
      <dgm:spPr/>
      <dgm:t>
        <a:bodyPr/>
        <a:lstStyle/>
        <a:p>
          <a:endParaRPr lang="lv-LV"/>
        </a:p>
      </dgm:t>
    </dgm:pt>
    <dgm:pt modelId="{BB0D2714-4E7F-4A25-8E92-5154C3EB5361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atlīdzības aprēķināšanu un izmaksu un vienreizēju mājokļa iekārtošanas izmaksu specializētajām audžuģimenēm;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E1AE75-6DE5-45E1-B8B6-C4AF17308CE1}" type="parTrans" cxnId="{99012A22-4E38-49BF-A7EA-A36DBB45D593}">
      <dgm:prSet/>
      <dgm:spPr/>
      <dgm:t>
        <a:bodyPr/>
        <a:lstStyle/>
        <a:p>
          <a:endParaRPr lang="lv-LV"/>
        </a:p>
      </dgm:t>
    </dgm:pt>
    <dgm:pt modelId="{58D097ED-19A1-40DB-8D47-12894AB3B1D4}" type="sibTrans" cxnId="{99012A22-4E38-49BF-A7EA-A36DBB45D593}">
      <dgm:prSet/>
      <dgm:spPr/>
      <dgm:t>
        <a:bodyPr/>
        <a:lstStyle/>
        <a:p>
          <a:endParaRPr lang="lv-LV"/>
        </a:p>
      </dgm:t>
    </dgm:pt>
    <dgm:pt modelId="{FA4EC4FF-9687-4A77-8661-8D765ECD4DBB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Sadarboties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ar bāriņtiesu un sociālo dienestu, sniedz informāciju;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3DDAC-70FC-48FF-97BB-B47D1BFD60DE}" type="parTrans" cxnId="{36CAA7D9-3111-48CB-BC0A-81A6BB954291}">
      <dgm:prSet/>
      <dgm:spPr/>
      <dgm:t>
        <a:bodyPr/>
        <a:lstStyle/>
        <a:p>
          <a:endParaRPr lang="lv-LV"/>
        </a:p>
      </dgm:t>
    </dgm:pt>
    <dgm:pt modelId="{6B581171-A5FC-4ED7-890E-CCD22139D3A2}" type="sibTrans" cxnId="{36CAA7D9-3111-48CB-BC0A-81A6BB954291}">
      <dgm:prSet/>
      <dgm:spPr/>
      <dgm:t>
        <a:bodyPr/>
        <a:lstStyle/>
        <a:p>
          <a:endParaRPr lang="lv-LV"/>
        </a:p>
      </dgm:t>
    </dgm:pt>
    <dgm:pt modelId="{DC137E5A-69EC-43F4-BF63-58099D8AB04A}">
      <dgm:prSet custT="1"/>
      <dgm:spPr/>
      <dgm:t>
        <a:bodyPr/>
        <a:lstStyle/>
        <a:p>
          <a:pPr rtl="0"/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Veikt </a:t>
          </a:r>
          <a:r>
            <a:rPr lang="lv-LV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datu ievadi AGIS.</a:t>
          </a:r>
          <a:endParaRPr lang="lv-LV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090D1C-4456-4F7E-A525-BBAA6F21BA05}" type="parTrans" cxnId="{F92FE740-AF9D-4953-9E90-97E7168DB82D}">
      <dgm:prSet/>
      <dgm:spPr/>
      <dgm:t>
        <a:bodyPr/>
        <a:lstStyle/>
        <a:p>
          <a:endParaRPr lang="lv-LV"/>
        </a:p>
      </dgm:t>
    </dgm:pt>
    <dgm:pt modelId="{6CDBC28F-2AFA-4398-8B13-E54D136DF2DA}" type="sibTrans" cxnId="{F92FE740-AF9D-4953-9E90-97E7168DB82D}">
      <dgm:prSet/>
      <dgm:spPr/>
      <dgm:t>
        <a:bodyPr/>
        <a:lstStyle/>
        <a:p>
          <a:endParaRPr lang="lv-LV"/>
        </a:p>
      </dgm:t>
    </dgm:pt>
    <dgm:pt modelId="{813A829E-DC0D-4608-8050-E07BD61B7874}" type="pres">
      <dgm:prSet presAssocID="{9E4462FB-645A-4E30-A825-293FCB5521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C86D565B-5584-4E97-B318-AB2E9DFBC167}" type="pres">
      <dgm:prSet presAssocID="{1E9834C8-BDD2-443E-BE4C-D97FE21E3416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C761F0A-3875-4093-8C59-2DA36E51314F}" type="pres">
      <dgm:prSet presAssocID="{DE528147-CA74-4B5F-BE9E-3D7D2A93F381}" presName="spacer" presStyleCnt="0"/>
      <dgm:spPr/>
    </dgm:pt>
    <dgm:pt modelId="{37F7CD04-C140-447A-8A91-55376C7BE219}" type="pres">
      <dgm:prSet presAssocID="{C801AEA0-C8CF-4AD0-94A3-A8AFE8C2FC18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34BDEAD-ADF2-42CC-9602-3433A4E86E41}" type="pres">
      <dgm:prSet presAssocID="{2AC1FF23-D7C7-40B0-90AF-C9D68179F4AD}" presName="spacer" presStyleCnt="0"/>
      <dgm:spPr/>
    </dgm:pt>
    <dgm:pt modelId="{3E03BD3A-E603-4346-950F-B202F59F6A3F}" type="pres">
      <dgm:prSet presAssocID="{AA8EB894-2F75-4F61-B474-E80DD81E4206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EE0E1F6-B5E9-4E06-884A-457A155B56BC}" type="pres">
      <dgm:prSet presAssocID="{E24B8842-434F-4FA5-96A2-A31CAA47A049}" presName="spacer" presStyleCnt="0"/>
      <dgm:spPr/>
    </dgm:pt>
    <dgm:pt modelId="{D03B82E4-3627-4D57-8F76-9DCE9F1B34EC}" type="pres">
      <dgm:prSet presAssocID="{CDF2F17E-150B-450D-8F83-F1DD980F28B0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CC3DD000-4B41-4ECF-9225-446B81DA6524}" type="pres">
      <dgm:prSet presAssocID="{8C6E99BF-190D-48DA-8B11-8004FD4BB820}" presName="spacer" presStyleCnt="0"/>
      <dgm:spPr/>
    </dgm:pt>
    <dgm:pt modelId="{58C88B92-B21E-4D77-BE10-220B72161F63}" type="pres">
      <dgm:prSet presAssocID="{D3469E38-4C29-464B-B560-F65997642109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B0A992A-866F-4805-B607-99E88F87E946}" type="pres">
      <dgm:prSet presAssocID="{BDC7B289-A769-4D90-B90C-C91616040C97}" presName="spacer" presStyleCnt="0"/>
      <dgm:spPr/>
    </dgm:pt>
    <dgm:pt modelId="{B30E6B88-E49E-4F83-9E8B-0410FCD89B59}" type="pres">
      <dgm:prSet presAssocID="{F8C52125-2B67-4F69-8EDF-B22675815056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3C3A3C5-80BD-4E3D-A92B-C8277E1F7CEB}" type="pres">
      <dgm:prSet presAssocID="{36CE7B1D-8962-455A-912B-641139CD4646}" presName="spacer" presStyleCnt="0"/>
      <dgm:spPr/>
    </dgm:pt>
    <dgm:pt modelId="{EAE56891-2E1F-4927-BF43-B2FEC21A7137}" type="pres">
      <dgm:prSet presAssocID="{CB666BF9-6A5E-4C8E-9F98-94DCA553B110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9E93678-4B9B-4438-B7BB-E84CCFA5E664}" type="pres">
      <dgm:prSet presAssocID="{D5C6B6D2-6E8A-4564-AE58-BD489E56C051}" presName="spacer" presStyleCnt="0"/>
      <dgm:spPr/>
    </dgm:pt>
    <dgm:pt modelId="{0C978303-F0B9-465E-8CEA-185B18DC8E9E}" type="pres">
      <dgm:prSet presAssocID="{BB0D2714-4E7F-4A25-8E92-5154C3EB5361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C41863C4-01D2-4EB6-8AEF-0E9969501638}" type="pres">
      <dgm:prSet presAssocID="{58D097ED-19A1-40DB-8D47-12894AB3B1D4}" presName="spacer" presStyleCnt="0"/>
      <dgm:spPr/>
    </dgm:pt>
    <dgm:pt modelId="{DE86B1E1-EA62-4D6C-962C-8481887E9DA7}" type="pres">
      <dgm:prSet presAssocID="{FA4EC4FF-9687-4A77-8661-8D765ECD4DBB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25DA78A-52B4-4C6F-AEC8-5AAB2440739C}" type="pres">
      <dgm:prSet presAssocID="{6B581171-A5FC-4ED7-890E-CCD22139D3A2}" presName="spacer" presStyleCnt="0"/>
      <dgm:spPr/>
    </dgm:pt>
    <dgm:pt modelId="{61453800-90D0-487B-A3F8-BFDB04EA7904}" type="pres">
      <dgm:prSet presAssocID="{DC137E5A-69EC-43F4-BF63-58099D8AB04A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D6C68E1E-27E9-46DB-8105-78F5943EA96F}" type="presOf" srcId="{F8C52125-2B67-4F69-8EDF-B22675815056}" destId="{B30E6B88-E49E-4F83-9E8B-0410FCD89B59}" srcOrd="0" destOrd="0" presId="urn:microsoft.com/office/officeart/2005/8/layout/vList2"/>
    <dgm:cxn modelId="{7B55595E-1990-4DE7-9EE6-198187963573}" srcId="{9E4462FB-645A-4E30-A825-293FCB552136}" destId="{C801AEA0-C8CF-4AD0-94A3-A8AFE8C2FC18}" srcOrd="1" destOrd="0" parTransId="{20EB39BC-96AD-4D34-98B0-FAC0D57CB297}" sibTransId="{2AC1FF23-D7C7-40B0-90AF-C9D68179F4AD}"/>
    <dgm:cxn modelId="{184362E3-18BC-4460-96AF-FFAC822185E7}" type="presOf" srcId="{D3469E38-4C29-464B-B560-F65997642109}" destId="{58C88B92-B21E-4D77-BE10-220B72161F63}" srcOrd="0" destOrd="0" presId="urn:microsoft.com/office/officeart/2005/8/layout/vList2"/>
    <dgm:cxn modelId="{C0EDA6F2-B8DF-4895-BED3-F9450B51137C}" srcId="{9E4462FB-645A-4E30-A825-293FCB552136}" destId="{F8C52125-2B67-4F69-8EDF-B22675815056}" srcOrd="5" destOrd="0" parTransId="{BAAA8121-07C2-42D8-9A34-6F2B4AD2B3C5}" sibTransId="{36CE7B1D-8962-455A-912B-641139CD4646}"/>
    <dgm:cxn modelId="{E9BD4EC2-4552-4151-B050-0AD921389F52}" type="presOf" srcId="{1E9834C8-BDD2-443E-BE4C-D97FE21E3416}" destId="{C86D565B-5584-4E97-B318-AB2E9DFBC167}" srcOrd="0" destOrd="0" presId="urn:microsoft.com/office/officeart/2005/8/layout/vList2"/>
    <dgm:cxn modelId="{F92FE740-AF9D-4953-9E90-97E7168DB82D}" srcId="{9E4462FB-645A-4E30-A825-293FCB552136}" destId="{DC137E5A-69EC-43F4-BF63-58099D8AB04A}" srcOrd="9" destOrd="0" parTransId="{99090D1C-4456-4F7E-A525-BBAA6F21BA05}" sibTransId="{6CDBC28F-2AFA-4398-8B13-E54D136DF2DA}"/>
    <dgm:cxn modelId="{2E74BEE9-AF8E-4AA1-91A5-DCE42C97DD58}" type="presOf" srcId="{FA4EC4FF-9687-4A77-8661-8D765ECD4DBB}" destId="{DE86B1E1-EA62-4D6C-962C-8481887E9DA7}" srcOrd="0" destOrd="0" presId="urn:microsoft.com/office/officeart/2005/8/layout/vList2"/>
    <dgm:cxn modelId="{B5935CE1-6822-4D23-8B39-4E3E50FE7F0B}" srcId="{9E4462FB-645A-4E30-A825-293FCB552136}" destId="{CB666BF9-6A5E-4C8E-9F98-94DCA553B110}" srcOrd="6" destOrd="0" parTransId="{F360662C-E9CD-4634-8834-B9C92E0EEC5A}" sibTransId="{D5C6B6D2-6E8A-4564-AE58-BD489E56C051}"/>
    <dgm:cxn modelId="{5F5CA6C2-B81C-45F0-92BC-8024C6461AE8}" type="presOf" srcId="{CB666BF9-6A5E-4C8E-9F98-94DCA553B110}" destId="{EAE56891-2E1F-4927-BF43-B2FEC21A7137}" srcOrd="0" destOrd="0" presId="urn:microsoft.com/office/officeart/2005/8/layout/vList2"/>
    <dgm:cxn modelId="{66C69262-C631-469B-84FA-C29059AD2745}" srcId="{9E4462FB-645A-4E30-A825-293FCB552136}" destId="{CDF2F17E-150B-450D-8F83-F1DD980F28B0}" srcOrd="3" destOrd="0" parTransId="{318B0E6F-2708-4F2E-8E95-9029C6BF05EB}" sibTransId="{8C6E99BF-190D-48DA-8B11-8004FD4BB820}"/>
    <dgm:cxn modelId="{A21C2218-DAF5-486D-8538-E599FB50CD4F}" type="presOf" srcId="{CDF2F17E-150B-450D-8F83-F1DD980F28B0}" destId="{D03B82E4-3627-4D57-8F76-9DCE9F1B34EC}" srcOrd="0" destOrd="0" presId="urn:microsoft.com/office/officeart/2005/8/layout/vList2"/>
    <dgm:cxn modelId="{4B587947-D435-4F4D-A60A-3181FC49174E}" srcId="{9E4462FB-645A-4E30-A825-293FCB552136}" destId="{1E9834C8-BDD2-443E-BE4C-D97FE21E3416}" srcOrd="0" destOrd="0" parTransId="{52C30E65-33A4-43EC-AD6D-7A3869C95870}" sibTransId="{DE528147-CA74-4B5F-BE9E-3D7D2A93F381}"/>
    <dgm:cxn modelId="{883374D7-20E5-4B40-8817-F0D51B948D6B}" type="presOf" srcId="{BB0D2714-4E7F-4A25-8E92-5154C3EB5361}" destId="{0C978303-F0B9-465E-8CEA-185B18DC8E9E}" srcOrd="0" destOrd="0" presId="urn:microsoft.com/office/officeart/2005/8/layout/vList2"/>
    <dgm:cxn modelId="{99012A22-4E38-49BF-A7EA-A36DBB45D593}" srcId="{9E4462FB-645A-4E30-A825-293FCB552136}" destId="{BB0D2714-4E7F-4A25-8E92-5154C3EB5361}" srcOrd="7" destOrd="0" parTransId="{77E1AE75-6DE5-45E1-B8B6-C4AF17308CE1}" sibTransId="{58D097ED-19A1-40DB-8D47-12894AB3B1D4}"/>
    <dgm:cxn modelId="{ADC1514C-10E5-4356-A497-2BAED96794D6}" type="presOf" srcId="{AA8EB894-2F75-4F61-B474-E80DD81E4206}" destId="{3E03BD3A-E603-4346-950F-B202F59F6A3F}" srcOrd="0" destOrd="0" presId="urn:microsoft.com/office/officeart/2005/8/layout/vList2"/>
    <dgm:cxn modelId="{EC374793-5F8F-4230-8194-8FA1DE202BD5}" srcId="{9E4462FB-645A-4E30-A825-293FCB552136}" destId="{AA8EB894-2F75-4F61-B474-E80DD81E4206}" srcOrd="2" destOrd="0" parTransId="{9D6F3717-1ED9-46E9-BF0D-DDB9027954BF}" sibTransId="{E24B8842-434F-4FA5-96A2-A31CAA47A049}"/>
    <dgm:cxn modelId="{056142F3-F757-4796-B793-DF0CFD188B4F}" type="presOf" srcId="{9E4462FB-645A-4E30-A825-293FCB552136}" destId="{813A829E-DC0D-4608-8050-E07BD61B7874}" srcOrd="0" destOrd="0" presId="urn:microsoft.com/office/officeart/2005/8/layout/vList2"/>
    <dgm:cxn modelId="{64A1C1AC-91BF-4298-9BC5-21E8151214FC}" type="presOf" srcId="{DC137E5A-69EC-43F4-BF63-58099D8AB04A}" destId="{61453800-90D0-487B-A3F8-BFDB04EA7904}" srcOrd="0" destOrd="0" presId="urn:microsoft.com/office/officeart/2005/8/layout/vList2"/>
    <dgm:cxn modelId="{8E58250A-BA8E-4585-98D0-7928656C2B67}" srcId="{9E4462FB-645A-4E30-A825-293FCB552136}" destId="{D3469E38-4C29-464B-B560-F65997642109}" srcOrd="4" destOrd="0" parTransId="{00CEDB9C-9931-4DAA-8144-64470470A8B6}" sibTransId="{BDC7B289-A769-4D90-B90C-C91616040C97}"/>
    <dgm:cxn modelId="{36CAA7D9-3111-48CB-BC0A-81A6BB954291}" srcId="{9E4462FB-645A-4E30-A825-293FCB552136}" destId="{FA4EC4FF-9687-4A77-8661-8D765ECD4DBB}" srcOrd="8" destOrd="0" parTransId="{2B03DDAC-70FC-48FF-97BB-B47D1BFD60DE}" sibTransId="{6B581171-A5FC-4ED7-890E-CCD22139D3A2}"/>
    <dgm:cxn modelId="{6629D389-CD1D-441B-9D9F-A00943ED2FE7}" type="presOf" srcId="{C801AEA0-C8CF-4AD0-94A3-A8AFE8C2FC18}" destId="{37F7CD04-C140-447A-8A91-55376C7BE219}" srcOrd="0" destOrd="0" presId="urn:microsoft.com/office/officeart/2005/8/layout/vList2"/>
    <dgm:cxn modelId="{DD713AC4-5A6D-43D6-B659-45CAF9BECEBB}" type="presParOf" srcId="{813A829E-DC0D-4608-8050-E07BD61B7874}" destId="{C86D565B-5584-4E97-B318-AB2E9DFBC167}" srcOrd="0" destOrd="0" presId="urn:microsoft.com/office/officeart/2005/8/layout/vList2"/>
    <dgm:cxn modelId="{4BA05A5B-232E-44A1-90E2-BB25C9907347}" type="presParOf" srcId="{813A829E-DC0D-4608-8050-E07BD61B7874}" destId="{7C761F0A-3875-4093-8C59-2DA36E51314F}" srcOrd="1" destOrd="0" presId="urn:microsoft.com/office/officeart/2005/8/layout/vList2"/>
    <dgm:cxn modelId="{2B43DBFF-E913-49D8-AC91-6E14C5F8EF58}" type="presParOf" srcId="{813A829E-DC0D-4608-8050-E07BD61B7874}" destId="{37F7CD04-C140-447A-8A91-55376C7BE219}" srcOrd="2" destOrd="0" presId="urn:microsoft.com/office/officeart/2005/8/layout/vList2"/>
    <dgm:cxn modelId="{E6EE3C79-57E8-4784-A9C2-146AFE9A543F}" type="presParOf" srcId="{813A829E-DC0D-4608-8050-E07BD61B7874}" destId="{D34BDEAD-ADF2-42CC-9602-3433A4E86E41}" srcOrd="3" destOrd="0" presId="urn:microsoft.com/office/officeart/2005/8/layout/vList2"/>
    <dgm:cxn modelId="{934C8F8F-87F0-4BE0-9C6E-28DD0DDF2C38}" type="presParOf" srcId="{813A829E-DC0D-4608-8050-E07BD61B7874}" destId="{3E03BD3A-E603-4346-950F-B202F59F6A3F}" srcOrd="4" destOrd="0" presId="urn:microsoft.com/office/officeart/2005/8/layout/vList2"/>
    <dgm:cxn modelId="{7FE4F0EF-7876-4667-A300-8382B315D4EA}" type="presParOf" srcId="{813A829E-DC0D-4608-8050-E07BD61B7874}" destId="{7EE0E1F6-B5E9-4E06-884A-457A155B56BC}" srcOrd="5" destOrd="0" presId="urn:microsoft.com/office/officeart/2005/8/layout/vList2"/>
    <dgm:cxn modelId="{FB2D0A24-FB6A-42E6-9A91-CFA17147BA5F}" type="presParOf" srcId="{813A829E-DC0D-4608-8050-E07BD61B7874}" destId="{D03B82E4-3627-4D57-8F76-9DCE9F1B34EC}" srcOrd="6" destOrd="0" presId="urn:microsoft.com/office/officeart/2005/8/layout/vList2"/>
    <dgm:cxn modelId="{07DBA656-A2C8-489D-BBA4-399A594373DA}" type="presParOf" srcId="{813A829E-DC0D-4608-8050-E07BD61B7874}" destId="{CC3DD000-4B41-4ECF-9225-446B81DA6524}" srcOrd="7" destOrd="0" presId="urn:microsoft.com/office/officeart/2005/8/layout/vList2"/>
    <dgm:cxn modelId="{AF2CD1B0-5135-43D3-A385-9A248E958477}" type="presParOf" srcId="{813A829E-DC0D-4608-8050-E07BD61B7874}" destId="{58C88B92-B21E-4D77-BE10-220B72161F63}" srcOrd="8" destOrd="0" presId="urn:microsoft.com/office/officeart/2005/8/layout/vList2"/>
    <dgm:cxn modelId="{E2662E23-D964-4886-AF91-5B08B1B466DA}" type="presParOf" srcId="{813A829E-DC0D-4608-8050-E07BD61B7874}" destId="{8B0A992A-866F-4805-B607-99E88F87E946}" srcOrd="9" destOrd="0" presId="urn:microsoft.com/office/officeart/2005/8/layout/vList2"/>
    <dgm:cxn modelId="{12F019FF-65F3-4AD4-8B5C-73464A60619B}" type="presParOf" srcId="{813A829E-DC0D-4608-8050-E07BD61B7874}" destId="{B30E6B88-E49E-4F83-9E8B-0410FCD89B59}" srcOrd="10" destOrd="0" presId="urn:microsoft.com/office/officeart/2005/8/layout/vList2"/>
    <dgm:cxn modelId="{3C23AAC0-D827-4036-AC5E-1C8C0393CC20}" type="presParOf" srcId="{813A829E-DC0D-4608-8050-E07BD61B7874}" destId="{D3C3A3C5-80BD-4E3D-A92B-C8277E1F7CEB}" srcOrd="11" destOrd="0" presId="urn:microsoft.com/office/officeart/2005/8/layout/vList2"/>
    <dgm:cxn modelId="{9B33E30D-51A6-4738-A2B3-AE771CB3B04F}" type="presParOf" srcId="{813A829E-DC0D-4608-8050-E07BD61B7874}" destId="{EAE56891-2E1F-4927-BF43-B2FEC21A7137}" srcOrd="12" destOrd="0" presId="urn:microsoft.com/office/officeart/2005/8/layout/vList2"/>
    <dgm:cxn modelId="{C14C2ED8-A8A7-444D-83B8-7A03C27B2A3F}" type="presParOf" srcId="{813A829E-DC0D-4608-8050-E07BD61B7874}" destId="{D9E93678-4B9B-4438-B7BB-E84CCFA5E664}" srcOrd="13" destOrd="0" presId="urn:microsoft.com/office/officeart/2005/8/layout/vList2"/>
    <dgm:cxn modelId="{8247F494-C670-42BE-9F76-8A5FD563852A}" type="presParOf" srcId="{813A829E-DC0D-4608-8050-E07BD61B7874}" destId="{0C978303-F0B9-465E-8CEA-185B18DC8E9E}" srcOrd="14" destOrd="0" presId="urn:microsoft.com/office/officeart/2005/8/layout/vList2"/>
    <dgm:cxn modelId="{32D6EB9E-6F76-46D9-8B5B-3213228F7BE0}" type="presParOf" srcId="{813A829E-DC0D-4608-8050-E07BD61B7874}" destId="{C41863C4-01D2-4EB6-8AEF-0E9969501638}" srcOrd="15" destOrd="0" presId="urn:microsoft.com/office/officeart/2005/8/layout/vList2"/>
    <dgm:cxn modelId="{5C059F56-23B7-4ECC-80FD-E9ADC3B06B1A}" type="presParOf" srcId="{813A829E-DC0D-4608-8050-E07BD61B7874}" destId="{DE86B1E1-EA62-4D6C-962C-8481887E9DA7}" srcOrd="16" destOrd="0" presId="urn:microsoft.com/office/officeart/2005/8/layout/vList2"/>
    <dgm:cxn modelId="{8E76B839-72E7-473B-A414-6CB7A1F0E99A}" type="presParOf" srcId="{813A829E-DC0D-4608-8050-E07BD61B7874}" destId="{325DA78A-52B4-4C6F-AEC8-5AAB2440739C}" srcOrd="17" destOrd="0" presId="urn:microsoft.com/office/officeart/2005/8/layout/vList2"/>
    <dgm:cxn modelId="{3072283A-D822-4A21-BA8A-6495B03C55DE}" type="presParOf" srcId="{813A829E-DC0D-4608-8050-E07BD61B7874}" destId="{61453800-90D0-487B-A3F8-BFDB04EA7904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D565B-5584-4E97-B318-AB2E9DFBC167}">
      <dsp:nvSpPr>
        <dsp:cNvPr id="0" name=""/>
        <dsp:cNvSpPr/>
      </dsp:nvSpPr>
      <dsp:spPr>
        <a:xfrm>
          <a:off x="0" y="886"/>
          <a:ext cx="10429592" cy="516730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Atbalsta centra uzdevumi</a:t>
          </a:r>
          <a:endParaRPr lang="lv-LV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26111"/>
        <a:ext cx="10379142" cy="466280"/>
      </dsp:txXfrm>
    </dsp:sp>
    <dsp:sp modelId="{37F7CD04-C140-447A-8A91-55376C7BE219}">
      <dsp:nvSpPr>
        <dsp:cNvPr id="0" name=""/>
        <dsp:cNvSpPr/>
      </dsp:nvSpPr>
      <dsp:spPr>
        <a:xfrm>
          <a:off x="0" y="531749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Piesaistīt jaunas audžuģimenes, aizbildņus, adoptētājus, viesģimenes, īpaši veicinot specializēto audžuģimeņu skaita pieaugumu;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556974"/>
        <a:ext cx="10379142" cy="466280"/>
      </dsp:txXfrm>
    </dsp:sp>
    <dsp:sp modelId="{3E03BD3A-E603-4346-950F-B202F59F6A3F}">
      <dsp:nvSpPr>
        <dsp:cNvPr id="0" name=""/>
        <dsp:cNvSpPr/>
      </dsp:nvSpPr>
      <dsp:spPr>
        <a:xfrm>
          <a:off x="0" y="1062613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Organizēt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audžuģimeņu, t.sk. specializēto audžuģimeņu, mācības, kā arī potenciālo adoptētāju mācības;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1087838"/>
        <a:ext cx="10379142" cy="466280"/>
      </dsp:txXfrm>
    </dsp:sp>
    <dsp:sp modelId="{D03B82E4-3627-4D57-8F76-9DCE9F1B34EC}">
      <dsp:nvSpPr>
        <dsp:cNvPr id="0" name=""/>
        <dsp:cNvSpPr/>
      </dsp:nvSpPr>
      <dsp:spPr>
        <a:xfrm>
          <a:off x="0" y="1593477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Sagatavot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psihologa atzinumu un raksturojumu, iesniegšanai bāriņtiesā;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1618702"/>
        <a:ext cx="10379142" cy="466280"/>
      </dsp:txXfrm>
    </dsp:sp>
    <dsp:sp modelId="{58C88B92-B21E-4D77-BE10-220B72161F63}">
      <dsp:nvSpPr>
        <dsp:cNvPr id="0" name=""/>
        <dsp:cNvSpPr/>
      </dsp:nvSpPr>
      <dsp:spPr>
        <a:xfrm>
          <a:off x="0" y="2124341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psihosociālo atbalstu audžuģimenēm, t.sk. specializētajām audžuģimenē (psihologa, sociālā darbinieka un citu speciālistu konsultācijas);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2149566"/>
        <a:ext cx="10379142" cy="466280"/>
      </dsp:txXfrm>
    </dsp:sp>
    <dsp:sp modelId="{B30E6B88-E49E-4F83-9E8B-0410FCD89B59}">
      <dsp:nvSpPr>
        <dsp:cNvPr id="0" name=""/>
        <dsp:cNvSpPr/>
      </dsp:nvSpPr>
      <dsp:spPr>
        <a:xfrm>
          <a:off x="0" y="2655204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Izstrādāt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audžuģimenes atbalsta un tajā ievietotā bērna individuālās attīstības plānu (gadījuma vadītājs ir AC sociālais darbinieks);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2680429"/>
        <a:ext cx="10379142" cy="466280"/>
      </dsp:txXfrm>
    </dsp:sp>
    <dsp:sp modelId="{EAE56891-2E1F-4927-BF43-B2FEC21A7137}">
      <dsp:nvSpPr>
        <dsp:cNvPr id="0" name=""/>
        <dsp:cNvSpPr/>
      </dsp:nvSpPr>
      <dsp:spPr>
        <a:xfrm>
          <a:off x="0" y="3186068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ikgadējās zināšanu pilnveides mācības audžuģimenēm, t.sk. specializētajām audžuģimenēm;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3211293"/>
        <a:ext cx="10379142" cy="466280"/>
      </dsp:txXfrm>
    </dsp:sp>
    <dsp:sp modelId="{0C978303-F0B9-465E-8CEA-185B18DC8E9E}">
      <dsp:nvSpPr>
        <dsp:cNvPr id="0" name=""/>
        <dsp:cNvSpPr/>
      </dsp:nvSpPr>
      <dsp:spPr>
        <a:xfrm>
          <a:off x="0" y="3716932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Nodrošināt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atlīdzības aprēķināšanu un izmaksu un vienreizēju mājokļa iekārtošanas izmaksu specializētajām audžuģimenēm;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3742157"/>
        <a:ext cx="10379142" cy="466280"/>
      </dsp:txXfrm>
    </dsp:sp>
    <dsp:sp modelId="{DE86B1E1-EA62-4D6C-962C-8481887E9DA7}">
      <dsp:nvSpPr>
        <dsp:cNvPr id="0" name=""/>
        <dsp:cNvSpPr/>
      </dsp:nvSpPr>
      <dsp:spPr>
        <a:xfrm>
          <a:off x="0" y="4247796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Sadarboties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ar bāriņtiesu un sociālo dienestu, sniedz informāciju;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4273021"/>
        <a:ext cx="10379142" cy="466280"/>
      </dsp:txXfrm>
    </dsp:sp>
    <dsp:sp modelId="{61453800-90D0-487B-A3F8-BFDB04EA7904}">
      <dsp:nvSpPr>
        <dsp:cNvPr id="0" name=""/>
        <dsp:cNvSpPr/>
      </dsp:nvSpPr>
      <dsp:spPr>
        <a:xfrm>
          <a:off x="0" y="4778659"/>
          <a:ext cx="10429592" cy="516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Veikt </a:t>
          </a:r>
          <a:r>
            <a:rPr lang="lv-LV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datu ievadi AGIS.</a:t>
          </a:r>
          <a:endParaRPr lang="lv-LV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5" y="4803884"/>
        <a:ext cx="10379142" cy="466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BFF5B-FDD2-4CC8-B9E9-706B4F072FC7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05F17-59D0-4414-BF8E-D4EA8E4D276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07989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0D4AC-A941-4A00-8F85-38990BDA99D4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2C61C-C57F-46B8-A997-5968F9B5846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4986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457D3-4915-40E5-8D7E-C06F51C50AD1}" type="slidenum">
              <a:rPr lang="lv-LV" altLang="lv-LV" smtClean="0"/>
              <a:pPr>
                <a:defRPr/>
              </a:pPr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14856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b="0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Minimālā alga uz rokas (</a:t>
            </a:r>
            <a:r>
              <a:rPr lang="lv-LV" sz="1200" b="1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standarta apdrošināšanas vidējais gadījums</a:t>
            </a:r>
            <a:r>
              <a:rPr lang="lv-LV" sz="1200" b="0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) aptuveni 380 </a:t>
            </a:r>
            <a:r>
              <a:rPr lang="lv-LV" sz="1200" b="0" i="0" u="none" strike="noStrike" kern="1200" baseline="0" dirty="0" err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euro</a:t>
            </a:r>
            <a:r>
              <a:rPr lang="lv-LV" sz="1200" b="0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 (uz rokas). 380 x 2 = </a:t>
            </a:r>
            <a:r>
              <a:rPr lang="lv-LV" sz="1200" b="1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660 </a:t>
            </a:r>
            <a:r>
              <a:rPr lang="lv-LV" sz="1200" b="1" i="0" u="none" strike="noStrike" kern="1200" baseline="0" dirty="0" err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euro</a:t>
            </a:r>
            <a:r>
              <a:rPr lang="lv-LV" sz="1200" b="1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 </a:t>
            </a:r>
            <a:r>
              <a:rPr lang="lv-LV" sz="1200" b="1" i="0" u="none" strike="noStrike" kern="1200" baseline="0" dirty="0" err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mēn</a:t>
            </a:r>
            <a:r>
              <a:rPr lang="lv-LV" sz="1200" b="1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 (uz rokas </a:t>
            </a:r>
            <a:r>
              <a:rPr lang="lv-LV" sz="1200" b="1" i="0" u="none" strike="noStrike" kern="1200" baseline="0" dirty="0" err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spec.ģimenei</a:t>
            </a:r>
            <a:r>
              <a:rPr lang="lv-LV" sz="1200" b="1" i="0" u="none" strike="noStrike" kern="1200" baseline="0" dirty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rPr>
              <a:t>)</a:t>
            </a:r>
            <a:endParaRPr lang="lv-LV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457D3-4915-40E5-8D7E-C06F51C50AD1}" type="slidenum">
              <a:rPr lang="lv-LV" altLang="lv-LV" smtClean="0"/>
              <a:pPr>
                <a:defRPr/>
              </a:pPr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40805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A31B6A-A333-433D-9F15-C3A0AC9C7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B8BE4D3-01CC-469B-B156-2F3860499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DEF388-23DD-49B2-8D95-CE01DD05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721421-A54B-4FAB-985F-74E56F3A3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8FBBD9-E4DC-410B-A4AD-E5A3F7AA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4049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EB8E8E-4374-4BDF-841C-FBC8AFE4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744D03-115F-40B7-9F06-5216C81C9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105EE1-8BCD-4292-8E65-785ED2E6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A32A8C-241C-4D64-B7D2-FF0F7383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F5CA10-CD81-4734-9280-D05F69B3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2119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93FC4E-C6A8-4773-81BE-C992BF9B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AAC3D06-0147-4239-837A-BC6525006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FB3E36-357B-49F1-8A89-DEB1C3C0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D662FD-9B30-4595-9120-50FFDEDF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3EDAFB-F461-4598-A5A2-076DA785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852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B3548E-48F0-4289-81F3-7EFA1C06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928BF2-6CD0-4E49-BCBB-9C53BE50B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4D31286-C95C-4890-A5A5-655309513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FF128D-A7D7-4CB9-9190-80C4AF4F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F9CE9C3-0CD1-4F7C-80E7-04B48124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9BF73FE-6CD1-4E73-ADCE-8924A136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8025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23F913-28A0-4E56-95A1-565A0055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EE6C6F-AF1E-4D44-B7EE-1BF19CE75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08431B-09A2-4610-96D0-E26BED85C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DF19B7F-1DBF-4546-ABC6-E92E02DB3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9889330-8436-44D6-B3C8-E9BAA7CA0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1364A34-7868-49E0-955D-816B72A6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A579403-7D62-46BE-8466-FCED2E3A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CC07934-99AE-43B7-9441-3588A620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8589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2E7C7-E786-441B-83A0-6CF36CF99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EC73C7-6374-4A4E-8818-A690ED10A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3243226-F3B3-4F70-AFD4-DF6E56F24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3FE2D1-7C24-440D-A563-612306A9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835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68B5956-155B-4A4D-8801-25BBB6B8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999D6C-B419-47B2-8D26-17A0405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AC4547-5633-4AAF-B643-858E3C33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247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DEAFE-601F-4C3A-AC20-80F7F2F8B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00FB35-F963-4326-B02A-982282589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DA21A39-C797-4DE5-AE29-2C20C428D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82D3EAB-D98B-4A68-BDCB-4B81A30AE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C5F641-5D22-469C-B6FD-49BF706B4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72446B0-502F-433C-9DA6-153DCE27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051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56B23D-E41F-444B-A543-2A00615FF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1D6FFB8-8ABD-4871-A304-5A654ECBF7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5C8BC6-954F-4E12-B37A-FBDBBABAD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4286C2B-AEED-4293-9BE3-3E2C2FCB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86CA85-37A3-448B-951D-F6C51269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5C6D9DE-D2CA-48FF-89FA-C258F6C4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7787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6419F4-E627-4563-B95D-39C44C20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6E70467-9FBB-4F5E-B9F7-5025FD504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93345A-0149-43AD-8348-6D0650A4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7ED797-5F7D-4857-B5B8-37E5D4A7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24951D-F6AB-4C78-A705-A7189E46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671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E526074-830E-4593-9B5C-9893B8E858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3ED086-2B96-46D1-8C8D-0D8F83D00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1B3EF9-7F8C-4724-BB81-FBF739E8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4F9EAE-0BD7-438D-B1B2-DD270AE18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7E049C-6538-4DB4-B14D-64BABC45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6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547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1918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11628D8D-A1AA-4601-8B99-49743562C83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14014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04E15E8-71EF-4F9E-BCE5-F82E8DC60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07CF4E-4860-4269-9A79-7F470104F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E98672-CEC2-43CC-808C-17D1257E1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4E8E9-2773-4131-9007-D9F133C7A770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AC2429-174B-44C8-9F3A-FF2097A84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4D0908-7C06-420A-9171-E70FB3DE8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E9EC3-2438-4748-BAA4-9EDFB962C2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2735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gimeni.lv/" TargetMode="External"/><Relationship Id="rId2" Type="http://schemas.openxmlformats.org/officeDocument/2006/relationships/hyperlink" Target="http://www.lm.gov.lv/text/3895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lm.gov.lv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692998" y="3505200"/>
            <a:ext cx="8673220" cy="9604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v-LV" altLang="lv-LV" sz="3600" dirty="0" smtClean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Ārpusģimenes aprūpes </a:t>
            </a:r>
            <a:br>
              <a:rPr lang="lv-LV" altLang="lv-LV" sz="3600" dirty="0" smtClean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</a:br>
            <a:r>
              <a:rPr lang="lv-LV" altLang="lv-LV" sz="3600" dirty="0" smtClean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pakalpojumu </a:t>
            </a:r>
            <a:r>
              <a:rPr lang="lv-LV" altLang="lv-LV" sz="3600" dirty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attīstība</a:t>
            </a:r>
          </a:p>
        </p:txBody>
      </p:sp>
      <p:sp>
        <p:nvSpPr>
          <p:cNvPr id="1126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4400" y="5613149"/>
            <a:ext cx="10363200" cy="787651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lv-LV" altLang="lv-LV" sz="5600" b="1" dirty="0" smtClean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Rita Paršova</a:t>
            </a:r>
          </a:p>
          <a:p>
            <a:pPr lvl="0" algn="r"/>
            <a:r>
              <a:rPr lang="lv-LV" altLang="lv-LV" sz="5600" dirty="0">
                <a:solidFill>
                  <a:prstClr val="black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Labklājības ministrijas</a:t>
            </a:r>
          </a:p>
          <a:p>
            <a:pPr algn="r"/>
            <a:r>
              <a:rPr lang="lv-LV" altLang="lv-LV" sz="5600" dirty="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Bērnu un ģimenes politika departamenta vecākā eksperte</a:t>
            </a:r>
          </a:p>
          <a:p>
            <a:pPr algn="r"/>
            <a:endParaRPr lang="lv-LV" altLang="lv-LV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45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Izmaiņas no 01.07.2018.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3164" y="1526265"/>
            <a:ext cx="9451818" cy="437357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Pieņemti Ministru kabineta 2018.gada 26.jūnija noteikumi Nr. 354 «Audžuģimenes noteikumi».</a:t>
            </a:r>
          </a:p>
          <a:p>
            <a:pPr algn="just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Būtiskākās izmaiņas:</a:t>
            </a:r>
          </a:p>
          <a:p>
            <a:pPr marL="2400300" lvl="4" indent="-342900" algn="just">
              <a:buFont typeface="Wingdings" panose="05000000000000000000" pitchFamily="2" charset="2"/>
              <a:buChar char="ü"/>
            </a:pPr>
            <a:r>
              <a:rPr lang="lv-LV" sz="1600" dirty="0"/>
              <a:t>j</a:t>
            </a:r>
            <a:r>
              <a:rPr lang="lv-LV" sz="1600" dirty="0" smtClean="0"/>
              <a:t>auna ārpusģimenes aprūpes forma – specializētās audžuģimenes – krīzes audžuģimene un audžuģimene bērnam ar invaliditāti, kuram izsniegts atzinums par īpašas kopšanas nepieciešamību sakarā ar smagiem funkcionāliem traucējumiem;</a:t>
            </a:r>
          </a:p>
          <a:p>
            <a:pPr marL="2400300" lvl="4" indent="-342900" algn="just">
              <a:buFont typeface="Wingdings" panose="05000000000000000000" pitchFamily="2" charset="2"/>
              <a:buChar char="ü"/>
            </a:pPr>
            <a:r>
              <a:rPr lang="lv-LV" sz="1600" dirty="0"/>
              <a:t>j</a:t>
            </a:r>
            <a:r>
              <a:rPr lang="lv-LV" sz="1600" dirty="0" smtClean="0"/>
              <a:t>auna mācību programma audžuģimenēm un specializētajām audžuģimenēm.</a:t>
            </a: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Pieņemti Ministru kabineta 2018.gada 26.jūnija noteikumi Nr. 355 «Ārpusģimenes aprūpes atbalsta centra noteikumi».</a:t>
            </a:r>
          </a:p>
          <a:p>
            <a:pPr lvl="0" algn="just"/>
            <a:r>
              <a:rPr lang="lv-LV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Būtiskākās </a:t>
            </a:r>
            <a:r>
              <a:rPr lang="lv-LV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izmaiņas:</a:t>
            </a:r>
          </a:p>
          <a:p>
            <a:pPr marL="2400300" lvl="4" indent="-342900" algn="just">
              <a:buFont typeface="Wingdings" panose="05000000000000000000" pitchFamily="2" charset="2"/>
              <a:buChar char="ü"/>
            </a:pPr>
            <a:r>
              <a:rPr lang="lv-LV" sz="1600" dirty="0">
                <a:solidFill>
                  <a:prstClr val="black"/>
                </a:solidFill>
              </a:rPr>
              <a:t>Ārpusģimenes aprūpes atbalsta centru veidošana</a:t>
            </a:r>
            <a:r>
              <a:rPr lang="lv-LV" sz="1600" dirty="0" smtClean="0">
                <a:solidFill>
                  <a:prstClr val="black"/>
                </a:solidFill>
              </a:rPr>
              <a:t>.</a:t>
            </a: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lv-LV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lv-LV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31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53" y="298728"/>
            <a:ext cx="8128000" cy="1036642"/>
          </a:xfrm>
        </p:spPr>
        <p:txBody>
          <a:bodyPr/>
          <a:lstStyle/>
          <a:p>
            <a:pPr algn="ct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Audžuģimenes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311400" y="5878286"/>
            <a:ext cx="2641600" cy="304800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1628D8D-A1AA-4601-8B99-49743562C836}" type="slidenum">
              <a:rPr lang="en-US" altLang="lv-LV" smtClean="0"/>
              <a:pPr>
                <a:defRPr/>
              </a:pPr>
              <a:t>3</a:t>
            </a:fld>
            <a:endParaRPr lang="en-US" altLang="lv-LV" dirty="0"/>
          </a:p>
        </p:txBody>
      </p:sp>
      <p:sp>
        <p:nvSpPr>
          <p:cNvPr id="7" name="Rectangle 6"/>
          <p:cNvSpPr/>
          <p:nvPr/>
        </p:nvSpPr>
        <p:spPr>
          <a:xfrm>
            <a:off x="3788616" y="3273151"/>
            <a:ext cx="3661588" cy="33562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lv-LV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Ievieto bērnu līdz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dienām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v-LV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Bāriņtiesa var pagarināt krīzes audžuģimenē uzturēšanās termiņu, bet ne ilgāk kā līdz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12 mēnešiem/ īslaicīga aprūpes forma</a:t>
            </a:r>
            <a:endParaRPr lang="lv-LV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Ievieto ne vairāk par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bērniem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kopējais bērnu skaits ģimenē nedrīkst būt lielāks par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bērniem</a:t>
            </a:r>
            <a:endParaRPr lang="lv-LV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Krīzes audžuģimene bez pamatota iemesla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nevar atteikties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uzņemt bērnu savā aprūpē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veiktas valsts sociālās apdrošināšanas obligātās iemaksas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lv-LV" sz="1800" b="1" dirty="0">
              <a:solidFill>
                <a:srgbClr val="C00000"/>
              </a:solidFill>
              <a:ea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31247" y="3273151"/>
            <a:ext cx="3653182" cy="33562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lv-LV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 </a:t>
            </a: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termiņa </a:t>
            </a:r>
            <a:r>
              <a:rPr lang="lv-LV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ierobežojuma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Kopējais </a:t>
            </a: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bērnu skaits nedrīkst būt lielāks par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bērniem. </a:t>
            </a:r>
            <a:r>
              <a:rPr lang="lv-LV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Bāriņtiesa var lemt par lielāku kopējo bērnu skaitu konkrētā audžuģimenē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 dienu laikā pienākums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iepazīties ar bērnu un pieņemt lēmumu par bērna ņemšanu aprūpē un uzraudzībā</a:t>
            </a:r>
            <a:endParaRPr lang="lv-LV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veiktas valsts sociālās apdrošināšanas obligātās iemaksas</a:t>
            </a:r>
          </a:p>
          <a:p>
            <a:endParaRPr lang="lv-LV" i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i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>
              <a:solidFill>
                <a:schemeClr val="tx1"/>
              </a:solidFill>
            </a:endParaRPr>
          </a:p>
          <a:p>
            <a:endParaRPr lang="lv-LV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74883" y="1399822"/>
            <a:ext cx="3440317" cy="16824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Krīzes audžuģimene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31247" y="1464274"/>
            <a:ext cx="3653181" cy="16799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 bērnam ar invaliditāti, kuram izsniegts atzinums par īpašas kopšanas nepieciešamību sakarā ar smagiem funkcionāliem traucējumiem 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Down Arrow 10"/>
          <p:cNvSpPr/>
          <p:nvPr/>
        </p:nvSpPr>
        <p:spPr>
          <a:xfrm rot="3760391">
            <a:off x="3703070" y="474782"/>
            <a:ext cx="467105" cy="98357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4" name="Down Arrow 13"/>
          <p:cNvSpPr/>
          <p:nvPr/>
        </p:nvSpPr>
        <p:spPr>
          <a:xfrm rot="18842094">
            <a:off x="8338368" y="666901"/>
            <a:ext cx="467105" cy="74269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Down Arrow 2"/>
          <p:cNvSpPr/>
          <p:nvPr/>
        </p:nvSpPr>
        <p:spPr>
          <a:xfrm>
            <a:off x="5875699" y="713196"/>
            <a:ext cx="452673" cy="62217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Rectangle 4"/>
          <p:cNvSpPr/>
          <p:nvPr/>
        </p:nvSpPr>
        <p:spPr>
          <a:xfrm>
            <a:off x="357595" y="1399823"/>
            <a:ext cx="3008856" cy="16824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</a:t>
            </a:r>
            <a:endParaRPr lang="lv-LV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7283" y="3273151"/>
            <a:ext cx="3461529" cy="33562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lv-LV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 </a:t>
            </a: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termiņa </a:t>
            </a:r>
            <a:r>
              <a:rPr lang="lv-LV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ierobežojuma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Ievieto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vairāk par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bērniem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kopējais bērnu skaits ģimenē nedrīkst būt lielāks par </a:t>
            </a:r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lv-LV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bērniem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 dienu laikā pienākums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iepazīties ar bērnu un pieņemt lēmumu par bērna ņemšanu aprūpē un 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uzraudzībā;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veiktas valsts sociālās apdrošināšanas obligātās iemaksas</a:t>
            </a:r>
          </a:p>
          <a:p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583" y="725151"/>
            <a:ext cx="8128000" cy="1036642"/>
          </a:xfrm>
        </p:spPr>
        <p:txBody>
          <a:bodyPr/>
          <a:lstStyle/>
          <a:p>
            <a:pPr algn="ctr"/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audžuģimenei un specializētajai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1628D8D-A1AA-4601-8B99-49743562C836}" type="slidenum">
              <a:rPr lang="en-US" altLang="lv-LV" smtClean="0"/>
              <a:pPr>
                <a:defRPr/>
              </a:pPr>
              <a:t>4</a:t>
            </a:fld>
            <a:endParaRPr lang="en-US" altLang="lv-LV"/>
          </a:p>
        </p:txBody>
      </p:sp>
      <p:sp>
        <p:nvSpPr>
          <p:cNvPr id="5" name="Rectangle 4"/>
          <p:cNvSpPr/>
          <p:nvPr/>
        </p:nvSpPr>
        <p:spPr>
          <a:xfrm>
            <a:off x="3835049" y="4113351"/>
            <a:ext cx="4130178" cy="262098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>
              <a:lnSpc>
                <a:spcPts val="1465"/>
              </a:lnSpc>
            </a:pP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Atbalstu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centru izmaksātā kompensācija un atlīdzība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v-LV" sz="1600" dirty="0">
              <a:solidFill>
                <a:schemeClr val="tx1"/>
              </a:solidFill>
              <a:latin typeface="+mj-lt"/>
              <a:ea typeface="Times New Roman"/>
              <a:cs typeface="Arial" panose="020B0604020202020204" pitchFamily="34" charset="0"/>
            </a:endParaRPr>
          </a:p>
          <a:p>
            <a:pPr marL="285750" lvl="1" indent="-285750">
              <a:lnSpc>
                <a:spcPts val="1465"/>
              </a:lnSpc>
              <a:buFont typeface="Wingdings" panose="05000000000000000000" pitchFamily="2" charset="2"/>
              <a:buChar char="ü"/>
            </a:pP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vienreizēja mājokļa iekārtošanas izdevumu kompensācija - </a:t>
            </a:r>
            <a:r>
              <a:rPr lang="lv-LV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500 €</a:t>
            </a: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(pieprasāma 30 dienu laikā pēc līguma noslēgšanas ar atbalsta centru).</a:t>
            </a:r>
          </a:p>
          <a:p>
            <a:pPr marL="285750" lvl="1" indent="-285750">
              <a:lnSpc>
                <a:spcPts val="1465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Bruto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atlīdzība  – 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28.28 euro dienā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euro par katru dienu 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kurās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bērns/i ievietots/i krīzes audžuģimenē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kopā vidēji 860 euro mēnesī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ja 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bērns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bijis 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krīzes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ģimenē pilnu 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mēnesi) un 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j</a:t>
            </a:r>
            <a:r>
              <a:rPr lang="lv-LV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 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bērns/i krīzes audžuģimenē netiek ievietots/i, tad ģimene sekojošos 3 mēnešus pēc mēneša, kad bērns/i pēdējo dienu ir bijis/</a:t>
            </a:r>
            <a:r>
              <a:rPr lang="lv-LV" sz="14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uši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ģimenē </a:t>
            </a:r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turpina saņemt</a:t>
            </a:r>
            <a:r>
              <a:rPr lang="lv-LV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14.14 euro dienā (vidēji 430 euro mēnesī</a:t>
            </a:r>
            <a:r>
              <a:rPr lang="lv-LV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endParaRPr lang="lv-LV" sz="1800" b="1" dirty="0">
              <a:solidFill>
                <a:srgbClr val="C00000"/>
              </a:solidFill>
              <a:latin typeface="+mj-lt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38653" y="4698751"/>
            <a:ext cx="3793403" cy="2014404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Atbalstu centru izmaksātā kompensācija un atlīdzība: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vienreizēja mājokļa iekārtošanas izdevumu kompensācija - </a:t>
            </a:r>
            <a:r>
              <a:rPr lang="lv-LV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500 €</a:t>
            </a: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(pieprasāma 30 dienu laikā pēc līguma noslēgšanas ar atbalsta centru</a:t>
            </a:r>
            <a:r>
              <a:rPr lang="lv-LV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lv-LV" sz="1400" dirty="0" smtClean="0">
              <a:latin typeface="+mj-l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4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lv-LV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Bruto </a:t>
            </a: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atlīdzība </a:t>
            </a:r>
            <a:r>
              <a:rPr lang="lv-LV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(neatkarīgi no bērnu skaita)</a:t>
            </a: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lv-LV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28.27 </a:t>
            </a:r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 dienā (</a:t>
            </a:r>
            <a:r>
              <a:rPr lang="lv-LV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vidēji 860 </a:t>
            </a:r>
            <a:r>
              <a:rPr lang="lv-LV" sz="1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euro mēnesī</a:t>
            </a:r>
            <a:r>
              <a:rPr lang="lv-LV" sz="1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-14435" y="2283818"/>
            <a:ext cx="3653362" cy="23968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Pašvaldības izmaksātais atbalsts: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bērna uzturam – 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215/258 € mēnesī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(divkāršā minimālo uzturlīdzekļu apmērā 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apģērba un mīkstā inventāra (piemēram, gultas veļas, segas, spilvena, matrača) 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iegādei;</a:t>
            </a: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23991" y="1319828"/>
            <a:ext cx="3663726" cy="75597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Krīzes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95034" y="1235943"/>
            <a:ext cx="4237022" cy="10659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 bērnam ar invaliditāti, kuram izsniegta atzinums par īpašas kopšanas nepieciešamību sakarā ar smagiem funkcionāliem traucējumiem</a:t>
            </a:r>
            <a:endParaRPr lang="lv-LV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511" y="1338924"/>
            <a:ext cx="3194163" cy="74570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Audžuģimene</a:t>
            </a:r>
            <a:endParaRPr lang="lv-LV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2511" y="4879835"/>
            <a:ext cx="3530851" cy="18152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VSAA izmaksātā atlīdzība: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vienu audžuģimenē ievietoto bērnu –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euro mēnesī;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audžuģimenē ir ievietoti divi bērni – 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222,30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 mēnesī;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trīs un vairāk bērni –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273.60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euro mēnesī.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23991" y="2296650"/>
            <a:ext cx="4122741" cy="177447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Pašvaldības izmaksātais atbalsts: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bērna uzturam – 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215/258 € mēnesī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(divkāršā minimālo uzturlīdzekļu apmērā 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apģērba un mīkstā inventāra (piemēram, gultas veļas, segas, spilvena, matrača) 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iegādei;</a:t>
            </a: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146914" y="2447698"/>
            <a:ext cx="3730423" cy="20690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Pašvaldības izmaksātais atbalsts: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bērna uzturam –  </a:t>
            </a: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215/258 € mēnesī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(divkāršā minimālo uzturlīdzekļu apmērā 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pabalsts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apģērba un mīkstā inventāra (piemēram, gultas veļas, segas, spilvena, matrača) 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iegādei;</a:t>
            </a: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6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587721"/>
          </a:xfrm>
        </p:spPr>
        <p:txBody>
          <a:bodyPr>
            <a:norm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Ārpusģimenes aprūpes atbalsta centrs</a:t>
            </a: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389304"/>
              </p:ext>
            </p:extLst>
          </p:nvPr>
        </p:nvGraphicFramePr>
        <p:xfrm>
          <a:off x="1086416" y="1348966"/>
          <a:ext cx="10429592" cy="5296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71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LM reģistrētie atbalsta centri (1-2):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75" y="1422943"/>
            <a:ext cx="8175279" cy="5065544"/>
          </a:xfrm>
        </p:spPr>
      </p:pic>
    </p:spTree>
    <p:extLst>
      <p:ext uri="{BB962C8B-B14F-4D97-AF65-F5344CB8AC3E}">
        <p14:creationId xmlns:p14="http://schemas.microsoft.com/office/powerpoint/2010/main" val="114309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79" y="381000"/>
            <a:ext cx="8893521" cy="1036642"/>
          </a:xfrm>
        </p:spPr>
        <p:txBody>
          <a:bodyPr>
            <a:normAutofit/>
          </a:bodyPr>
          <a:lstStyle/>
          <a:p>
            <a:r>
              <a:rPr lang="lv-LV" sz="3200" dirty="0"/>
              <a:t>LM reģistrētie atbalsta centri </a:t>
            </a:r>
            <a:r>
              <a:rPr lang="lv-LV" sz="3200" dirty="0" smtClean="0"/>
              <a:t>(2-2)</a:t>
            </a:r>
            <a:r>
              <a:rPr lang="lv-LV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v-LV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705" y="1752601"/>
            <a:ext cx="10785695" cy="4373573"/>
          </a:xfrm>
        </p:spPr>
        <p:txBody>
          <a:bodyPr>
            <a:normAutofit/>
          </a:bodyPr>
          <a:lstStyle/>
          <a:p>
            <a:r>
              <a:rPr lang="lv-LV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Atbalstu centru saraksts pieejams </a:t>
            </a:r>
            <a:r>
              <a:rPr lang="lv-LV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 mājaslapā: </a:t>
            </a:r>
            <a:r>
              <a:rPr lang="lv-LV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lv-LV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www.lm.gov.lv/text/3895</a:t>
            </a:r>
            <a:r>
              <a:rPr lang="lv-LV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lv-LV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www.radigimeni.lv</a:t>
            </a:r>
            <a:r>
              <a:rPr lang="lv-LV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26" y="2842787"/>
            <a:ext cx="5613148" cy="3811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829" y="2842787"/>
            <a:ext cx="5849745" cy="38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4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Izmaiņas no 13.09.2018.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202" y="1752601"/>
            <a:ext cx="10532198" cy="4373573"/>
          </a:xfrm>
        </p:spPr>
        <p:txBody>
          <a:bodyPr>
            <a:normAutofit lnSpcReduction="10000"/>
          </a:bodyPr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Pieņemti Ministru kabineta 2018.gada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4.septembra  noteikumi Nr. 563 «Audžuģimeņu informācijas sistēmas noteikumi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Būtiskākās izmaiņas:</a:t>
            </a:r>
          </a:p>
          <a:p>
            <a:pPr marL="1428750" lvl="2" indent="-285750">
              <a:buFont typeface="Wingdings" panose="05000000000000000000" pitchFamily="2" charset="2"/>
              <a:buChar char="ü"/>
            </a:pPr>
            <a:r>
              <a:rPr lang="lv-LV" sz="1600" dirty="0"/>
              <a:t>v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ienota informācijas apmaiņas sistēma, ko veido bāriņtiesas un </a:t>
            </a:r>
            <a:r>
              <a:rPr lang="lv-LV" sz="1600" dirty="0" smtClean="0"/>
              <a:t>atbalsta </a:t>
            </a:r>
            <a:r>
              <a:rPr lang="lv-LV" sz="1600" dirty="0" smtClean="0"/>
              <a:t>centri</a:t>
            </a:r>
            <a:r>
              <a:rPr lang="lv-LV" sz="1600" dirty="0" smtClean="0"/>
              <a:t>;</a:t>
            </a:r>
          </a:p>
          <a:p>
            <a:pPr marL="1428750" lvl="2" indent="-285750">
              <a:buFont typeface="Wingdings" panose="05000000000000000000" pitchFamily="2" charset="2"/>
              <a:buChar char="ü"/>
            </a:pPr>
            <a:r>
              <a:rPr lang="lv-LV" sz="1600" dirty="0" smtClean="0"/>
              <a:t>Audžuģimeņu </a:t>
            </a:r>
            <a:r>
              <a:rPr lang="lv-LV" sz="1600" dirty="0" smtClean="0"/>
              <a:t>informācijas sistēmas pārzinis – Iekšlietu ministrijas Informācijas </a:t>
            </a:r>
            <a:r>
              <a:rPr lang="lv-LV" sz="1600" dirty="0" smtClean="0"/>
              <a:t>centrs.</a:t>
            </a:r>
          </a:p>
          <a:p>
            <a:pPr lvl="2" indent="0">
              <a:buNone/>
            </a:pPr>
            <a:endParaRPr lang="lv-LV" sz="1600" dirty="0"/>
          </a:p>
          <a:p>
            <a:pPr lvl="2" indent="0">
              <a:buNone/>
            </a:pPr>
            <a:r>
              <a:rPr lang="lv-LV" sz="1600" b="1" dirty="0" smtClean="0"/>
              <a:t>Informācijas </a:t>
            </a:r>
            <a:r>
              <a:rPr lang="lv-LV" sz="1600" b="1" dirty="0"/>
              <a:t>sistēma </a:t>
            </a:r>
            <a:r>
              <a:rPr lang="lv-LV" sz="1600" b="1" dirty="0" smtClean="0"/>
              <a:t>nodrošinās:</a:t>
            </a:r>
            <a:endParaRPr lang="lv-LV" sz="1600" b="1" dirty="0"/>
          </a:p>
          <a:p>
            <a:pPr marL="1885950" lvl="3" indent="-285750">
              <a:buFont typeface="Wingdings" panose="05000000000000000000" pitchFamily="2" charset="2"/>
              <a:buChar char="§"/>
            </a:pPr>
            <a:r>
              <a:rPr lang="lv-LV" sz="1600" dirty="0"/>
              <a:t>iesaistītajiem iespēju nekavējoties (24/7) piekļūt nepieciešamai informācijai;</a:t>
            </a:r>
          </a:p>
          <a:p>
            <a:pPr marL="1885950" lvl="3" indent="-285750">
              <a:buFont typeface="Wingdings" panose="05000000000000000000" pitchFamily="2" charset="2"/>
              <a:buChar char="§"/>
            </a:pPr>
            <a:r>
              <a:rPr lang="lv-LV" sz="1600" dirty="0"/>
              <a:t>iespēju veikt ātru savstarpējo informācijas apmaiņu;</a:t>
            </a:r>
          </a:p>
          <a:p>
            <a:pPr marL="1885950" lvl="3" indent="-285750">
              <a:buFont typeface="Wingdings" panose="05000000000000000000" pitchFamily="2" charset="2"/>
              <a:buChar char="§"/>
            </a:pPr>
            <a:r>
              <a:rPr lang="lv-LV" sz="1600" dirty="0"/>
              <a:t>nodrošinās savlaicīgu, pilnvērtīgu un koordinētu starpinstitucionālās komandas rīcību krīzes situācijas novēršanai.</a:t>
            </a:r>
          </a:p>
          <a:p>
            <a:pPr lvl="2" indent="0">
              <a:buNone/>
            </a:pPr>
            <a:endParaRPr lang="lv-LV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lv-LV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Sistēmas lietotāji:</a:t>
            </a:r>
          </a:p>
          <a:p>
            <a:pPr lvl="0" algn="just"/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bāriņtiesas un atbalsta centri, kā arī valsts un pašvaldības policija (informācija par krīzes audžuģimenēm), sociālie dienesti, Valsts sociālās apdrošināšanas aģentūra, Valsts bērnu tiesību aizsardzības inspekcija, Pilsonības un migrācijas lietu pārvalde.</a:t>
            </a:r>
          </a:p>
          <a:p>
            <a:pPr lvl="2" indent="0">
              <a:buNone/>
            </a:pPr>
            <a:r>
              <a:rPr lang="lv-LV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lv-LV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9372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Izmaiņas no 08.11.2018.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8186" y="1752601"/>
            <a:ext cx="10704214" cy="4373573"/>
          </a:xfrm>
        </p:spPr>
        <p:txBody>
          <a:bodyPr/>
          <a:lstStyle/>
          <a:p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Pieņemti Ministru kabineta 2018.gada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30.oktobra 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noteikumi Nr.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667 «Adopcijas kārtība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v-LV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Jaunā adopcijas kārtība paredz:</a:t>
            </a:r>
            <a:r>
              <a:rPr lang="lv-LV" sz="1600" dirty="0" smtClean="0"/>
              <a:t> </a:t>
            </a:r>
            <a:endParaRPr lang="lv-LV" sz="16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8071" y="3087232"/>
            <a:ext cx="3960388" cy="30389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Bāriņtiesām: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Konkrētus un precīzus adopcijas procesa termiņus;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Precizēta bāriņtiesu lietu piekritība;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Paplašināts informācijas apjoms par potenciālo adoptētāju;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Noteikts pienākums sniegt informāciju par bērnu termiņos.</a:t>
            </a:r>
          </a:p>
          <a:p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459240" y="3087232"/>
            <a:ext cx="4255128" cy="303894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Adoptētājiem: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Obligāta mācību programma;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Adoptētāja statusa lēmuma termiņš – 3 gadi;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Ierobežota adopcija no audžuģimenēm;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Noteiktas prasības ārvalstu institūcijām adopcijas jomā;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Pienākums sniegt informāciju par bērnu termiņos.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806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Metodiskie materiāli: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416" y="1965353"/>
            <a:ext cx="10495984" cy="4373573"/>
          </a:xfrm>
        </p:spPr>
        <p:txBody>
          <a:bodyPr/>
          <a:lstStyle/>
          <a:p>
            <a:endParaRPr lang="lv-LV" dirty="0"/>
          </a:p>
          <a:p>
            <a:endParaRPr lang="lv-LV" dirty="0"/>
          </a:p>
        </p:txBody>
      </p:sp>
      <p:sp>
        <p:nvSpPr>
          <p:cNvPr id="6" name="Rounded Rectangle 5"/>
          <p:cNvSpPr/>
          <p:nvPr/>
        </p:nvSpPr>
        <p:spPr>
          <a:xfrm>
            <a:off x="1630125" y="1828802"/>
            <a:ext cx="8635103" cy="96872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Metodiskie materiāli :</a:t>
            </a:r>
          </a:p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(http://</a:t>
            </a:r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www.lm.gov.lv/text/1105)</a:t>
            </a:r>
            <a:endParaRPr 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29714" y="2996697"/>
            <a:ext cx="8535513" cy="34787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Audžuģimenēm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specializētām 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audžuģimenēm;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Bāriņtiesām</a:t>
            </a: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Atbalsta centriem;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Vadlīnijas Laulāto (personu) audžuģimenes raksturojuma un kompetenču novērtēšanas veidlapas sagatavošanai;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Veidlapu paraugi ārpusģimenes aprūpes atbalsta centra raksturojuma un informācijas par mācību programmas apguvi;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Kompetenču novērtēšanas kritēriji;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AGIS lietotāja rokasgrāmata.</a:t>
            </a:r>
            <a:endParaRPr lang="lv-LV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0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70113" y="2630488"/>
            <a:ext cx="7772400" cy="9080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44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</a:rPr>
              <a:t>Paldies par uzmanību!</a:t>
            </a:r>
          </a:p>
        </p:txBody>
      </p:sp>
      <p:sp>
        <p:nvSpPr>
          <p:cNvPr id="32771" name="Virsraksts 4"/>
          <p:cNvSpPr txBox="1">
            <a:spLocks/>
          </p:cNvSpPr>
          <p:nvPr/>
        </p:nvSpPr>
        <p:spPr bwMode="auto">
          <a:xfrm>
            <a:off x="4624388" y="3538539"/>
            <a:ext cx="309721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defTabSz="914400"/>
            <a:endParaRPr lang="lv-LV" altLang="lv-LV" sz="13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2772" name="Rectangle 1"/>
          <p:cNvSpPr>
            <a:spLocks noChangeArrowheads="1"/>
          </p:cNvSpPr>
          <p:nvPr/>
        </p:nvSpPr>
        <p:spPr bwMode="auto">
          <a:xfrm>
            <a:off x="3868738" y="3987801"/>
            <a:ext cx="460851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  <a:hlinkClick r:id="rId2"/>
              </a:rPr>
              <a:t>www.lm.gov.lv</a:t>
            </a:r>
            <a:endParaRPr lang="lv-LV" altLang="lv-LV" sz="16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lv-LV" altLang="lv-LV" sz="8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Twitter:@Lab_min</a:t>
            </a:r>
            <a:endParaRPr lang="lv-LV" altLang="lv-LV" sz="16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dirty="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https://www.facebook.com/labklajibasministrija</a:t>
            </a:r>
          </a:p>
          <a:p>
            <a:pPr algn="ctr"/>
            <a:endParaRPr lang="lv-LV" altLang="lv-LV" sz="8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Flickr.com:Labklajibas_ministrija</a:t>
            </a:r>
            <a:endParaRPr lang="lv-LV" altLang="lv-LV" sz="16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lv-LV" altLang="lv-LV" sz="8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Youtube.com</a:t>
            </a:r>
            <a:r>
              <a:rPr lang="lv-LV" altLang="lv-LV" sz="1600" dirty="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labklajibasministrija</a:t>
            </a:r>
            <a:endParaRPr lang="lv-LV" altLang="lv-LV" sz="16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lv-LV" altLang="lv-LV" sz="8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Draugiem.lv</a:t>
            </a:r>
            <a:r>
              <a:rPr lang="lv-LV" altLang="lv-LV" sz="1600" dirty="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lv-LV" altLang="lv-LV" sz="1600" dirty="0" err="1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labklajiba</a:t>
            </a:r>
            <a:endParaRPr lang="lv-LV" altLang="lv-LV" sz="1600" dirty="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altLang="lv-LV" sz="1600" i="1" dirty="0">
                <a:latin typeface="Tahoma" pitchFamily="34" charset="0"/>
                <a:cs typeface="Tahoma" pitchFamily="34" charset="0"/>
              </a:rPr>
              <a:t>Izmantotie attēli no: </a:t>
            </a:r>
            <a:r>
              <a:rPr lang="lv-LV" altLang="lv-LV" sz="1600" i="1" dirty="0" err="1">
                <a:latin typeface="Tahoma" pitchFamily="34" charset="0"/>
                <a:cs typeface="Tahoma" pitchFamily="34" charset="0"/>
              </a:rPr>
              <a:t>www.godagimene.lv</a:t>
            </a:r>
            <a:endParaRPr lang="lv-LV" altLang="lv-LV" sz="1600" i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Attēlu rezultāti vaicājumam “mana ģimene zīmējumi”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772" y="3538539"/>
            <a:ext cx="3554205" cy="272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0.gstatic.com/images?q=tbn:ANd9GcS7EP23XH0_oiY0t_GccZYZyBRi0R0AZIVpqkY1Y5d86B3zA2P2owRVTPc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" y="3538538"/>
            <a:ext cx="3287779" cy="272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63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2212</TotalTime>
  <Words>865</Words>
  <Application>Microsoft Office PowerPoint</Application>
  <PresentationFormat>Widescreen</PresentationFormat>
  <Paragraphs>134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MS PGothic</vt:lpstr>
      <vt:lpstr>Arial</vt:lpstr>
      <vt:lpstr>Calibri</vt:lpstr>
      <vt:lpstr>Calibri Light</vt:lpstr>
      <vt:lpstr>Tahoma</vt:lpstr>
      <vt:lpstr>Times New Roman</vt:lpstr>
      <vt:lpstr>Verdana</vt:lpstr>
      <vt:lpstr>Wingdings</vt:lpstr>
      <vt:lpstr>Office Theme</vt:lpstr>
      <vt:lpstr>Ārpusģimenes aprūpes  pakalpojumu attīstība</vt:lpstr>
      <vt:lpstr>Izmaiņas no 01.07.2018.</vt:lpstr>
      <vt:lpstr>Audžuģimenes</vt:lpstr>
      <vt:lpstr>Atbalsts audžuģimenei un specializētajai audžuģimenei</vt:lpstr>
      <vt:lpstr>Ārpusģimenes aprūpes atbalsta centrs</vt:lpstr>
      <vt:lpstr>LM reģistrētie atbalsta centri (1-2):</vt:lpstr>
      <vt:lpstr>LM reģistrētie atbalsta centri (2-2):</vt:lpstr>
      <vt:lpstr>Izmaiņas no 13.09.2018.</vt:lpstr>
      <vt:lpstr>Izmaiņas no 08.11.2018.</vt:lpstr>
      <vt:lpstr>Metodiskie materiāli: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Bērnu un ģimenes politika Latvijā</dc:title>
  <dc:creator>Linda Liepa</dc:creator>
  <cp:lastModifiedBy>Rita Paršova</cp:lastModifiedBy>
  <cp:revision>134</cp:revision>
  <cp:lastPrinted>2018-10-24T13:42:06Z</cp:lastPrinted>
  <dcterms:created xsi:type="dcterms:W3CDTF">2018-05-25T08:49:44Z</dcterms:created>
  <dcterms:modified xsi:type="dcterms:W3CDTF">2018-11-12T09:20:20Z</dcterms:modified>
</cp:coreProperties>
</file>