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handoutMasterIdLst>
    <p:handoutMasterId r:id="rId27"/>
  </p:handoutMasterIdLst>
  <p:sldIdLst>
    <p:sldId id="320" r:id="rId2"/>
    <p:sldId id="327" r:id="rId3"/>
    <p:sldId id="349" r:id="rId4"/>
    <p:sldId id="343" r:id="rId5"/>
    <p:sldId id="350" r:id="rId6"/>
    <p:sldId id="346" r:id="rId7"/>
    <p:sldId id="351" r:id="rId8"/>
    <p:sldId id="328" r:id="rId9"/>
    <p:sldId id="352" r:id="rId10"/>
    <p:sldId id="330" r:id="rId11"/>
    <p:sldId id="354" r:id="rId12"/>
    <p:sldId id="353" r:id="rId13"/>
    <p:sldId id="331" r:id="rId14"/>
    <p:sldId id="355" r:id="rId15"/>
    <p:sldId id="356" r:id="rId16"/>
    <p:sldId id="340" r:id="rId17"/>
    <p:sldId id="345" r:id="rId18"/>
    <p:sldId id="344" r:id="rId19"/>
    <p:sldId id="338" r:id="rId20"/>
    <p:sldId id="357" r:id="rId21"/>
    <p:sldId id="358" r:id="rId22"/>
    <p:sldId id="359" r:id="rId23"/>
    <p:sldId id="335" r:id="rId24"/>
    <p:sldId id="361" r:id="rId25"/>
    <p:sldId id="36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6600"/>
    <a:srgbClr val="FFFF99"/>
    <a:srgbClr val="00FF00"/>
    <a:srgbClr val="FF00FF"/>
    <a:srgbClr val="FF6600"/>
    <a:srgbClr val="FF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5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7F72C5-BC9D-4901-A513-EB36015525FD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AD8B6-CABC-4E42-8101-17D1B84DED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spd="med">
    <p:fade/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mailto:2psk@izglitiba.l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gif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gif"/><Relationship Id="rId5" Type="http://schemas.openxmlformats.org/officeDocument/2006/relationships/image" Target="../media/image46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G_8996-__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1524000"/>
            <a:ext cx="6397519" cy="4541403"/>
          </a:xfrm>
          <a:prstGeom prst="ellipse">
            <a:avLst/>
          </a:prstGeom>
          <a:ln w="63500" cap="rnd">
            <a:solidFill>
              <a:srgbClr val="0033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44940091_31942823_28260975_6949018_16591615_YUMOR85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609600"/>
            <a:ext cx="3128974" cy="2865501"/>
          </a:xfrm>
          <a:prstGeom prst="rect">
            <a:avLst/>
          </a:prstGeom>
        </p:spPr>
      </p:pic>
      <p:pic>
        <p:nvPicPr>
          <p:cNvPr id="8" name="Picture 7" descr="87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842" y="3835401"/>
            <a:ext cx="1987762" cy="2528601"/>
          </a:xfrm>
          <a:prstGeom prst="rect">
            <a:avLst/>
          </a:prstGeom>
        </p:spPr>
      </p:pic>
      <p:sp>
        <p:nvSpPr>
          <p:cNvPr id="4" name="Taisnstūris 3"/>
          <p:cNvSpPr/>
          <p:nvPr/>
        </p:nvSpPr>
        <p:spPr>
          <a:xfrm>
            <a:off x="990600" y="286817"/>
            <a:ext cx="6629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v-LV" sz="5400" b="1" u="sng" cap="none" spc="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3300"/>
                  </a:solidFill>
                </a:uFill>
                <a:latin typeface="Curlz MT" pitchFamily="82" charset="0"/>
              </a:rPr>
              <a:t>Jelgavas 2. pamatskola</a:t>
            </a:r>
            <a:endParaRPr lang="lv-LV" sz="5400" b="1" u="sng" cap="none" spc="0" dirty="0">
              <a:ln w="12700" cmpd="sng">
                <a:solidFill>
                  <a:schemeClr val="bg1"/>
                </a:solidFill>
                <a:prstDash val="solid"/>
              </a:ln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3300"/>
                </a:solidFill>
              </a:uFill>
              <a:latin typeface="Curlz MT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1524000"/>
            <a:ext cx="1318730" cy="12430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4572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1066800" y="381000"/>
            <a:ext cx="5943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Jelgavas 2.pamatskola</a:t>
            </a:r>
            <a:endParaRPr lang="ru-RU" sz="36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85800" y="2438400"/>
            <a:ext cx="7696200" cy="3733800"/>
          </a:xfr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628650" lvl="2">
              <a:buNone/>
              <a:tabLst>
                <a:tab pos="628650" algn="l"/>
                <a:tab pos="2867025" algn="l"/>
              </a:tabLst>
            </a:pPr>
            <a:endParaRPr lang="ru-RU" dirty="0" smtClean="0">
              <a:solidFill>
                <a:srgbClr val="006600"/>
              </a:solidFill>
            </a:endParaRPr>
          </a:p>
          <a:p>
            <a:pPr marL="628650" lvl="2" algn="ctr">
              <a:buNone/>
              <a:tabLst>
                <a:tab pos="628650" algn="l"/>
                <a:tab pos="2867025" algn="l"/>
              </a:tabLst>
            </a:pPr>
            <a:r>
              <a:rPr lang="lv-LV" sz="2800" b="1" dirty="0" smtClean="0">
                <a:solidFill>
                  <a:srgbClr val="006600"/>
                </a:solidFill>
              </a:rPr>
              <a:t>             Mēs atrodamies </a:t>
            </a:r>
          </a:p>
          <a:p>
            <a:pPr marL="628650" lvl="2" algn="ctr">
              <a:buNone/>
              <a:tabLst>
                <a:tab pos="628650" algn="l"/>
                <a:tab pos="2867025" algn="l"/>
              </a:tabLst>
            </a:pPr>
            <a:r>
              <a:rPr lang="lv-LV" dirty="0" smtClean="0">
                <a:solidFill>
                  <a:srgbClr val="006600"/>
                </a:solidFill>
              </a:rPr>
              <a:t>               Sarmas 2,</a:t>
            </a:r>
          </a:p>
          <a:p>
            <a:pPr marL="628650" lvl="2" algn="ctr">
              <a:buNone/>
              <a:tabLst>
                <a:tab pos="628650" algn="l"/>
                <a:tab pos="2867025" algn="l"/>
              </a:tabLst>
            </a:pPr>
            <a:r>
              <a:rPr lang="lv-LV" dirty="0" smtClean="0">
                <a:solidFill>
                  <a:srgbClr val="006600"/>
                </a:solidFill>
              </a:rPr>
              <a:t>            Jelgavā</a:t>
            </a:r>
          </a:p>
          <a:p>
            <a:pPr marL="628650" lvl="2" algn="ctr">
              <a:buNone/>
              <a:tabLst>
                <a:tab pos="628650" algn="l"/>
                <a:tab pos="2867025" algn="l"/>
              </a:tabLst>
            </a:pPr>
            <a:r>
              <a:rPr lang="lv-LV" dirty="0" smtClean="0">
                <a:solidFill>
                  <a:srgbClr val="006600"/>
                </a:solidFill>
              </a:rPr>
              <a:t>            LV-3001</a:t>
            </a:r>
          </a:p>
          <a:p>
            <a:pPr marL="628650" lvl="2">
              <a:buNone/>
              <a:tabLst>
                <a:tab pos="628650" algn="l"/>
                <a:tab pos="2867025" algn="l"/>
              </a:tabLst>
            </a:pPr>
            <a:endParaRPr lang="ru-RU" dirty="0" smtClean="0">
              <a:solidFill>
                <a:srgbClr val="006600"/>
              </a:solidFill>
            </a:endParaRPr>
          </a:p>
          <a:p>
            <a:pPr marL="628650" lvl="2">
              <a:buNone/>
              <a:tabLst>
                <a:tab pos="628650" algn="l"/>
                <a:tab pos="2867025" algn="l"/>
              </a:tabLst>
            </a:pPr>
            <a:r>
              <a:rPr lang="lv-LV" dirty="0" smtClean="0">
                <a:solidFill>
                  <a:srgbClr val="006600"/>
                </a:solidFill>
              </a:rPr>
              <a:t>E-</a:t>
            </a:r>
            <a:r>
              <a:rPr lang="lv-LV" dirty="0" err="1" smtClean="0">
                <a:solidFill>
                  <a:srgbClr val="006600"/>
                </a:solidFill>
              </a:rPr>
              <a:t>mail</a:t>
            </a:r>
            <a:r>
              <a:rPr lang="lv-LV" dirty="0" smtClean="0">
                <a:solidFill>
                  <a:srgbClr val="006600"/>
                </a:solidFill>
              </a:rPr>
              <a:t>    </a:t>
            </a:r>
            <a:r>
              <a:rPr lang="en-US" dirty="0" smtClean="0">
                <a:solidFill>
                  <a:srgbClr val="006600"/>
                </a:solidFill>
                <a:hlinkClick r:id="rId2"/>
              </a:rPr>
              <a:t>2psk@izglitiba.lv</a:t>
            </a:r>
            <a:endParaRPr lang="lv-LV" dirty="0" smtClean="0">
              <a:solidFill>
                <a:srgbClr val="006600"/>
              </a:solidFill>
            </a:endParaRPr>
          </a:p>
          <a:p>
            <a:pPr marL="628650" lvl="2">
              <a:buNone/>
              <a:tabLst>
                <a:tab pos="628650" algn="l"/>
                <a:tab pos="2867025" algn="l"/>
              </a:tabLst>
            </a:pPr>
            <a:r>
              <a:rPr lang="lv-LV" dirty="0" smtClean="0">
                <a:solidFill>
                  <a:srgbClr val="006600"/>
                </a:solidFill>
              </a:rPr>
              <a:t>www.j2psk.lv</a:t>
            </a:r>
          </a:p>
          <a:p>
            <a:pPr marL="628650" lvl="2">
              <a:buNone/>
              <a:tabLst>
                <a:tab pos="628650" algn="l"/>
                <a:tab pos="2867025" algn="l"/>
              </a:tabLst>
            </a:pPr>
            <a:endParaRPr lang="lv-LV" dirty="0" smtClean="0">
              <a:solidFill>
                <a:srgbClr val="006600"/>
              </a:solidFill>
            </a:endParaRPr>
          </a:p>
          <a:p>
            <a:pPr marL="628650" lvl="2">
              <a:buNone/>
              <a:tabLst>
                <a:tab pos="628650" algn="l"/>
                <a:tab pos="2867025" algn="l"/>
              </a:tabLst>
            </a:pPr>
            <a:endParaRPr lang="ru-RU" dirty="0" smtClean="0">
              <a:solidFill>
                <a:srgbClr val="00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25" name="Picture 3" descr="C:\Users\PC\Desktop\wp3150ac06_05_0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80" r="20593" b="37203"/>
          <a:stretch/>
        </p:blipFill>
        <p:spPr bwMode="auto">
          <a:xfrm>
            <a:off x="7467600" y="457200"/>
            <a:ext cx="844984" cy="658741"/>
          </a:xfrm>
          <a:prstGeom prst="rect">
            <a:avLst/>
          </a:prstGeom>
          <a:noFill/>
          <a:ln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324" y="1190624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r>
              <a:rPr lang="lv-LV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Laipni </a:t>
            </a:r>
            <a:r>
              <a:rPr lang="ru-RU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</a:t>
            </a:r>
            <a:r>
              <a:rPr lang="lv-LV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lūdzam</a:t>
            </a:r>
            <a:r>
              <a:rPr lang="ru-RU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!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pic>
        <p:nvPicPr>
          <p:cNvPr id="9" name="Picture 8" descr="img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0600" y="2743200"/>
            <a:ext cx="2184400" cy="16383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4572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1066800" y="381000"/>
            <a:ext cx="5943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28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Bērniem draudzīgā skola</a:t>
            </a:r>
            <a:endParaRPr lang="ru-RU" sz="28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696200" cy="4114800"/>
          </a:xfr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r>
              <a:rPr lang="lv-LV" dirty="0" smtClean="0"/>
              <a:t>   </a:t>
            </a:r>
          </a:p>
          <a:p>
            <a:pPr algn="just">
              <a:buNone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lv-LV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Uz pasaules nav nekas labāks un patīkamāks par draudzību, izslēgt no dzīves draudzību ir tas pats, kas atņemt pasaulei saules gaismu.</a:t>
            </a:r>
          </a:p>
          <a:p>
            <a:pPr algn="just">
              <a:buNone/>
            </a:pPr>
            <a:r>
              <a:rPr lang="lv-LV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</a:t>
            </a:r>
            <a:r>
              <a:rPr lang="lv-LV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Cicerons.</a:t>
            </a:r>
          </a:p>
          <a:p>
            <a:pPr algn="just">
              <a:buNone/>
            </a:pPr>
            <a:endParaRPr lang="lv-LV" sz="2000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lv-LV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lv-LV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Draudzība, atšķirībā no mīlestības, ir jākopj: tai nepieciešamas rūpes, uzticēšanās un iecietība, savādāk tā nonīks.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14478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" y="1190624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381000"/>
            <a:ext cx="1318730" cy="1243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4572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1066800" y="381000"/>
            <a:ext cx="5943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2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Bērniem draudzīgā skola</a:t>
            </a:r>
            <a:endParaRPr lang="ru-RU" sz="32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7696200" cy="4114800"/>
          </a:xfr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lv-LV" dirty="0" smtClean="0"/>
              <a:t>   </a:t>
            </a:r>
          </a:p>
          <a:p>
            <a:pPr algn="ctr">
              <a:buNone/>
            </a:pPr>
            <a:r>
              <a:rPr lang="lv-LV" dirty="0" smtClean="0"/>
              <a:t> </a:t>
            </a: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Visi mūsu skolas pasākumi ietver sevī mērķi pilnveidot skolas </a:t>
            </a:r>
            <a:r>
              <a:rPr lang="lv-LV" dirty="0" err="1" smtClean="0">
                <a:latin typeface="Times New Roman" pitchFamily="18" charset="0"/>
                <a:cs typeface="Times New Roman" pitchFamily="18" charset="0"/>
              </a:rPr>
              <a:t>psihosociālo</a:t>
            </a: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vidi, lai  skolnieku, skolotāju, vecāku un vecvecāku vidū  būtu sapratne, cieņa, uzticība un mīlestība.</a:t>
            </a:r>
          </a:p>
          <a:p>
            <a:pPr algn="ctr">
              <a:buNone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ctr">
              <a:buNone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       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" y="1190624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pic>
        <p:nvPicPr>
          <p:cNvPr id="11" name="Picture 10" descr="_DSC93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77000" y="304800"/>
            <a:ext cx="2165821" cy="14438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4572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1066800" y="381000"/>
            <a:ext cx="5943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2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2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Bērniem draudzīgā skola</a:t>
            </a:r>
            <a:endParaRPr lang="ru-RU" sz="32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696200" cy="3962400"/>
          </a:xfr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lv-LV" dirty="0" smtClean="0"/>
              <a:t>    </a:t>
            </a:r>
            <a:endParaRPr lang="lv-LV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lv-LV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Ieskatieties mūsu ikdienā!</a:t>
            </a:r>
          </a:p>
          <a:p>
            <a:pPr>
              <a:buNone/>
            </a:pPr>
            <a:endParaRPr lang="lv-LV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lv-LV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Laipni lūdzam</a:t>
            </a:r>
            <a:r>
              <a:rPr lang="ru-RU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!</a:t>
            </a:r>
            <a:endParaRPr lang="en-US" sz="7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  <a:p>
            <a:pPr algn="ctr">
              <a:buNone/>
            </a:pPr>
            <a:endParaRPr lang="lv-LV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lv-LV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1371600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pic>
        <p:nvPicPr>
          <p:cNvPr id="11" name="Picture 10" descr="_DSC93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77000" y="304800"/>
            <a:ext cx="2165821" cy="14438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3810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1066800" y="381000"/>
            <a:ext cx="6096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28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             </a:t>
            </a:r>
            <a:r>
              <a:rPr lang="lv-LV" sz="32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Drošības dienas skolā</a:t>
            </a:r>
            <a:endParaRPr lang="ru-RU" sz="32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2000" y="2286000"/>
            <a:ext cx="7848600" cy="4031873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   Katra </a:t>
            </a:r>
            <a:r>
              <a:rPr lang="lv-LV" sz="28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mācību gada sākumā skolā notiek akcija </a:t>
            </a:r>
            <a:r>
              <a:rPr lang="lv-LV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“Esi drošs!” </a:t>
            </a:r>
          </a:p>
          <a:p>
            <a:pPr algn="ctr"/>
            <a:endParaRPr lang="lv-LV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v-LV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  Šajā laika posmā pie mums ciemojās policijas darbinieki no Valsts un Municipālās policijas. </a:t>
            </a:r>
          </a:p>
          <a:p>
            <a:r>
              <a:rPr lang="lv-LV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   Mēs atkārtojam  Ceļu satiksmes noteikumus, drošību internetā un  uzzinām daudz ko jauna. </a:t>
            </a:r>
          </a:p>
          <a:p>
            <a:r>
              <a:rPr lang="lv-LV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   Skatāmies videofilmas par drošību un piedalāmies viktorīnās. </a:t>
            </a:r>
          </a:p>
          <a:p>
            <a:r>
              <a:rPr lang="lv-LV" sz="2800" b="1" dirty="0" smtClean="0">
                <a:solidFill>
                  <a:srgbClr val="C00000"/>
                </a:solidFill>
              </a:rPr>
              <a:t>  </a:t>
            </a:r>
            <a:endParaRPr lang="ru-RU" sz="2800" b="1" dirty="0" smtClean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143000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pic>
        <p:nvPicPr>
          <p:cNvPr id="13" name="Content Placeholder 10" descr="P10100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533400"/>
            <a:ext cx="1295400" cy="1625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4572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1066800" y="533400"/>
            <a:ext cx="7239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     Drošības dienas skolā</a:t>
            </a:r>
            <a:endParaRPr lang="ru-RU" sz="36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85800" y="1524000"/>
            <a:ext cx="7848600" cy="2677656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2800" b="1" dirty="0" smtClean="0">
                <a:solidFill>
                  <a:srgbClr val="003300"/>
                </a:solidFill>
              </a:rPr>
              <a:t>        </a:t>
            </a:r>
            <a:r>
              <a:rPr lang="lv-LV" sz="28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Akcijas laikā tiek organizētas riteņbraucēju sacensībās , kurās ar lielu prieku piedalās visi skolnieki, kuriem ir velosipēdi. </a:t>
            </a:r>
          </a:p>
          <a:p>
            <a:pPr algn="ctr"/>
            <a:r>
              <a:rPr lang="lv-LV" sz="28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      Esam iepazinušies ar policistu grūto darbu, lai mēs  būtu drošībā.</a:t>
            </a:r>
          </a:p>
          <a:p>
            <a:endParaRPr lang="ru-RU" sz="2800" b="1" dirty="0" smtClean="0">
              <a:solidFill>
                <a:srgbClr val="0033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1295400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pic>
        <p:nvPicPr>
          <p:cNvPr id="10" name="Content Placeholder 9" descr="P101007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208279">
            <a:off x="1553868" y="4337516"/>
            <a:ext cx="2692400" cy="20193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1" name="Picture 2" descr="C:\Documents and Settings\Jelena\My Documents\Мой класс\4A-5a\4a klase\Foto 4a\4a - На экскурсии в полиции\P9170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09711">
            <a:off x="5423290" y="4166920"/>
            <a:ext cx="2773363" cy="207989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4572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1066800" y="381000"/>
            <a:ext cx="5943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Drošības dienas skolā</a:t>
            </a:r>
            <a:endParaRPr lang="ru-RU" sz="36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" y="1190624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pic>
        <p:nvPicPr>
          <p:cNvPr id="12" name="Picture 11" descr="P10100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30980">
            <a:off x="1752600" y="3810000"/>
            <a:ext cx="2946400" cy="22098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5" name="Picture 14" descr="P10101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773497">
            <a:off x="5410200" y="4038600"/>
            <a:ext cx="2876348" cy="215726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3" name="Content Placeholder 12" descr="P1010010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 rot="1206280">
            <a:off x="5067603" y="1547212"/>
            <a:ext cx="2712508" cy="203438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4" name="Picture 13" descr="Polic konk -4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49771">
            <a:off x="985486" y="1477317"/>
            <a:ext cx="2941544" cy="204749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838200" y="4572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1066800" y="381000"/>
            <a:ext cx="5943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Vasaras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skoliņa</a:t>
            </a:r>
            <a:endParaRPr lang="ru-RU" sz="36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" y="1190624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5963"/>
          </a:xfr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lv-LV" dirty="0" smtClean="0"/>
              <a:t> </a:t>
            </a:r>
            <a:r>
              <a:rPr lang="lv-LV" sz="28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Sesto gadu jūnijā mūsu skolā darbosies        </a:t>
            </a:r>
          </a:p>
          <a:p>
            <a:pPr algn="ctr">
              <a:buNone/>
            </a:pPr>
            <a:r>
              <a:rPr lang="lv-LV" sz="28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lv-LV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“Vasaras skoliņa”, </a:t>
            </a:r>
          </a:p>
          <a:p>
            <a:pPr algn="ctr">
              <a:buNone/>
            </a:pPr>
            <a:r>
              <a:rPr lang="lv-LV" sz="28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kurā piedalās jaunāko klašu bērni no maznodrošinātām ģimenēm.</a:t>
            </a:r>
          </a:p>
          <a:p>
            <a:pPr algn="ctr">
              <a:buNone/>
            </a:pPr>
            <a:r>
              <a:rPr lang="lv-LV" sz="28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  Ko mēs darām?</a:t>
            </a:r>
          </a:p>
          <a:p>
            <a:pPr>
              <a:buNone/>
            </a:pPr>
            <a:r>
              <a:rPr lang="lv-LV" sz="28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- Uzlabojām sekmes.</a:t>
            </a:r>
          </a:p>
          <a:p>
            <a:pPr>
              <a:buNone/>
            </a:pPr>
            <a:r>
              <a:rPr lang="lv-LV" sz="28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- Nodarbojamies radošās darbnīcās.</a:t>
            </a:r>
          </a:p>
          <a:p>
            <a:pPr>
              <a:buNone/>
            </a:pPr>
            <a:r>
              <a:rPr lang="lv-LV" sz="28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- Braucam interesantās ekskursijās .</a:t>
            </a:r>
          </a:p>
          <a:p>
            <a:pPr>
              <a:buNone/>
            </a:pPr>
            <a:r>
              <a:rPr lang="lv-LV" sz="28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- Peldamies jūrā vai baseinā!</a:t>
            </a:r>
          </a:p>
          <a:p>
            <a:pPr>
              <a:buNone/>
            </a:pPr>
            <a:r>
              <a:rPr lang="lv-LV" sz="28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         Skoliņā ir interesanti un jauki!</a:t>
            </a:r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1" name="Content Placeholder 15" descr="_DSC87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228600"/>
            <a:ext cx="3102391" cy="1747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60500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044253">
            <a:off x="1066335" y="3566112"/>
            <a:ext cx="2821988" cy="211649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9" name="Прямоугольник 3"/>
          <p:cNvSpPr/>
          <p:nvPr/>
        </p:nvSpPr>
        <p:spPr>
          <a:xfrm>
            <a:off x="609600" y="4572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762000" y="457200"/>
            <a:ext cx="5943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Vasaras skoliņa </a:t>
            </a:r>
            <a:endParaRPr lang="ru-RU" sz="36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38200" y="17526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143000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pic>
        <p:nvPicPr>
          <p:cNvPr id="17" name="Picture 16" descr="_DSC87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04809">
            <a:off x="4554348" y="3963536"/>
            <a:ext cx="3293581" cy="208413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9" name="Picture 8" descr="P10100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000" y="1828800"/>
            <a:ext cx="2317548" cy="173816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0" name="Picture 9" descr="P60400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031279">
            <a:off x="800205" y="1684835"/>
            <a:ext cx="2082800" cy="15621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6" name="Content Placeholder 15" descr="_DSC8771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5562600" y="228600"/>
            <a:ext cx="3102391" cy="1747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Documents and Settings\Jelena\Desktop\Для презентации\P101000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9800" y="2152650"/>
            <a:ext cx="2470150" cy="185261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5334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2057400" y="457200"/>
            <a:ext cx="4343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44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Labdarība.</a:t>
            </a:r>
            <a:endParaRPr lang="ru-RU" sz="44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" y="1190624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lv-LV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8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lv-LV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Ļoti sena tradīcija mūsu skolā ir palīdzēt tiem cilvēkiem, kuri ir nonākuši  grūtībās </a:t>
            </a:r>
            <a:r>
              <a:rPr lang="lv-LV" sz="7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lv-LV" sz="60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lv-LV" sz="8000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v-LV" sz="80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lv-LV" sz="96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Mēs palīdzam ar apģērbu, pārtiku, zālēm un dažādiem   </a:t>
            </a:r>
          </a:p>
          <a:p>
            <a:pPr>
              <a:buNone/>
            </a:pPr>
            <a:r>
              <a:rPr lang="lv-LV" sz="96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     sadzīves  priekšmetiem.</a:t>
            </a:r>
          </a:p>
          <a:p>
            <a:pPr>
              <a:buNone/>
            </a:pPr>
            <a:endParaRPr lang="lv-LV" sz="9600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v-LV" sz="96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Vācam ziedojumus .</a:t>
            </a:r>
          </a:p>
          <a:p>
            <a:endParaRPr lang="lv-LV" sz="9600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v-LV" sz="96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Gatavojam Ziemassvētku un Lieldienu apsveikumus.</a:t>
            </a:r>
          </a:p>
          <a:p>
            <a:endParaRPr lang="lv-LV" sz="9600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v-LV" sz="96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Piedalāmies labdarības akcijās.</a:t>
            </a:r>
          </a:p>
          <a:p>
            <a:endParaRPr lang="lv-LV" sz="9600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v-LV" sz="96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Palīdzam dzīvniekiem patversmē.</a:t>
            </a:r>
          </a:p>
          <a:p>
            <a:endParaRPr lang="lv-LV" sz="9600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v-LV" sz="96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Organizējam labdarības koncertus:</a:t>
            </a:r>
          </a:p>
          <a:p>
            <a:pPr>
              <a:buNone/>
            </a:pPr>
            <a:r>
              <a:rPr lang="lv-LV" sz="8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lv-LV" sz="80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Elejas un Jelgavas bērnu patversmēs, “</a:t>
            </a:r>
            <a:r>
              <a:rPr lang="lv-LV" sz="8000" dirty="0" err="1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Ģintermuižas</a:t>
            </a:r>
            <a:r>
              <a:rPr lang="lv-LV" sz="80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” slimnīcā, </a:t>
            </a:r>
          </a:p>
          <a:p>
            <a:pPr>
              <a:buNone/>
            </a:pPr>
            <a:r>
              <a:rPr lang="lv-LV" sz="80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Valgundes invalīdu pansionātā, Ozolnieku veco ļaužu pansionātā. </a:t>
            </a:r>
          </a:p>
          <a:p>
            <a:pPr>
              <a:buNone/>
            </a:pPr>
            <a:r>
              <a:rPr lang="lv-LV" sz="80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Jelgavas cietumā, </a:t>
            </a:r>
            <a:r>
              <a:rPr lang="lv-LV" sz="8000" dirty="0" err="1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Ter</a:t>
            </a:r>
            <a:r>
              <a:rPr lang="lv-LV" sz="80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8000" dirty="0" err="1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Lo</a:t>
            </a:r>
            <a:r>
              <a:rPr lang="lv-LV" sz="80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veco ļaužu pansionātā ( Beļģij</a:t>
            </a:r>
            <a:r>
              <a:rPr lang="lv-LV" sz="8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ā) </a:t>
            </a:r>
          </a:p>
          <a:p>
            <a:pPr>
              <a:buNone/>
            </a:pPr>
            <a:endParaRPr lang="lv-LV" sz="8000" dirty="0" smtClean="0"/>
          </a:p>
          <a:p>
            <a:pPr>
              <a:buNone/>
            </a:pPr>
            <a:r>
              <a:rPr lang="lv-LV" sz="8000" dirty="0" smtClean="0"/>
              <a:t>        </a:t>
            </a:r>
          </a:p>
          <a:p>
            <a:pPr>
              <a:buNone/>
            </a:pPr>
            <a:endParaRPr lang="lv-LV" sz="8000" dirty="0" smtClean="0"/>
          </a:p>
          <a:p>
            <a:pPr>
              <a:buNone/>
            </a:pPr>
            <a:r>
              <a:rPr lang="lv-LV" sz="8000" dirty="0" smtClean="0"/>
              <a:t> </a:t>
            </a:r>
          </a:p>
          <a:p>
            <a:pPr>
              <a:buNone/>
            </a:pPr>
            <a:r>
              <a:rPr lang="lv-LV" sz="8000" dirty="0" smtClean="0"/>
              <a:t>         </a:t>
            </a:r>
          </a:p>
          <a:p>
            <a:pPr>
              <a:buNone/>
            </a:pPr>
            <a:r>
              <a:rPr lang="lv-LV" sz="8000" dirty="0" smtClean="0"/>
              <a:t>                    </a:t>
            </a:r>
          </a:p>
          <a:p>
            <a:pPr>
              <a:buNone/>
            </a:pPr>
            <a:endParaRPr lang="lv-LV" sz="8000" dirty="0" smtClean="0"/>
          </a:p>
          <a:p>
            <a:pPr>
              <a:buNone/>
            </a:pPr>
            <a:endParaRPr lang="lv-LV" sz="8000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1" name="Picture 10" descr="42560934_0821d98c3ab1996321f8a102c4d57e5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1400" y="381000"/>
            <a:ext cx="1266825" cy="10483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4572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762000" y="457200"/>
            <a:ext cx="5943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Labdarības </a:t>
            </a:r>
            <a:r>
              <a:rPr lang="lv-LV" sz="36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akcijas </a:t>
            </a:r>
            <a:endParaRPr lang="ru-RU" sz="36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143000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830763"/>
          </a:xfrm>
        </p:spPr>
        <p:txBody>
          <a:bodyPr/>
          <a:lstStyle/>
          <a:p>
            <a:pPr>
              <a:buNone/>
            </a:pPr>
            <a:r>
              <a:rPr lang="lv-LV" dirty="0" smtClean="0"/>
              <a:t> </a:t>
            </a:r>
            <a:endParaRPr lang="en-US" dirty="0"/>
          </a:p>
        </p:txBody>
      </p:sp>
      <p:pic>
        <p:nvPicPr>
          <p:cNvPr id="10" name="Picture 9" descr="P112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1371600"/>
            <a:ext cx="254000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1" name="Picture 10" descr="P1120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7449060">
            <a:off x="4646757" y="3229116"/>
            <a:ext cx="3050588" cy="291590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2" name="Picture 11" descr="P101003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819156">
            <a:off x="777991" y="1494712"/>
            <a:ext cx="3415896" cy="256192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3" name="Content Placeholder 9" descr="Den uci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291382">
            <a:off x="1592019" y="3731905"/>
            <a:ext cx="2864908" cy="214868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4" name="Picture 13" descr="42560934_0821d98c3ab1996321f8a102c4d57e5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62800" y="304800"/>
            <a:ext cx="1266825" cy="10483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4572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762000" y="457200"/>
            <a:ext cx="5943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Labdarības koncerti</a:t>
            </a:r>
            <a:r>
              <a:rPr lang="lv-LV" sz="36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</a:t>
            </a:r>
            <a:endParaRPr lang="ru-RU" sz="36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143000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pic>
        <p:nvPicPr>
          <p:cNvPr id="11" name="Content Placeholder 10" descr="P10100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0835294">
            <a:off x="1552528" y="1554346"/>
            <a:ext cx="3047831" cy="233718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2" name="Picture 11" descr="P10100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64998">
            <a:off x="5257800" y="1676400"/>
            <a:ext cx="2622348" cy="186293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3" name="Picture 12" descr="P101006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970060">
            <a:off x="990600" y="4191000"/>
            <a:ext cx="2850948" cy="189251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4" name="Picture 13" descr="P101014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17129">
            <a:off x="4495800" y="3733800"/>
            <a:ext cx="2806296" cy="210472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5" name="Picture 14" descr="42560934_0821d98c3ab1996321f8a102c4d57e5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34200" y="304800"/>
            <a:ext cx="1266825" cy="10483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533400" y="6096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1981200" y="533400"/>
            <a:ext cx="5181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Sporta sacensības</a:t>
            </a:r>
            <a:endParaRPr lang="ru-RU" sz="44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" y="1190624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596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lv-LV" sz="4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Mums ļoti patīk “</a:t>
            </a:r>
            <a:r>
              <a:rPr lang="lv-LV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Jautrie starti</a:t>
            </a:r>
            <a:r>
              <a:rPr lang="lv-LV" sz="4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” kuros  piedalās jauktas komandas ( no 1. līdz 9. klasei).</a:t>
            </a:r>
          </a:p>
          <a:p>
            <a:pPr>
              <a:buNone/>
            </a:pPr>
            <a:r>
              <a:rPr lang="lv-LV" sz="6000" dirty="0" smtClean="0"/>
              <a:t> </a:t>
            </a:r>
            <a:r>
              <a:rPr lang="lv-LV" sz="8000" dirty="0" smtClean="0"/>
              <a:t>     </a:t>
            </a:r>
          </a:p>
          <a:p>
            <a:pPr>
              <a:buNone/>
            </a:pPr>
            <a:r>
              <a:rPr lang="lv-LV" sz="8000" dirty="0" smtClean="0"/>
              <a:t>      </a:t>
            </a:r>
          </a:p>
          <a:p>
            <a:pPr>
              <a:buNone/>
            </a:pPr>
            <a:endParaRPr lang="lv-LV" sz="8000" dirty="0" smtClean="0"/>
          </a:p>
          <a:p>
            <a:pPr>
              <a:buNone/>
            </a:pPr>
            <a:r>
              <a:rPr lang="lv-LV" sz="8000" dirty="0" smtClean="0"/>
              <a:t> </a:t>
            </a:r>
          </a:p>
          <a:p>
            <a:pPr>
              <a:buNone/>
            </a:pPr>
            <a:r>
              <a:rPr lang="lv-LV" sz="8000" dirty="0" smtClean="0"/>
              <a:t>         </a:t>
            </a:r>
          </a:p>
          <a:p>
            <a:pPr>
              <a:buNone/>
            </a:pPr>
            <a:r>
              <a:rPr lang="lv-LV" sz="8000" dirty="0" smtClean="0"/>
              <a:t>                    </a:t>
            </a:r>
          </a:p>
          <a:p>
            <a:pPr>
              <a:buNone/>
            </a:pPr>
            <a:endParaRPr lang="lv-LV" sz="8000" dirty="0" smtClean="0"/>
          </a:p>
          <a:p>
            <a:pPr>
              <a:buNone/>
            </a:pPr>
            <a:endParaRPr lang="lv-LV" sz="8000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9" name="Content Placeholder 8" descr="P10100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2514600"/>
            <a:ext cx="1430536" cy="1907381"/>
          </a:xfrm>
          <a:prstGeom prst="rect">
            <a:avLst/>
          </a:prstGeom>
        </p:spPr>
      </p:pic>
      <p:pic>
        <p:nvPicPr>
          <p:cNvPr id="13" name="Picture 12" descr="P1010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2847208" y="2715394"/>
            <a:ext cx="2215949" cy="1661962"/>
          </a:xfrm>
          <a:prstGeom prst="rect">
            <a:avLst/>
          </a:prstGeom>
        </p:spPr>
      </p:pic>
      <p:pic>
        <p:nvPicPr>
          <p:cNvPr id="14" name="Picture 13" descr="P10100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00600" y="3733800"/>
            <a:ext cx="1714500" cy="2286000"/>
          </a:xfrm>
          <a:prstGeom prst="rect">
            <a:avLst/>
          </a:prstGeom>
        </p:spPr>
      </p:pic>
      <p:pic>
        <p:nvPicPr>
          <p:cNvPr id="12" name="Picture 11" descr="P10100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0" y="4038600"/>
            <a:ext cx="2622348" cy="1966761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5334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990600" y="533400"/>
            <a:ext cx="6477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44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“Meistaru pilsētiņa”</a:t>
            </a:r>
            <a:r>
              <a:rPr lang="lv-LV" sz="44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.</a:t>
            </a:r>
            <a:endParaRPr lang="ru-RU" sz="44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" y="1190624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v-LV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2010./2011.m.g. skolā tika organizēta lietišķās mākslas izstāde, kurā piedalījās trīs paaudžu autori ( skolnieki, skolotāji, vecāki un vecvecāki)</a:t>
            </a:r>
            <a:endParaRPr lang="en-US" sz="24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 descr="P1010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5200" y="533400"/>
            <a:ext cx="1510896" cy="11331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C:\Documents and Settings\Jelena\Desktop\P1010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337696">
            <a:off x="5416710" y="2876954"/>
            <a:ext cx="2241550" cy="168116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4" name="Picture 3" descr="C:\Documents and Settings\Jelena\Desktop\P1010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461479">
            <a:off x="2971800" y="2971800"/>
            <a:ext cx="2393950" cy="179546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5" name="Picture 4" descr="C:\Documents and Settings\Jelena\Desktop\P10100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4495800"/>
            <a:ext cx="2209800" cy="165735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6" name="Content Placeholder 8" descr="P10100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916335">
            <a:off x="692942" y="4113204"/>
            <a:ext cx="2483908" cy="186293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4572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685800" y="533400"/>
            <a:ext cx="7467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Slāvu mozaīka</a:t>
            </a:r>
            <a:r>
              <a:rPr lang="lv-LV" sz="36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</a:t>
            </a:r>
            <a:endParaRPr lang="ru-RU" sz="36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143000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678363"/>
          </a:xfr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lv-LV" dirty="0" smtClean="0"/>
              <a:t>   </a:t>
            </a:r>
            <a:r>
              <a:rPr lang="lv-LV" dirty="0" smtClean="0">
                <a:solidFill>
                  <a:srgbClr val="003300"/>
                </a:solidFill>
              </a:rPr>
              <a:t>Katru otro gadu mūsu skolā notiek mazākumtautību mūzikas festivāls </a:t>
            </a:r>
          </a:p>
          <a:p>
            <a:pPr>
              <a:buNone/>
            </a:pPr>
            <a:r>
              <a:rPr lang="lv-LV" dirty="0" smtClean="0">
                <a:solidFill>
                  <a:srgbClr val="003300"/>
                </a:solidFill>
              </a:rPr>
              <a:t>                     “Slāvu mozaīka” </a:t>
            </a:r>
          </a:p>
          <a:p>
            <a:endParaRPr lang="lv-LV" dirty="0" smtClean="0">
              <a:solidFill>
                <a:srgbClr val="003300"/>
              </a:solidFill>
            </a:endParaRPr>
          </a:p>
          <a:p>
            <a:pPr>
              <a:buNone/>
            </a:pPr>
            <a:r>
              <a:rPr lang="lv-LV" dirty="0" smtClean="0">
                <a:solidFill>
                  <a:srgbClr val="003300"/>
                </a:solidFill>
              </a:rPr>
              <a:t>    Festivāla ietvaros notiek koncerti, kuros piedalās tautas mūzikas un deju kolektīvi no Jelgavas, Latvijas un mūsu draugi no Igaunijas, Lietuvas , Krievijas, Baltkrievijas un mazākumtautību biedrībām no Jelgavas.</a:t>
            </a:r>
          </a:p>
          <a:p>
            <a:r>
              <a:rPr lang="lv-LV" dirty="0" smtClean="0">
                <a:solidFill>
                  <a:srgbClr val="003300"/>
                </a:solidFill>
              </a:rPr>
              <a:t>  </a:t>
            </a:r>
            <a:endParaRPr lang="en-US" dirty="0">
              <a:solidFill>
                <a:srgbClr val="003300"/>
              </a:solidFill>
            </a:endParaRPr>
          </a:p>
        </p:txBody>
      </p:sp>
      <p:pic>
        <p:nvPicPr>
          <p:cNvPr id="16" name="Picture 15" descr="rv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304800"/>
            <a:ext cx="1447800" cy="1447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4572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685800" y="533400"/>
            <a:ext cx="7467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Slāvu mozaīka</a:t>
            </a:r>
            <a:r>
              <a:rPr lang="lv-LV" sz="36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</a:t>
            </a:r>
            <a:endParaRPr lang="ru-RU" sz="36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143000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678363"/>
          </a:xfrm>
        </p:spPr>
        <p:txBody>
          <a:bodyPr/>
          <a:lstStyle/>
          <a:p>
            <a:pPr>
              <a:buNone/>
            </a:pPr>
            <a:r>
              <a:rPr lang="lv-LV" dirty="0" smtClean="0">
                <a:solidFill>
                  <a:srgbClr val="003300"/>
                </a:solidFill>
              </a:rPr>
              <a:t>   </a:t>
            </a:r>
            <a:r>
              <a:rPr lang="lv-LV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Festivālā piedalās  dažādu paaudžu kolektīvi</a:t>
            </a:r>
            <a:endParaRPr lang="en-US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P3070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606926">
            <a:off x="5285559" y="2540274"/>
            <a:ext cx="3101388" cy="232604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0" name="Picture 9" descr="P10101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826189">
            <a:off x="4305477" y="4390378"/>
            <a:ext cx="2546148" cy="190961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1" name="Picture 10" descr="P10100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75133">
            <a:off x="860368" y="2648373"/>
            <a:ext cx="3352800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2" name="Picture 11" descr="rv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0" y="304800"/>
            <a:ext cx="1447800" cy="1447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4572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685800" y="533400"/>
            <a:ext cx="7467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“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Slāvu mozaīka” </a:t>
            </a:r>
            <a:r>
              <a:rPr lang="lv-LV" sz="36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</a:t>
            </a:r>
            <a:endParaRPr lang="ru-RU" sz="36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382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143000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pic>
        <p:nvPicPr>
          <p:cNvPr id="11" name="Content Placeholder 10" descr="P3070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0825886">
            <a:off x="1471854" y="1806387"/>
            <a:ext cx="2743200" cy="189071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2" name="Picture 11" descr="P30700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628204">
            <a:off x="4824611" y="1773535"/>
            <a:ext cx="2948988" cy="221174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3" name="Picture 12" descr="P30700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488348">
            <a:off x="4263837" y="3941629"/>
            <a:ext cx="3101388" cy="232604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4" name="Picture 13" descr="P30700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773125">
            <a:off x="972890" y="3928863"/>
            <a:ext cx="3177588" cy="215459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5" name="Picture 14" descr="rv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6600" y="304800"/>
            <a:ext cx="1447800" cy="1447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533400" y="5334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762000" y="457200"/>
            <a:ext cx="777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2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Sadarbība ar Jelgavas skolām </a:t>
            </a:r>
            <a:endParaRPr lang="ru-RU" sz="32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143000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lv-LV" dirty="0" smtClean="0"/>
              <a:t>    </a:t>
            </a: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Mēs esam priecīgi par ciešu sadarbību ar citām Jelgavas skolām un mākslas kolektīviem ( Spīdolas ģimnāzija, 5.vidusskola, 6.vidusskola 2.internātskola, “Vēja zirdziņš”, “</a:t>
            </a:r>
            <a:r>
              <a:rPr lang="lv-LV" dirty="0" err="1" smtClean="0">
                <a:latin typeface="Times New Roman" pitchFamily="18" charset="0"/>
                <a:cs typeface="Times New Roman" pitchFamily="18" charset="0"/>
              </a:rPr>
              <a:t>Jundēns</a:t>
            </a: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” u. c.)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Content Placeholder 12" descr="P10100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48400">
            <a:off x="4060822" y="4145281"/>
            <a:ext cx="1950508" cy="146288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7" name="Picture 16" descr="P10100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14591">
            <a:off x="6213646" y="4432874"/>
            <a:ext cx="2088948" cy="156671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0" name="Picture 19" descr="734041-b5f92f7bccf9ca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1400" y="304800"/>
            <a:ext cx="1413616" cy="1409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 descr="P10100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647948">
            <a:off x="2530221" y="4894598"/>
            <a:ext cx="2012748" cy="150956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1" name="Picture 10" descr="P101004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946298">
            <a:off x="575055" y="4434355"/>
            <a:ext cx="1905000" cy="142875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533400" y="5334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685800" y="381000"/>
            <a:ext cx="777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  </a:t>
            </a:r>
            <a:r>
              <a:rPr lang="lv-LV" sz="32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Skolas tradīcijas </a:t>
            </a:r>
            <a:endParaRPr lang="ru-RU" sz="32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143000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5029200"/>
          </a:xfr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lv-LV" dirty="0" smtClean="0"/>
              <a:t>   Nesen mūsu skolai bija 30 gadu jubileja.</a:t>
            </a:r>
          </a:p>
          <a:p>
            <a:pPr>
              <a:buNone/>
            </a:pPr>
            <a:r>
              <a:rPr lang="lv-LV" dirty="0" smtClean="0"/>
              <a:t>   Par šiem ilgajiem gadiem ir dzimušas daudzas tradīcijas, kuras mēs mīlam un ar kurām lepojamies.</a:t>
            </a:r>
          </a:p>
          <a:p>
            <a:pPr>
              <a:buNone/>
            </a:pPr>
            <a:r>
              <a:rPr lang="lv-LV" dirty="0" smtClean="0"/>
              <a:t>Tās ir: </a:t>
            </a:r>
          </a:p>
          <a:p>
            <a:r>
              <a:rPr lang="lv-LV" dirty="0" smtClean="0"/>
              <a:t>     Skolēnu formas tērps.</a:t>
            </a:r>
          </a:p>
          <a:p>
            <a:endParaRPr lang="en-US" dirty="0"/>
          </a:p>
        </p:txBody>
      </p:sp>
      <p:pic>
        <p:nvPicPr>
          <p:cNvPr id="12" name="Picture 11" descr="_DSC92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4419600"/>
            <a:ext cx="2851620" cy="1901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 descr="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3800" y="5105400"/>
            <a:ext cx="1456497" cy="1434008"/>
          </a:xfrm>
          <a:prstGeom prst="rect">
            <a:avLst/>
          </a:prstGeom>
        </p:spPr>
      </p:pic>
      <p:pic>
        <p:nvPicPr>
          <p:cNvPr id="18" name="Picture 17" descr="logo_skol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15200" y="304800"/>
            <a:ext cx="1348740" cy="1030687"/>
          </a:xfrm>
          <a:prstGeom prst="round2DiagRect">
            <a:avLst>
              <a:gd name="adj1" fmla="val 16667"/>
              <a:gd name="adj2" fmla="val 0"/>
            </a:avLst>
          </a:prstGeom>
          <a:ln w="3175" cap="sq">
            <a:solidFill>
              <a:srgbClr val="0033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533400" y="5334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762000" y="457200"/>
            <a:ext cx="77724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40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  </a:t>
            </a:r>
            <a:r>
              <a:rPr lang="lv-LV" sz="40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Skolas tradīcijas </a:t>
            </a:r>
            <a:endParaRPr lang="ru-RU" sz="40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81000" y="1752600"/>
            <a:ext cx="8229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143000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5029200"/>
          </a:xfr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lv-LV" dirty="0" smtClean="0"/>
              <a:t> </a:t>
            </a: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Zinību diena.</a:t>
            </a:r>
          </a:p>
          <a:p>
            <a:pPr>
              <a:buFont typeface="Wingdings" pitchFamily="2" charset="2"/>
              <a:buChar char="v"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Pilsonības nedēļa.</a:t>
            </a:r>
          </a:p>
          <a:p>
            <a:pPr>
              <a:buFont typeface="Wingdings" pitchFamily="2" charset="2"/>
              <a:buChar char="v"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Viktorīnas “Jaunie gudrinieki”. </a:t>
            </a:r>
          </a:p>
          <a:p>
            <a:pPr>
              <a:buFont typeface="Wingdings" pitchFamily="2" charset="2"/>
              <a:buChar char="v"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Skolas dziesmu festivāls.</a:t>
            </a:r>
          </a:p>
          <a:p>
            <a:pPr>
              <a:buFont typeface="Wingdings" pitchFamily="2" charset="2"/>
              <a:buChar char="v"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Sporta svētki.</a:t>
            </a:r>
          </a:p>
          <a:p>
            <a:pPr>
              <a:buFont typeface="Wingdings" pitchFamily="2" charset="2"/>
              <a:buChar char="v"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ABC svētki.</a:t>
            </a:r>
          </a:p>
          <a:p>
            <a:pPr>
              <a:buFont typeface="Wingdings" pitchFamily="2" charset="2"/>
              <a:buChar char="v"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Ziemassvētki.</a:t>
            </a:r>
          </a:p>
          <a:p>
            <a:pPr>
              <a:buFont typeface="Wingdings" pitchFamily="2" charset="2"/>
              <a:buChar char="v"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Lieldienas.</a:t>
            </a:r>
          </a:p>
          <a:p>
            <a:pPr>
              <a:buFont typeface="Wingdings" pitchFamily="2" charset="2"/>
              <a:buChar char="v"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Meteņi u.c.</a:t>
            </a:r>
          </a:p>
          <a:p>
            <a:pPr>
              <a:buNone/>
            </a:pPr>
            <a:r>
              <a:rPr lang="lv-LV" dirty="0" smtClean="0"/>
              <a:t>  </a:t>
            </a:r>
          </a:p>
          <a:p>
            <a:endParaRPr lang="en-US" dirty="0"/>
          </a:p>
        </p:txBody>
      </p:sp>
      <p:pic>
        <p:nvPicPr>
          <p:cNvPr id="11" name="Picture 10" descr="skol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4114800"/>
            <a:ext cx="1862253" cy="1552575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533400" y="5334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762000" y="457200"/>
            <a:ext cx="777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2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Skolas tradīcijas </a:t>
            </a:r>
            <a:endParaRPr lang="ru-RU" sz="32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81000" y="1752600"/>
            <a:ext cx="8229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143000"/>
            <a:ext cx="82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ty TL" pitchFamily="66" charset="0"/>
              </a:rPr>
              <a:t> 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ty TL" pitchFamily="66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5029200"/>
          </a:xfr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lv-LV" dirty="0" smtClean="0"/>
              <a:t>   </a:t>
            </a:r>
            <a:r>
              <a:rPr lang="lv-LV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Skolēniem un pedagogiem ļoti patīk </a:t>
            </a:r>
          </a:p>
          <a:p>
            <a:pPr>
              <a:buNone/>
            </a:pPr>
            <a:r>
              <a:rPr lang="lv-LV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Dziesmu un Aerobikas festivāli, tādēļ, ka tiek iesaistīti visi klases skolēni. </a:t>
            </a:r>
          </a:p>
          <a:p>
            <a:endParaRPr lang="en-US" dirty="0"/>
          </a:p>
        </p:txBody>
      </p:sp>
      <p:pic>
        <p:nvPicPr>
          <p:cNvPr id="9" name="Picture 8" descr="_DSC01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71849">
            <a:off x="520140" y="3354906"/>
            <a:ext cx="2362200" cy="15748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0" name="Content Placeholder 10" descr="_DSC03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0" y="4724400"/>
            <a:ext cx="2247898" cy="149859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1" name="Picture 10" descr="P22600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33555">
            <a:off x="4343400" y="3124200"/>
            <a:ext cx="2415588" cy="181169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2" name="Picture 11" descr="P10100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837792">
            <a:off x="6186117" y="4584089"/>
            <a:ext cx="2196696" cy="164752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3" name="Picture 12" descr="logo_skol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457200"/>
            <a:ext cx="1348740" cy="1030687"/>
          </a:xfrm>
          <a:prstGeom prst="round2DiagRect">
            <a:avLst>
              <a:gd name="adj1" fmla="val 16667"/>
              <a:gd name="adj2" fmla="val 0"/>
            </a:avLst>
          </a:prstGeom>
          <a:ln w="3175" cap="sq">
            <a:solidFill>
              <a:srgbClr val="0033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3"/>
          <p:cNvSpPr/>
          <p:nvPr/>
        </p:nvSpPr>
        <p:spPr>
          <a:xfrm>
            <a:off x="609600" y="457200"/>
            <a:ext cx="8001000" cy="685800"/>
          </a:xfrm>
          <a:prstGeom prst="rect">
            <a:avLst/>
          </a:prstGeom>
          <a:pattFill prst="dkHorz">
            <a:fgClr>
              <a:schemeClr val="bg1">
                <a:lumMod val="75000"/>
              </a:schemeClr>
            </a:fgClr>
            <a:bgClr>
              <a:srgbClr val="01730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5"/>
          <p:cNvSpPr/>
          <p:nvPr/>
        </p:nvSpPr>
        <p:spPr>
          <a:xfrm>
            <a:off x="762000" y="457200"/>
            <a:ext cx="5943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dirty="0" err="1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Mediācijas</a:t>
            </a:r>
            <a:r>
              <a:rPr lang="lv-LV" sz="36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skola </a:t>
            </a:r>
            <a:endParaRPr lang="ru-RU" sz="36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cxnSp>
        <p:nvCxnSpPr>
          <p:cNvPr id="23" name="Прямая соединительная линия 12"/>
          <p:cNvCxnSpPr/>
          <p:nvPr/>
        </p:nvCxnSpPr>
        <p:spPr>
          <a:xfrm flipH="1">
            <a:off x="7020273" y="1126332"/>
            <a:ext cx="1512167" cy="0"/>
          </a:xfrm>
          <a:prstGeom prst="line">
            <a:avLst/>
          </a:prstGeom>
          <a:ln>
            <a:solidFill>
              <a:srgbClr val="017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1524000"/>
            <a:ext cx="8220075" cy="452431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 2008./2009.m.g. skolā darbojās </a:t>
            </a:r>
          </a:p>
          <a:p>
            <a:pPr algn="ctr"/>
            <a:r>
              <a:rPr lang="lv-LV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lv-LV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Mediācijas</a:t>
            </a:r>
            <a:r>
              <a:rPr lang="lv-LV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skola”. </a:t>
            </a:r>
          </a:p>
          <a:p>
            <a:pPr algn="ctr"/>
            <a:r>
              <a:rPr lang="lv-LV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Tas ir pulciņš, kuru vada skolas psiholoģe </a:t>
            </a:r>
          </a:p>
          <a:p>
            <a:pPr algn="ctr"/>
            <a:r>
              <a:rPr lang="lv-LV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J. </a:t>
            </a:r>
            <a:r>
              <a:rPr lang="lv-LV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Jesemčika</a:t>
            </a:r>
            <a:r>
              <a:rPr lang="lv-LV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. Pulciņa dalībnieki mācās risināt dažādas problēmas, konfliktus vienaudžu vidū.</a:t>
            </a:r>
          </a:p>
          <a:p>
            <a:pPr algn="ctr"/>
            <a:endParaRPr lang="lv-LV" sz="32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lv-LV" sz="32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lv-LV" sz="32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2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Content Placeholder 10" descr="P101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4724400"/>
            <a:ext cx="2026708" cy="15200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 descr="P1010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4724400"/>
            <a:ext cx="21336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 descr="P10100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0" y="4648200"/>
            <a:ext cx="2196696" cy="16475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5"/>
          <p:cNvSpPr/>
          <p:nvPr/>
        </p:nvSpPr>
        <p:spPr>
          <a:xfrm>
            <a:off x="2133600" y="2057400"/>
            <a:ext cx="5943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</a:t>
            </a:r>
            <a:r>
              <a:rPr lang="lv-LV" sz="36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</a:t>
            </a:r>
            <a:endParaRPr lang="ru-RU" sz="36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90600" y="2438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533400" y="533400"/>
            <a:ext cx="8229600" cy="5943600"/>
          </a:xfr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lv-LV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Jelgavas 2.pamatskola – </a:t>
            </a:r>
          </a:p>
          <a:p>
            <a:pPr algn="ctr">
              <a:buNone/>
            </a:pPr>
            <a:r>
              <a:rPr lang="lv-LV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draudzīga skola!</a:t>
            </a:r>
          </a:p>
          <a:p>
            <a:pPr algn="ctr">
              <a:buNone/>
            </a:pPr>
            <a:endParaRPr lang="lv-LV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lv-LV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Būsiet  mīļi gaidīti ciemos !</a:t>
            </a:r>
          </a:p>
          <a:p>
            <a:pPr algn="ctr">
              <a:buNone/>
            </a:pPr>
            <a:endParaRPr lang="lv-LV" dirty="0" smtClean="0"/>
          </a:p>
          <a:p>
            <a:pPr algn="ctr">
              <a:buNone/>
            </a:pPr>
            <a:endParaRPr lang="en-US" dirty="0"/>
          </a:p>
        </p:txBody>
      </p:sp>
      <p:pic>
        <p:nvPicPr>
          <p:cNvPr id="14" name="Content Placeholder 5" descr="IMG_8996-_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3200400"/>
            <a:ext cx="4144667" cy="2942172"/>
          </a:xfrm>
          <a:prstGeom prst="ellipse">
            <a:avLst/>
          </a:prstGeom>
          <a:ln w="63500" cap="rnd">
            <a:solidFill>
              <a:srgbClr val="0033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14" descr="8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505200"/>
            <a:ext cx="1987762" cy="2528601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5"/>
          <p:cNvSpPr/>
          <p:nvPr/>
        </p:nvSpPr>
        <p:spPr>
          <a:xfrm>
            <a:off x="762000" y="457200"/>
            <a:ext cx="5943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 </a:t>
            </a:r>
            <a:r>
              <a:rPr lang="lv-LV" sz="3600" b="1" i="1" cap="none" spc="0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002060"/>
                </a:solidFill>
                <a:effectLst>
                  <a:glow rad="215900">
                    <a:schemeClr val="bg1"/>
                  </a:glow>
                </a:effectLst>
              </a:rPr>
              <a:t> </a:t>
            </a:r>
            <a:r>
              <a:rPr lang="lv-LV" sz="3600" b="1" i="1" dirty="0" smtClean="0">
                <a:ln w="12700">
                  <a:solidFill>
                    <a:srgbClr val="017301"/>
                  </a:solidFill>
                  <a:prstDash val="solid"/>
                </a:ln>
                <a:solidFill>
                  <a:srgbClr val="FFC000"/>
                </a:solidFill>
                <a:effectLst>
                  <a:glow rad="215900">
                    <a:schemeClr val="bg1"/>
                  </a:glow>
                </a:effectLst>
              </a:rPr>
              <a:t> </a:t>
            </a:r>
            <a:endParaRPr lang="ru-RU" sz="3600" b="1" i="1" cap="none" spc="0" dirty="0">
              <a:ln w="12700">
                <a:solidFill>
                  <a:srgbClr val="017301"/>
                </a:solidFill>
                <a:prstDash val="solid"/>
              </a:ln>
              <a:solidFill>
                <a:srgbClr val="FFC000"/>
              </a:solidFill>
              <a:effectLst>
                <a:glow rad="215900">
                  <a:schemeClr val="bg1"/>
                </a:glo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2000" y="1676400"/>
            <a:ext cx="784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endParaRPr lang="ru-RU" sz="3200" b="1" dirty="0" smtClean="0">
              <a:solidFill>
                <a:srgbClr val="0066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1447800"/>
            <a:ext cx="8220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32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lv-LV" dirty="0" smtClean="0"/>
          </a:p>
          <a:p>
            <a:pPr algn="ctr">
              <a:buNone/>
            </a:pPr>
            <a:r>
              <a:rPr lang="lv-LV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Paldies par uzmanību!</a:t>
            </a:r>
          </a:p>
          <a:p>
            <a:pPr algn="ctr">
              <a:buNone/>
            </a:pPr>
            <a:endParaRPr lang="lv-LV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Prezentāciju sagatavoja</a:t>
            </a:r>
          </a:p>
          <a:p>
            <a:pPr algn="ctr">
              <a:buNone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Natālija </a:t>
            </a:r>
            <a:r>
              <a:rPr lang="lv-LV" dirty="0" err="1" smtClean="0">
                <a:latin typeface="Times New Roman" pitchFamily="18" charset="0"/>
                <a:cs typeface="Times New Roman" pitchFamily="18" charset="0"/>
              </a:rPr>
              <a:t>Sirotkina</a:t>
            </a: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(7.a kl.)</a:t>
            </a:r>
          </a:p>
          <a:p>
            <a:pPr algn="ctr">
              <a:buNone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Kristīne </a:t>
            </a:r>
            <a:r>
              <a:rPr lang="lv-LV" dirty="0" err="1" smtClean="0">
                <a:latin typeface="Times New Roman" pitchFamily="18" charset="0"/>
                <a:cs typeface="Times New Roman" pitchFamily="18" charset="0"/>
              </a:rPr>
              <a:t>Berļizeva</a:t>
            </a: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( 7.a kl.)</a:t>
            </a:r>
          </a:p>
          <a:p>
            <a:pPr algn="ctr">
              <a:buNone/>
            </a:pPr>
            <a:endParaRPr lang="lv-LV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Konsultante: </a:t>
            </a:r>
            <a:r>
              <a:rPr lang="lv-LV" dirty="0" err="1" smtClean="0">
                <a:latin typeface="Times New Roman" pitchFamily="18" charset="0"/>
                <a:cs typeface="Times New Roman" pitchFamily="18" charset="0"/>
              </a:rPr>
              <a:t>Jekaterina</a:t>
            </a: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dirty="0" err="1" smtClean="0">
                <a:latin typeface="Times New Roman" pitchFamily="18" charset="0"/>
                <a:cs typeface="Times New Roman" pitchFamily="18" charset="0"/>
              </a:rPr>
              <a:t>Jesemčika</a:t>
            </a:r>
            <a:endParaRPr lang="lv-LV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lv-LV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lv-LV" sz="2400" dirty="0" smtClean="0">
                <a:latin typeface="Times New Roman" pitchFamily="18" charset="0"/>
                <a:cs typeface="Times New Roman" pitchFamily="18" charset="0"/>
              </a:rPr>
              <a:t>(Skolas psiholoģe )</a:t>
            </a:r>
          </a:p>
          <a:p>
            <a:pPr algn="ctr">
              <a:buNone/>
            </a:pPr>
            <a:endParaRPr lang="lv-LV" dirty="0" smtClean="0"/>
          </a:p>
          <a:p>
            <a:pPr algn="ctr">
              <a:buNone/>
            </a:pPr>
            <a:endParaRPr lang="lv-LV" dirty="0" smtClean="0"/>
          </a:p>
          <a:p>
            <a:pPr algn="ctr">
              <a:buNone/>
            </a:pPr>
            <a:endParaRPr lang="lv-LV" dirty="0" smtClean="0"/>
          </a:p>
          <a:p>
            <a:pPr algn="ctr">
              <a:buNone/>
            </a:pPr>
            <a:endParaRPr lang="en-US" dirty="0"/>
          </a:p>
        </p:txBody>
      </p:sp>
      <p:pic>
        <p:nvPicPr>
          <p:cNvPr id="9" name="Picture 8" descr="87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14400"/>
            <a:ext cx="1335004" cy="169823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1665</TotalTime>
  <Words>783</Words>
  <Application>Microsoft Office PowerPoint</Application>
  <PresentationFormat>On-screen Show (4:3)</PresentationFormat>
  <Paragraphs>228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Foundry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2psk</cp:lastModifiedBy>
  <cp:revision>183</cp:revision>
  <dcterms:created xsi:type="dcterms:W3CDTF">2006-08-16T00:00:00Z</dcterms:created>
  <dcterms:modified xsi:type="dcterms:W3CDTF">2012-04-05T13:47:31Z</dcterms:modified>
</cp:coreProperties>
</file>