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64" r:id="rId2"/>
    <p:sldId id="314" r:id="rId3"/>
    <p:sldId id="393" r:id="rId4"/>
    <p:sldId id="394" r:id="rId5"/>
    <p:sldId id="397" r:id="rId6"/>
    <p:sldId id="388" r:id="rId7"/>
    <p:sldId id="360" r:id="rId8"/>
    <p:sldId id="290" r:id="rId9"/>
    <p:sldId id="274" r:id="rId10"/>
    <p:sldId id="291" r:id="rId11"/>
    <p:sldId id="398" r:id="rId12"/>
    <p:sldId id="399" r:id="rId13"/>
    <p:sldId id="412" r:id="rId14"/>
    <p:sldId id="413" r:id="rId15"/>
    <p:sldId id="267" r:id="rId16"/>
    <p:sldId id="299" r:id="rId17"/>
    <p:sldId id="341" r:id="rId18"/>
    <p:sldId id="305" r:id="rId19"/>
    <p:sldId id="402" r:id="rId20"/>
    <p:sldId id="361" r:id="rId21"/>
    <p:sldId id="310" r:id="rId22"/>
    <p:sldId id="316" r:id="rId23"/>
    <p:sldId id="407" r:id="rId24"/>
    <p:sldId id="406" r:id="rId25"/>
    <p:sldId id="317" r:id="rId26"/>
    <p:sldId id="362" r:id="rId27"/>
    <p:sldId id="321" r:id="rId28"/>
    <p:sldId id="313" r:id="rId29"/>
    <p:sldId id="363" r:id="rId30"/>
    <p:sldId id="371" r:id="rId31"/>
    <p:sldId id="365" r:id="rId32"/>
    <p:sldId id="368" r:id="rId33"/>
    <p:sldId id="369" r:id="rId34"/>
    <p:sldId id="370" r:id="rId35"/>
    <p:sldId id="372" r:id="rId36"/>
    <p:sldId id="373" r:id="rId37"/>
    <p:sldId id="348" r:id="rId38"/>
    <p:sldId id="409" r:id="rId39"/>
    <p:sldId id="389" r:id="rId40"/>
    <p:sldId id="410" r:id="rId41"/>
    <p:sldId id="411" r:id="rId42"/>
    <p:sldId id="322" r:id="rId43"/>
    <p:sldId id="327" r:id="rId44"/>
    <p:sldId id="331" r:id="rId45"/>
    <p:sldId id="374" r:id="rId46"/>
    <p:sldId id="356" r:id="rId47"/>
    <p:sldId id="375" r:id="rId48"/>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484" autoAdjust="0"/>
  </p:normalViewPr>
  <p:slideViewPr>
    <p:cSldViewPr>
      <p:cViewPr>
        <p:scale>
          <a:sx n="71" d="100"/>
          <a:sy n="71" d="100"/>
        </p:scale>
        <p:origin x="-1356" y="-3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30BEBA-11A0-47F2-8DE4-FFBA59253AF6}" type="datetimeFigureOut">
              <a:rPr lang="lv-LV" smtClean="0"/>
              <a:t>13.08.2015.</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BDA894-68E7-4CD8-9753-EF150469410E}" type="slidenum">
              <a:rPr lang="lv-LV" smtClean="0"/>
              <a:t>‹#›</a:t>
            </a:fld>
            <a:endParaRPr lang="lv-LV"/>
          </a:p>
        </p:txBody>
      </p:sp>
    </p:spTree>
    <p:extLst>
      <p:ext uri="{BB962C8B-B14F-4D97-AF65-F5344CB8AC3E}">
        <p14:creationId xmlns:p14="http://schemas.microsoft.com/office/powerpoint/2010/main" val="279718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E20F4BBF-C0FC-49DE-BBA7-5907B3B2D800}" type="datetimeFigureOut">
              <a:rPr lang="lv-LV" smtClean="0"/>
              <a:t>13.08.2015.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247633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E20F4BBF-C0FC-49DE-BBA7-5907B3B2D800}" type="datetimeFigureOut">
              <a:rPr lang="lv-LV" smtClean="0"/>
              <a:t>13.08.2015.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2301887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0F4BBF-C0FC-49DE-BBA7-5907B3B2D800}" type="datetimeFigureOut">
              <a:rPr lang="lv-LV" smtClean="0"/>
              <a:t>13.08.2015.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409652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E20F4BBF-C0FC-49DE-BBA7-5907B3B2D800}" type="datetimeFigureOut">
              <a:rPr lang="lv-LV" smtClean="0"/>
              <a:t>13.08.2015.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2853682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E20F4BBF-C0FC-49DE-BBA7-5907B3B2D800}" type="datetimeFigureOut">
              <a:rPr lang="lv-LV" smtClean="0"/>
              <a:t>13.08.2015.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3807430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E20F4BBF-C0FC-49DE-BBA7-5907B3B2D800}" type="datetimeFigureOut">
              <a:rPr lang="lv-LV" smtClean="0"/>
              <a:t>13.08.2015.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42233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0F4BBF-C0FC-49DE-BBA7-5907B3B2D800}" type="datetimeFigureOut">
              <a:rPr lang="lv-LV" smtClean="0"/>
              <a:t>13.08.2015.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780332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F4BBF-C0FC-49DE-BBA7-5907B3B2D800}" type="datetimeFigureOut">
              <a:rPr lang="lv-LV" smtClean="0"/>
              <a:t>13.08.2015.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3736869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F4BBF-C0FC-49DE-BBA7-5907B3B2D800}" type="datetimeFigureOut">
              <a:rPr lang="lv-LV" smtClean="0"/>
              <a:t>13.08.2015.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1452153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E20F4BBF-C0FC-49DE-BBA7-5907B3B2D800}" type="datetimeFigureOut">
              <a:rPr lang="lv-LV" smtClean="0"/>
              <a:t>13.08.2015.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3118722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E20F4BBF-C0FC-49DE-BBA7-5907B3B2D800}" type="datetimeFigureOut">
              <a:rPr lang="lv-LV" smtClean="0"/>
              <a:t>13.08.2015.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3A6DBA6-354D-4DCA-A941-BB9F32125482}" type="slidenum">
              <a:rPr lang="lv-LV" smtClean="0"/>
              <a:t>‹#›</a:t>
            </a:fld>
            <a:endParaRPr lang="lv-LV"/>
          </a:p>
        </p:txBody>
      </p:sp>
    </p:spTree>
    <p:extLst>
      <p:ext uri="{BB962C8B-B14F-4D97-AF65-F5344CB8AC3E}">
        <p14:creationId xmlns:p14="http://schemas.microsoft.com/office/powerpoint/2010/main" val="3943096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F4BBF-C0FC-49DE-BBA7-5907B3B2D800}" type="datetimeFigureOut">
              <a:rPr lang="lv-LV" smtClean="0"/>
              <a:t>13.08.2015.</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6DBA6-354D-4DCA-A941-BB9F32125482}" type="slidenum">
              <a:rPr lang="lv-LV" smtClean="0"/>
              <a:t>‹#›</a:t>
            </a:fld>
            <a:endParaRPr lang="lv-LV"/>
          </a:p>
        </p:txBody>
      </p:sp>
    </p:spTree>
    <p:extLst>
      <p:ext uri="{BB962C8B-B14F-4D97-AF65-F5344CB8AC3E}">
        <p14:creationId xmlns:p14="http://schemas.microsoft.com/office/powerpoint/2010/main" val="1417343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pinterest.com/pin/195202965069044829/"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google.lv/url?sa=i&amp;rct=j&amp;q=&amp;esrc=s&amp;source=images&amp;cd=&amp;cad=rja&amp;uact=8&amp;ved=0CAcQjRw&amp;url=https://vijaycool.wordpress.com/2009/05/25/creative-pictures-to-give-you-a-change/pics-funny-change-funzug-org-07/&amp;ei=AaNUVcOgK4WNsgGUiYCwBA&amp;bvm=bv.93112503,d.bGg&amp;psig=AFQjCNEai92C7_Gb1OB7t1bwMB2Gv2fcdw&amp;ust=1431696511420385"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lv-LV" dirty="0" smtClean="0"/>
          </a:p>
        </p:txBody>
      </p:sp>
      <p:sp>
        <p:nvSpPr>
          <p:cNvPr id="25603" name="Content Placeholder 2"/>
          <p:cNvSpPr>
            <a:spLocks noGrp="1"/>
          </p:cNvSpPr>
          <p:nvPr>
            <p:ph idx="1"/>
          </p:nvPr>
        </p:nvSpPr>
        <p:spPr/>
        <p:txBody>
          <a:bodyPr/>
          <a:lstStyle/>
          <a:p>
            <a:endParaRPr lang="lv-LV" smtClean="0"/>
          </a:p>
        </p:txBody>
      </p:sp>
      <p:pic>
        <p:nvPicPr>
          <p:cNvPr id="25604" name="Picture 2" descr="https://s-media-cache-ak0.pinimg.com/736x/7f/30/84/7f3084f9b08e0b84fb3c5acc51ae8f4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3"/>
          <p:cNvSpPr txBox="1">
            <a:spLocks noChangeArrowheads="1"/>
          </p:cNvSpPr>
          <p:nvPr/>
        </p:nvSpPr>
        <p:spPr bwMode="auto">
          <a:xfrm>
            <a:off x="2267744" y="1066800"/>
            <a:ext cx="662473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lv-LV" sz="3600" b="1" i="1" dirty="0" smtClean="0">
                <a:solidFill>
                  <a:schemeClr val="bg1"/>
                </a:solidFill>
              </a:rPr>
              <a:t>Konflikta situācijas ar sevi un ar  otru..</a:t>
            </a:r>
          </a:p>
          <a:p>
            <a:pPr algn="ctr" eaLnBrk="1" hangingPunct="1"/>
            <a:endParaRPr lang="lv-LV" sz="3600" b="1" i="1" dirty="0">
              <a:solidFill>
                <a:schemeClr val="bg1"/>
              </a:solidFill>
            </a:endParaRPr>
          </a:p>
        </p:txBody>
      </p:sp>
      <p:sp>
        <p:nvSpPr>
          <p:cNvPr id="2" name="TextBox 1"/>
          <p:cNvSpPr txBox="1"/>
          <p:nvPr/>
        </p:nvSpPr>
        <p:spPr>
          <a:xfrm>
            <a:off x="2843808" y="4149080"/>
            <a:ext cx="6300192" cy="1200329"/>
          </a:xfrm>
          <a:prstGeom prst="rect">
            <a:avLst/>
          </a:prstGeom>
          <a:noFill/>
        </p:spPr>
        <p:txBody>
          <a:bodyPr wrap="square" rtlCol="0">
            <a:spAutoFit/>
          </a:bodyPr>
          <a:lstStyle/>
          <a:p>
            <a:pPr algn="r">
              <a:defRPr/>
            </a:pPr>
            <a:r>
              <a:rPr lang="lv-LV" sz="2400" b="1" dirty="0">
                <a:solidFill>
                  <a:srgbClr val="FFFF00"/>
                </a:solidFill>
              </a:rPr>
              <a:t>Nodibinājuma « Sociālo pakalpojumu aģentūra» </a:t>
            </a:r>
          </a:p>
          <a:p>
            <a:pPr algn="r">
              <a:defRPr/>
            </a:pPr>
            <a:r>
              <a:rPr lang="lv-LV" sz="2400" b="1" dirty="0">
                <a:solidFill>
                  <a:srgbClr val="FFFF00"/>
                </a:solidFill>
              </a:rPr>
              <a:t> vadītāja Dace </a:t>
            </a:r>
            <a:r>
              <a:rPr lang="lv-LV" sz="2400" b="1" dirty="0" smtClean="0">
                <a:solidFill>
                  <a:srgbClr val="FFFF00"/>
                </a:solidFill>
              </a:rPr>
              <a:t>Blaževiča</a:t>
            </a:r>
          </a:p>
          <a:p>
            <a:pPr algn="r">
              <a:defRPr/>
            </a:pPr>
            <a:r>
              <a:rPr lang="lv-LV" sz="2400" b="1" dirty="0" smtClean="0">
                <a:solidFill>
                  <a:srgbClr val="FFFF00"/>
                </a:solidFill>
              </a:rPr>
              <a:t>2015</a:t>
            </a:r>
            <a:endParaRPr lang="lv-LV" sz="2400" b="1" dirty="0">
              <a:solidFill>
                <a:srgbClr val="FFFF00"/>
              </a:solidFill>
            </a:endParaRPr>
          </a:p>
        </p:txBody>
      </p:sp>
    </p:spTree>
    <p:extLst>
      <p:ext uri="{BB962C8B-B14F-4D97-AF65-F5344CB8AC3E}">
        <p14:creationId xmlns:p14="http://schemas.microsoft.com/office/powerpoint/2010/main" val="491811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21506" name="Picture 2" descr="https://s3.amazonaws.com/CFSV2/obituaries/galleries/2699/285044/5569d45c6aa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9512" y="404664"/>
            <a:ext cx="5508104" cy="1107996"/>
          </a:xfrm>
          <a:prstGeom prst="rect">
            <a:avLst/>
          </a:prstGeom>
        </p:spPr>
        <p:txBody>
          <a:bodyPr wrap="square">
            <a:spAutoFit/>
          </a:bodyPr>
          <a:lstStyle/>
          <a:p>
            <a:r>
              <a:rPr lang="lv-LV" sz="2400" b="1" dirty="0">
                <a:solidFill>
                  <a:schemeClr val="bg1"/>
                </a:solidFill>
              </a:rPr>
              <a:t>Kad cilvēks pasniedz roku, lai palīdzētu citam, viņš pieskaras Dieva </a:t>
            </a:r>
            <a:r>
              <a:rPr lang="lv-LV" sz="2400" b="1" dirty="0" smtClean="0">
                <a:solidFill>
                  <a:schemeClr val="bg1"/>
                </a:solidFill>
              </a:rPr>
              <a:t>vaigam...</a:t>
            </a:r>
          </a:p>
          <a:p>
            <a:pPr algn="r"/>
            <a:r>
              <a:rPr lang="lv-LV" dirty="0" smtClean="0">
                <a:solidFill>
                  <a:schemeClr val="bg1"/>
                </a:solidFill>
              </a:rPr>
              <a:t>Vitmens</a:t>
            </a:r>
            <a:endParaRPr lang="lv-LV" dirty="0">
              <a:solidFill>
                <a:schemeClr val="bg1"/>
              </a:solidFill>
            </a:endParaRPr>
          </a:p>
        </p:txBody>
      </p:sp>
    </p:spTree>
    <p:extLst>
      <p:ext uri="{BB962C8B-B14F-4D97-AF65-F5344CB8AC3E}">
        <p14:creationId xmlns:p14="http://schemas.microsoft.com/office/powerpoint/2010/main" val="29682501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1026" name="Picture 2" descr="https://encrypted-tbn3.gstatic.com/images?q=tbn:ANd9GcQ6rWClsjW7stJndGZJON9XLK9tTULD1Q1iHlOj7sl63nSbh5Y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144016"/>
            <a:ext cx="9505056" cy="7029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77436" y="188640"/>
            <a:ext cx="8755672" cy="2062103"/>
          </a:xfrm>
          <a:prstGeom prst="rect">
            <a:avLst/>
          </a:prstGeom>
        </p:spPr>
        <p:txBody>
          <a:bodyPr wrap="square">
            <a:spAutoFit/>
          </a:bodyPr>
          <a:lstStyle/>
          <a:p>
            <a:r>
              <a:rPr lang="lv-LV" sz="3200" b="1" dirty="0">
                <a:solidFill>
                  <a:srgbClr val="FF0000"/>
                </a:solidFill>
              </a:rPr>
              <a:t>Galvenās </a:t>
            </a:r>
            <a:r>
              <a:rPr lang="lv-LV" sz="3200" b="1" dirty="0" smtClean="0">
                <a:solidFill>
                  <a:srgbClr val="FF0000"/>
                </a:solidFill>
              </a:rPr>
              <a:t>problēmsituācijas/konflikti audžuģimenēs</a:t>
            </a:r>
            <a:r>
              <a:rPr lang="lv-LV" sz="2800" b="1" dirty="0" smtClean="0">
                <a:solidFill>
                  <a:srgbClr val="FF0000"/>
                </a:solidFill>
              </a:rPr>
              <a:t>:</a:t>
            </a:r>
          </a:p>
          <a:p>
            <a:endParaRPr lang="lv-LV" sz="3200" b="1" dirty="0" smtClean="0"/>
          </a:p>
          <a:p>
            <a:endParaRPr lang="lv-LV" sz="3200" b="1" dirty="0">
              <a:solidFill>
                <a:srgbClr val="FF0000"/>
              </a:solidFill>
            </a:endParaRPr>
          </a:p>
        </p:txBody>
      </p:sp>
      <p:sp>
        <p:nvSpPr>
          <p:cNvPr id="6" name="Rectangle 5"/>
          <p:cNvSpPr/>
          <p:nvPr/>
        </p:nvSpPr>
        <p:spPr>
          <a:xfrm>
            <a:off x="755576" y="982177"/>
            <a:ext cx="8064896" cy="5724644"/>
          </a:xfrm>
          <a:prstGeom prst="rect">
            <a:avLst/>
          </a:prstGeom>
        </p:spPr>
        <p:txBody>
          <a:bodyPr wrap="square">
            <a:spAutoFit/>
          </a:bodyPr>
          <a:lstStyle/>
          <a:p>
            <a:endParaRPr lang="lv-LV" dirty="0" smtClean="0"/>
          </a:p>
          <a:p>
            <a:r>
              <a:rPr lang="lv-LV" sz="2000" dirty="0" smtClean="0">
                <a:latin typeface="Times New Roman" pitchFamily="18" charset="0"/>
                <a:cs typeface="Times New Roman" pitchFamily="18" charset="0"/>
              </a:rPr>
              <a:t>Pēc projekta «</a:t>
            </a:r>
            <a:r>
              <a:rPr lang="lv-LV" sz="2000" b="1" dirty="0" smtClean="0">
                <a:latin typeface="Times New Roman" pitchFamily="18" charset="0"/>
                <a:cs typeface="Times New Roman" pitchFamily="18" charset="0"/>
              </a:rPr>
              <a:t>Atbalsta </a:t>
            </a:r>
            <a:r>
              <a:rPr lang="lv-LV" sz="2000" b="1" dirty="0">
                <a:latin typeface="Times New Roman" pitchFamily="18" charset="0"/>
                <a:cs typeface="Times New Roman" pitchFamily="18" charset="0"/>
              </a:rPr>
              <a:t>sistēmas izveide Latvijas audžuģimenēm, adoptētājiem,aizbildņiem un </a:t>
            </a:r>
            <a:r>
              <a:rPr lang="lv-LV" sz="2000" b="1" dirty="0" smtClean="0">
                <a:latin typeface="Times New Roman" pitchFamily="18" charset="0"/>
                <a:cs typeface="Times New Roman" pitchFamily="18" charset="0"/>
              </a:rPr>
              <a:t>viesģimenēm» ( 2014.) datiem:</a:t>
            </a:r>
            <a:endParaRPr lang="lv-LV" sz="2000" dirty="0">
              <a:latin typeface="Times New Roman" pitchFamily="18" charset="0"/>
              <a:cs typeface="Times New Roman" pitchFamily="18" charset="0"/>
            </a:endParaRPr>
          </a:p>
          <a:p>
            <a:r>
              <a:rPr lang="lv-LV" sz="2800" dirty="0" smtClean="0">
                <a:latin typeface="Times New Roman" pitchFamily="18" charset="0"/>
                <a:cs typeface="Times New Roman" pitchFamily="18" charset="0"/>
              </a:rPr>
              <a:t>1)Dažādas </a:t>
            </a:r>
            <a:r>
              <a:rPr lang="lv-LV" sz="2800" dirty="0">
                <a:latin typeface="Times New Roman" pitchFamily="18" charset="0"/>
                <a:cs typeface="Times New Roman" pitchFamily="18" charset="0"/>
              </a:rPr>
              <a:t>psiholoģiskas </a:t>
            </a:r>
            <a:r>
              <a:rPr lang="lv-LV" sz="2800" dirty="0" smtClean="0">
                <a:latin typeface="Times New Roman" pitchFamily="18" charset="0"/>
                <a:cs typeface="Times New Roman" pitchFamily="18" charset="0"/>
              </a:rPr>
              <a:t>problēmas bērnam, </a:t>
            </a:r>
            <a:r>
              <a:rPr lang="lv-LV" sz="2800" dirty="0">
                <a:latin typeface="Times New Roman" pitchFamily="18" charset="0"/>
                <a:cs typeface="Times New Roman" pitchFamily="18" charset="0"/>
              </a:rPr>
              <a:t>nepārstrādātas traumas,  neskaidrība par savu dzīves situāciju, sava dzīvesstāta nepārzināšana,  kas  ikdienā izpaužas kā:</a:t>
            </a:r>
          </a:p>
          <a:p>
            <a:pPr lvl="4">
              <a:buFontTx/>
              <a:buChar char="-"/>
            </a:pPr>
            <a:r>
              <a:rPr lang="lv-LV" sz="2800" dirty="0">
                <a:latin typeface="Times New Roman" pitchFamily="18" charset="0"/>
                <a:cs typeface="Times New Roman" pitchFamily="18" charset="0"/>
              </a:rPr>
              <a:t> agresija;</a:t>
            </a:r>
          </a:p>
          <a:p>
            <a:pPr lvl="4">
              <a:buFontTx/>
              <a:buChar char="-"/>
            </a:pPr>
            <a:r>
              <a:rPr lang="lv-LV" sz="2800" dirty="0">
                <a:latin typeface="Times New Roman" pitchFamily="18" charset="0"/>
                <a:cs typeface="Times New Roman" pitchFamily="18" charset="0"/>
              </a:rPr>
              <a:t>miega traucējumi;</a:t>
            </a:r>
          </a:p>
          <a:p>
            <a:pPr lvl="4">
              <a:buFontTx/>
              <a:buChar char="-"/>
            </a:pPr>
            <a:r>
              <a:rPr lang="lv-LV" sz="2800" dirty="0">
                <a:latin typeface="Times New Roman" pitchFamily="18" charset="0"/>
                <a:cs typeface="Times New Roman" pitchFamily="18" charset="0"/>
              </a:rPr>
              <a:t> ēšanas traucējumi;</a:t>
            </a:r>
          </a:p>
          <a:p>
            <a:pPr lvl="4">
              <a:buFontTx/>
              <a:buChar char="-"/>
            </a:pPr>
            <a:r>
              <a:rPr lang="lv-LV" sz="2800" dirty="0">
                <a:latin typeface="Times New Roman" pitchFamily="18" charset="0"/>
                <a:cs typeface="Times New Roman" pitchFamily="18" charset="0"/>
              </a:rPr>
              <a:t> enkoprēze, enurēze;</a:t>
            </a:r>
          </a:p>
          <a:p>
            <a:pPr lvl="4">
              <a:buFontTx/>
              <a:buChar char="-"/>
            </a:pPr>
            <a:r>
              <a:rPr lang="lv-LV" sz="2800" dirty="0">
                <a:latin typeface="Times New Roman" pitchFamily="18" charset="0"/>
                <a:cs typeface="Times New Roman" pitchFamily="18" charset="0"/>
              </a:rPr>
              <a:t> mācību grūtības, koncentrēšanās </a:t>
            </a:r>
            <a:r>
              <a:rPr lang="lv-LV" sz="2800" dirty="0" smtClean="0">
                <a:latin typeface="Times New Roman" pitchFamily="18" charset="0"/>
                <a:cs typeface="Times New Roman" pitchFamily="18" charset="0"/>
              </a:rPr>
              <a:t>   grūtības</a:t>
            </a:r>
            <a:r>
              <a:rPr lang="lv-LV" sz="2800" dirty="0">
                <a:latin typeface="Times New Roman" pitchFamily="18" charset="0"/>
                <a:cs typeface="Times New Roman" pitchFamily="18" charset="0"/>
              </a:rPr>
              <a:t>;</a:t>
            </a:r>
          </a:p>
          <a:p>
            <a:pPr lvl="4">
              <a:buFontTx/>
              <a:buChar char="-"/>
            </a:pPr>
            <a:r>
              <a:rPr lang="lv-LV" sz="2800" dirty="0">
                <a:latin typeface="Times New Roman" pitchFamily="18" charset="0"/>
                <a:cs typeface="Times New Roman" pitchFamily="18" charset="0"/>
              </a:rPr>
              <a:t>grūtības ievērot robežas u.c.</a:t>
            </a:r>
          </a:p>
        </p:txBody>
      </p:sp>
    </p:spTree>
    <p:extLst>
      <p:ext uri="{BB962C8B-B14F-4D97-AF65-F5344CB8AC3E}">
        <p14:creationId xmlns:p14="http://schemas.microsoft.com/office/powerpoint/2010/main" val="4233466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1026" name="Picture 2" descr="https://encrypted-tbn3.gstatic.com/images?q=tbn:ANd9GcQ6rWClsjW7stJndGZJON9XLK9tTULD1Q1iHlOj7sl63nSbh5Y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00" y="0"/>
            <a:ext cx="9505056" cy="71000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88821" y="548680"/>
            <a:ext cx="184731" cy="1569660"/>
          </a:xfrm>
          <a:prstGeom prst="rect">
            <a:avLst/>
          </a:prstGeom>
        </p:spPr>
        <p:txBody>
          <a:bodyPr wrap="none">
            <a:spAutoFit/>
          </a:bodyPr>
          <a:lstStyle/>
          <a:p>
            <a:endParaRPr lang="lv-LV" sz="3200" b="1" dirty="0" smtClean="0"/>
          </a:p>
          <a:p>
            <a:endParaRPr lang="lv-LV" sz="3200" b="1" dirty="0" smtClean="0"/>
          </a:p>
          <a:p>
            <a:endParaRPr lang="lv-LV" sz="3200" b="1" dirty="0">
              <a:solidFill>
                <a:srgbClr val="FF0000"/>
              </a:solidFill>
            </a:endParaRPr>
          </a:p>
        </p:txBody>
      </p:sp>
      <p:sp>
        <p:nvSpPr>
          <p:cNvPr id="6" name="Rectangle 5"/>
          <p:cNvSpPr/>
          <p:nvPr/>
        </p:nvSpPr>
        <p:spPr>
          <a:xfrm>
            <a:off x="755576" y="982177"/>
            <a:ext cx="8064896" cy="800219"/>
          </a:xfrm>
          <a:prstGeom prst="rect">
            <a:avLst/>
          </a:prstGeom>
        </p:spPr>
        <p:txBody>
          <a:bodyPr wrap="square">
            <a:spAutoFit/>
          </a:bodyPr>
          <a:lstStyle/>
          <a:p>
            <a:endParaRPr lang="lv-LV" dirty="0" smtClean="0"/>
          </a:p>
          <a:p>
            <a:endParaRPr lang="lv-LV" sz="2800" dirty="0"/>
          </a:p>
        </p:txBody>
      </p:sp>
      <p:sp>
        <p:nvSpPr>
          <p:cNvPr id="5" name="Rectangle 4"/>
          <p:cNvSpPr/>
          <p:nvPr/>
        </p:nvSpPr>
        <p:spPr>
          <a:xfrm>
            <a:off x="287524" y="548680"/>
            <a:ext cx="8568952" cy="4524315"/>
          </a:xfrm>
          <a:prstGeom prst="rect">
            <a:avLst/>
          </a:prstGeom>
        </p:spPr>
        <p:txBody>
          <a:bodyPr wrap="square">
            <a:spAutoFit/>
          </a:bodyPr>
          <a:lstStyle/>
          <a:p>
            <a:r>
              <a:rPr lang="lv-LV" sz="3200" dirty="0" smtClean="0">
                <a:latin typeface="Times New Roman" pitchFamily="18" charset="0"/>
                <a:cs typeface="Times New Roman" pitchFamily="18" charset="0"/>
              </a:rPr>
              <a:t>2) </a:t>
            </a:r>
            <a:r>
              <a:rPr lang="lv-LV" sz="3200" dirty="0">
                <a:latin typeface="Times New Roman" pitchFamily="18" charset="0"/>
                <a:cs typeface="Times New Roman" pitchFamily="18" charset="0"/>
              </a:rPr>
              <a:t>N</a:t>
            </a:r>
            <a:r>
              <a:rPr lang="lv-LV" sz="3200" dirty="0" smtClean="0">
                <a:latin typeface="Times New Roman" pitchFamily="18" charset="0"/>
                <a:cs typeface="Times New Roman" pitchFamily="18" charset="0"/>
              </a:rPr>
              <a:t>espēja </a:t>
            </a:r>
            <a:r>
              <a:rPr lang="lv-LV" sz="3200" dirty="0">
                <a:latin typeface="Times New Roman" pitchFamily="18" charset="0"/>
                <a:cs typeface="Times New Roman" pitchFamily="18" charset="0"/>
              </a:rPr>
              <a:t>pieņemt </a:t>
            </a:r>
            <a:r>
              <a:rPr lang="lv-LV" sz="3200" dirty="0" smtClean="0">
                <a:latin typeface="Times New Roman" pitchFamily="18" charset="0"/>
                <a:cs typeface="Times New Roman" pitchFamily="18" charset="0"/>
              </a:rPr>
              <a:t>bērna bioloģiskos </a:t>
            </a:r>
            <a:r>
              <a:rPr lang="lv-LV" sz="3200" dirty="0">
                <a:latin typeface="Times New Roman" pitchFamily="18" charset="0"/>
                <a:cs typeface="Times New Roman" pitchFamily="18" charset="0"/>
              </a:rPr>
              <a:t>vecākus, noliegums, noraidījums. Nespēja pieņemt,  </a:t>
            </a:r>
            <a:r>
              <a:rPr lang="lv-LV" sz="3200" dirty="0" smtClean="0">
                <a:latin typeface="Times New Roman" pitchFamily="18" charset="0"/>
                <a:cs typeface="Times New Roman" pitchFamily="18" charset="0"/>
              </a:rPr>
              <a:t>ka bērnam </a:t>
            </a:r>
            <a:r>
              <a:rPr lang="lv-LV" sz="3200" dirty="0">
                <a:latin typeface="Times New Roman" pitchFamily="18" charset="0"/>
                <a:cs typeface="Times New Roman" pitchFamily="18" charset="0"/>
              </a:rPr>
              <a:t>saikne ar bioloģiskajiem vecākiem saglabājas visu </a:t>
            </a:r>
            <a:r>
              <a:rPr lang="lv-LV" sz="3200" dirty="0" smtClean="0">
                <a:latin typeface="Times New Roman" pitchFamily="18" charset="0"/>
                <a:cs typeface="Times New Roman" pitchFamily="18" charset="0"/>
              </a:rPr>
              <a:t>mūžu,</a:t>
            </a:r>
            <a:endParaRPr lang="lv-LV" sz="3200" dirty="0">
              <a:latin typeface="Times New Roman" pitchFamily="18" charset="0"/>
              <a:cs typeface="Times New Roman" pitchFamily="18" charset="0"/>
            </a:endParaRPr>
          </a:p>
          <a:p>
            <a:r>
              <a:rPr lang="lv-LV" sz="3200" dirty="0" smtClean="0">
                <a:latin typeface="Times New Roman" pitchFamily="18" charset="0"/>
                <a:cs typeface="Times New Roman" pitchFamily="18" charset="0"/>
              </a:rPr>
              <a:t>3) Neizpratne </a:t>
            </a:r>
            <a:r>
              <a:rPr lang="lv-LV" sz="3200" dirty="0">
                <a:latin typeface="Times New Roman" pitchFamily="18" charset="0"/>
                <a:cs typeface="Times New Roman" pitchFamily="18" charset="0"/>
              </a:rPr>
              <a:t>par bērna uzvedību (piemēram, temperamentu), jo iespējams ir kaut kas  ļoti atšķirīgs, piemēram aktivitātes līmenis.</a:t>
            </a:r>
          </a:p>
          <a:p>
            <a:r>
              <a:rPr lang="lv-LV" sz="3200" dirty="0" smtClean="0">
                <a:latin typeface="Times New Roman" pitchFamily="18" charset="0"/>
                <a:cs typeface="Times New Roman" pitchFamily="18" charset="0"/>
              </a:rPr>
              <a:t>4) Grūtības </a:t>
            </a:r>
            <a:r>
              <a:rPr lang="lv-LV" sz="3200" dirty="0">
                <a:latin typeface="Times New Roman" pitchFamily="18" charset="0"/>
                <a:cs typeface="Times New Roman" pitchFamily="18" charset="0"/>
              </a:rPr>
              <a:t>organizēt bērna ikdienu</a:t>
            </a:r>
            <a:r>
              <a:rPr lang="lv-LV" sz="3200" dirty="0" smtClean="0">
                <a:latin typeface="Times New Roman" pitchFamily="18" charset="0"/>
                <a:cs typeface="Times New Roman" pitchFamily="18" charset="0"/>
              </a:rPr>
              <a:t>,</a:t>
            </a:r>
          </a:p>
          <a:p>
            <a:r>
              <a:rPr lang="lv-LV" sz="3200" dirty="0" smtClean="0">
                <a:latin typeface="Times New Roman" pitchFamily="18" charset="0"/>
                <a:cs typeface="Times New Roman" pitchFamily="18" charset="0"/>
              </a:rPr>
              <a:t>5) </a:t>
            </a:r>
            <a:r>
              <a:rPr lang="lv-LV" sz="3200" dirty="0">
                <a:latin typeface="Times New Roman" pitchFamily="18" charset="0"/>
                <a:cs typeface="Times New Roman" pitchFamily="18" charset="0"/>
              </a:rPr>
              <a:t>G</a:t>
            </a:r>
            <a:r>
              <a:rPr lang="lv-LV" sz="3200" dirty="0" smtClean="0">
                <a:latin typeface="Times New Roman" pitchFamily="18" charset="0"/>
                <a:cs typeface="Times New Roman" pitchFamily="18" charset="0"/>
              </a:rPr>
              <a:t>rūtības </a:t>
            </a:r>
            <a:r>
              <a:rPr lang="lv-LV" sz="3200" dirty="0">
                <a:latin typeface="Times New Roman" pitchFamily="18" charset="0"/>
                <a:cs typeface="Times New Roman" pitchFamily="18" charset="0"/>
              </a:rPr>
              <a:t>organizēt </a:t>
            </a:r>
            <a:r>
              <a:rPr lang="lv-LV" sz="3200" dirty="0" smtClean="0">
                <a:latin typeface="Times New Roman" pitchFamily="18" charset="0"/>
                <a:cs typeface="Times New Roman" pitchFamily="18" charset="0"/>
              </a:rPr>
              <a:t>pašam savu </a:t>
            </a:r>
            <a:r>
              <a:rPr lang="lv-LV" sz="3200" dirty="0">
                <a:latin typeface="Times New Roman" pitchFamily="18" charset="0"/>
                <a:cs typeface="Times New Roman" pitchFamily="18" charset="0"/>
              </a:rPr>
              <a:t>dzīvi.</a:t>
            </a:r>
          </a:p>
        </p:txBody>
      </p:sp>
    </p:spTree>
    <p:extLst>
      <p:ext uri="{BB962C8B-B14F-4D97-AF65-F5344CB8AC3E}">
        <p14:creationId xmlns:p14="http://schemas.microsoft.com/office/powerpoint/2010/main" val="1105406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lv-LV" smtClean="0"/>
          </a:p>
        </p:txBody>
      </p:sp>
      <p:sp>
        <p:nvSpPr>
          <p:cNvPr id="8195" name="Content Placeholder 2"/>
          <p:cNvSpPr>
            <a:spLocks noGrp="1"/>
          </p:cNvSpPr>
          <p:nvPr>
            <p:ph idx="1"/>
          </p:nvPr>
        </p:nvSpPr>
        <p:spPr/>
        <p:txBody>
          <a:bodyPr/>
          <a:lstStyle/>
          <a:p>
            <a:endParaRPr lang="lv-LV" smtClean="0"/>
          </a:p>
        </p:txBody>
      </p:sp>
      <p:pic>
        <p:nvPicPr>
          <p:cNvPr id="8196" name="Picture 2" descr="https://encrypted-tbn0.gstatic.com/images?q=tbn:ANd9GcSqp7LrpLiEm2NU5HJ6iwX-zGb_Yv-zauDvBilz_lN3JWYPPCy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3"/>
          <p:cNvSpPr txBox="1">
            <a:spLocks noChangeArrowheads="1"/>
          </p:cNvSpPr>
          <p:nvPr/>
        </p:nvSpPr>
        <p:spPr bwMode="auto">
          <a:xfrm>
            <a:off x="2916238" y="1533525"/>
            <a:ext cx="58324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2800" b="1" dirty="0" smtClean="0">
                <a:solidFill>
                  <a:schemeClr val="bg1"/>
                </a:solidFill>
              </a:rPr>
              <a:t>«</a:t>
            </a:r>
            <a:r>
              <a:rPr lang="lv-LV" sz="4000" b="1" i="1" dirty="0" smtClean="0">
                <a:solidFill>
                  <a:schemeClr val="bg1"/>
                </a:solidFill>
              </a:rPr>
              <a:t>Tipiskākie konflikti jūsu darbā?»</a:t>
            </a:r>
            <a:endParaRPr lang="lv-LV" sz="4000" b="1" i="1" dirty="0">
              <a:solidFill>
                <a:schemeClr val="bg1"/>
              </a:solidFill>
            </a:endParaRPr>
          </a:p>
        </p:txBody>
      </p:sp>
      <p:sp>
        <p:nvSpPr>
          <p:cNvPr id="5" name="Isosceles Triangle 4"/>
          <p:cNvSpPr/>
          <p:nvPr/>
        </p:nvSpPr>
        <p:spPr>
          <a:xfrm>
            <a:off x="1692275" y="1412875"/>
            <a:ext cx="1079500" cy="7651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Tree>
    <p:extLst>
      <p:ext uri="{BB962C8B-B14F-4D97-AF65-F5344CB8AC3E}">
        <p14:creationId xmlns:p14="http://schemas.microsoft.com/office/powerpoint/2010/main" val="40594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1026" name="Picture 2" descr="https://encrypted-tbn3.gstatic.com/images?q=tbn:ANd9GcQ6rWClsjW7stJndGZJON9XLK9tTULD1Q1iHlOj7sl63nSbh5Y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99392"/>
            <a:ext cx="9324528" cy="71287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55576" y="478795"/>
            <a:ext cx="6908686" cy="646331"/>
          </a:xfrm>
          <a:prstGeom prst="rect">
            <a:avLst/>
          </a:prstGeom>
        </p:spPr>
        <p:txBody>
          <a:bodyPr wrap="none">
            <a:spAutoFit/>
          </a:bodyPr>
          <a:lstStyle/>
          <a:p>
            <a:r>
              <a:rPr lang="lv-LV" sz="3600" b="1" dirty="0" smtClean="0">
                <a:solidFill>
                  <a:srgbClr val="FF0000"/>
                </a:solidFill>
              </a:rPr>
              <a:t>Tikai daži </a:t>
            </a:r>
            <a:r>
              <a:rPr lang="lv-LV" sz="3600" b="1" dirty="0">
                <a:solidFill>
                  <a:srgbClr val="FF0000"/>
                </a:solidFill>
              </a:rPr>
              <a:t>uzskati par </a:t>
            </a:r>
            <a:r>
              <a:rPr lang="lv-LV" sz="3600" b="1" dirty="0" smtClean="0">
                <a:solidFill>
                  <a:srgbClr val="FF0000"/>
                </a:solidFill>
              </a:rPr>
              <a:t>konfliktiem....</a:t>
            </a:r>
            <a:endParaRPr lang="lv-LV" sz="3600" b="1" dirty="0">
              <a:solidFill>
                <a:srgbClr val="FF0000"/>
              </a:solidFill>
            </a:endParaRPr>
          </a:p>
        </p:txBody>
      </p:sp>
      <p:sp>
        <p:nvSpPr>
          <p:cNvPr id="5" name="Rectangle 4"/>
          <p:cNvSpPr/>
          <p:nvPr/>
        </p:nvSpPr>
        <p:spPr>
          <a:xfrm>
            <a:off x="215256" y="1484784"/>
            <a:ext cx="8280920" cy="4401205"/>
          </a:xfrm>
          <a:prstGeom prst="rect">
            <a:avLst/>
          </a:prstGeom>
        </p:spPr>
        <p:txBody>
          <a:bodyPr wrap="square">
            <a:spAutoFit/>
          </a:bodyPr>
          <a:lstStyle/>
          <a:p>
            <a:pPr marL="457200" indent="-457200" algn="just">
              <a:buFont typeface="Arial" pitchFamily="34" charset="0"/>
              <a:buChar char="•"/>
            </a:pPr>
            <a:r>
              <a:rPr lang="lv-LV" sz="2800" dirty="0">
                <a:latin typeface="Times New Roman" pitchFamily="18" charset="0"/>
                <a:cs typeface="Times New Roman" pitchFamily="18" charset="0"/>
              </a:rPr>
              <a:t>Lai cik advancēti un zinoši mēs arī nebūtu, mēs nevaram izbēgt no </a:t>
            </a:r>
            <a:r>
              <a:rPr lang="lv-LV" sz="2800" dirty="0" smtClean="0">
                <a:latin typeface="Times New Roman" pitchFamily="18" charset="0"/>
                <a:cs typeface="Times New Roman" pitchFamily="18" charset="0"/>
              </a:rPr>
              <a:t>konflikta situācijām,stresa </a:t>
            </a:r>
            <a:r>
              <a:rPr lang="lv-LV" sz="2800" dirty="0">
                <a:latin typeface="Times New Roman" pitchFamily="18" charset="0"/>
                <a:cs typeface="Times New Roman" pitchFamily="18" charset="0"/>
              </a:rPr>
              <a:t>un ciešanām</a:t>
            </a:r>
            <a:r>
              <a:rPr lang="lv-LV" sz="2800" dirty="0" smtClean="0">
                <a:latin typeface="Times New Roman" pitchFamily="18" charset="0"/>
                <a:cs typeface="Times New Roman" pitchFamily="18" charset="0"/>
              </a:rPr>
              <a:t>... tāda ir attīstība,</a:t>
            </a:r>
            <a:endParaRPr lang="lv-LV" sz="2800" dirty="0">
              <a:latin typeface="Times New Roman" pitchFamily="18" charset="0"/>
              <a:cs typeface="Times New Roman" pitchFamily="18" charset="0"/>
            </a:endParaRPr>
          </a:p>
          <a:p>
            <a:pPr marL="457200" indent="-457200">
              <a:buFont typeface="Arial" pitchFamily="34" charset="0"/>
              <a:buChar char="•"/>
            </a:pPr>
            <a:r>
              <a:rPr lang="lv-LV" sz="2800" dirty="0" smtClean="0">
                <a:latin typeface="Times New Roman" pitchFamily="18" charset="0"/>
                <a:cs typeface="Times New Roman" pitchFamily="18" charset="0"/>
              </a:rPr>
              <a:t>Viss ir tikai  </a:t>
            </a:r>
            <a:r>
              <a:rPr lang="lv-LV" sz="2800" dirty="0">
                <a:latin typeface="Times New Roman" pitchFamily="18" charset="0"/>
                <a:cs typeface="Times New Roman" pitchFamily="18" charset="0"/>
              </a:rPr>
              <a:t>mūsu </a:t>
            </a:r>
            <a:r>
              <a:rPr lang="lv-LV" sz="2800" dirty="0" smtClean="0">
                <a:latin typeface="Times New Roman" pitchFamily="18" charset="0"/>
                <a:cs typeface="Times New Roman" pitchFamily="18" charset="0"/>
              </a:rPr>
              <a:t>«galvās»- kā mēs lietas uztveram, ja mēs baidāmies no konfliktiem, mēs tos piedzīvojam, </a:t>
            </a:r>
            <a:endParaRPr lang="lv-LV" sz="2800" dirty="0">
              <a:latin typeface="Times New Roman" pitchFamily="18" charset="0"/>
              <a:cs typeface="Times New Roman" pitchFamily="18" charset="0"/>
            </a:endParaRPr>
          </a:p>
          <a:p>
            <a:pPr marL="457200" indent="-457200">
              <a:buFont typeface="Arial" pitchFamily="34" charset="0"/>
              <a:buChar char="•"/>
            </a:pPr>
            <a:r>
              <a:rPr lang="lv-LV" sz="2800" dirty="0">
                <a:latin typeface="Times New Roman" pitchFamily="18" charset="0"/>
                <a:cs typeface="Times New Roman" pitchFamily="18" charset="0"/>
              </a:rPr>
              <a:t>Konflikts mūsu ģimenē ienāca </a:t>
            </a:r>
            <a:r>
              <a:rPr lang="lv-LV" sz="2800" dirty="0" smtClean="0">
                <a:latin typeface="Times New Roman" pitchFamily="18" charset="0"/>
                <a:cs typeface="Times New Roman" pitchFamily="18" charset="0"/>
              </a:rPr>
              <a:t>līdz </a:t>
            </a:r>
            <a:r>
              <a:rPr lang="lv-LV" sz="2800" dirty="0">
                <a:latin typeface="Times New Roman" pitchFamily="18" charset="0"/>
                <a:cs typeface="Times New Roman" pitchFamily="18" charset="0"/>
              </a:rPr>
              <a:t>ar </a:t>
            </a:r>
            <a:r>
              <a:rPr lang="lv-LV" sz="2800" dirty="0" smtClean="0">
                <a:latin typeface="Times New Roman" pitchFamily="18" charset="0"/>
                <a:cs typeface="Times New Roman" pitchFamily="18" charset="0"/>
              </a:rPr>
              <a:t>bērnu, kas ienāca mūsu ģimenē...</a:t>
            </a:r>
            <a:endParaRPr lang="lv-LV" sz="2800" dirty="0">
              <a:latin typeface="Times New Roman" pitchFamily="18" charset="0"/>
              <a:cs typeface="Times New Roman" pitchFamily="18" charset="0"/>
            </a:endParaRPr>
          </a:p>
          <a:p>
            <a:pPr marL="457200" indent="-457200">
              <a:buFont typeface="Arial" pitchFamily="34" charset="0"/>
              <a:buChar char="•"/>
            </a:pPr>
            <a:r>
              <a:rPr lang="lv-LV" sz="2800" dirty="0">
                <a:latin typeface="Times New Roman" pitchFamily="18" charset="0"/>
                <a:cs typeface="Times New Roman" pitchFamily="18" charset="0"/>
              </a:rPr>
              <a:t>Mums ģimenē nav konflikti, bet skola, bāriņtiesa un bioloģiskie vecāki uzskata, ka ir....</a:t>
            </a:r>
          </a:p>
        </p:txBody>
      </p:sp>
    </p:spTree>
    <p:extLst>
      <p:ext uri="{BB962C8B-B14F-4D97-AF65-F5344CB8AC3E}">
        <p14:creationId xmlns:p14="http://schemas.microsoft.com/office/powerpoint/2010/main" val="2277613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2050" name="Picture 2" descr="http://www.pohybbezbarier.sk/wp-content/uploads/2014/01/Red-Abstract-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29" y="15189"/>
            <a:ext cx="9377349" cy="69422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71600" y="3789040"/>
            <a:ext cx="7488832" cy="3416320"/>
          </a:xfrm>
          <a:prstGeom prst="rect">
            <a:avLst/>
          </a:prstGeom>
          <a:noFill/>
        </p:spPr>
        <p:txBody>
          <a:bodyPr wrap="square" rtlCol="0">
            <a:spAutoFit/>
          </a:bodyPr>
          <a:lstStyle/>
          <a:p>
            <a:r>
              <a:rPr lang="lv-LV" sz="3600" b="1" dirty="0" smtClean="0"/>
              <a:t>???Kā saglabāt emocionālo līdzsvaru darot darbu, kas patīk?</a:t>
            </a:r>
          </a:p>
          <a:p>
            <a:endParaRPr lang="lv-LV" sz="3600" b="1" dirty="0" smtClean="0"/>
          </a:p>
          <a:p>
            <a:r>
              <a:rPr lang="lv-LV" sz="3600" b="1" dirty="0"/>
              <a:t>???Kā tikt galā ar  konflikta </a:t>
            </a:r>
            <a:r>
              <a:rPr lang="lv-LV" sz="3600" b="1" dirty="0" smtClean="0"/>
              <a:t>situācijām?</a:t>
            </a:r>
            <a:endParaRPr lang="lv-LV" sz="3600" b="1" dirty="0"/>
          </a:p>
          <a:p>
            <a:endParaRPr lang="lv-LV" sz="3600" b="1" dirty="0"/>
          </a:p>
        </p:txBody>
      </p:sp>
      <p:sp>
        <p:nvSpPr>
          <p:cNvPr id="5" name="TextBox 4"/>
          <p:cNvSpPr txBox="1"/>
          <p:nvPr/>
        </p:nvSpPr>
        <p:spPr>
          <a:xfrm>
            <a:off x="2971515" y="330012"/>
            <a:ext cx="3672408" cy="1323439"/>
          </a:xfrm>
          <a:prstGeom prst="rect">
            <a:avLst/>
          </a:prstGeom>
          <a:noFill/>
        </p:spPr>
        <p:txBody>
          <a:bodyPr wrap="square" rtlCol="0">
            <a:spAutoFit/>
          </a:bodyPr>
          <a:lstStyle/>
          <a:p>
            <a:r>
              <a:rPr lang="lv-LV" sz="4000" b="1" dirty="0" smtClean="0">
                <a:solidFill>
                  <a:srgbClr val="002060"/>
                </a:solidFill>
              </a:rPr>
              <a:t>Mūžīgās dilemmas</a:t>
            </a:r>
            <a:endParaRPr lang="lv-LV" sz="4000" b="1" dirty="0">
              <a:solidFill>
                <a:srgbClr val="002060"/>
              </a:solidFill>
            </a:endParaRPr>
          </a:p>
        </p:txBody>
      </p:sp>
    </p:spTree>
    <p:extLst>
      <p:ext uri="{BB962C8B-B14F-4D97-AF65-F5344CB8AC3E}">
        <p14:creationId xmlns:p14="http://schemas.microsoft.com/office/powerpoint/2010/main" val="4750613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endParaRPr lang="lv-LV" smtClean="0"/>
          </a:p>
        </p:txBody>
      </p:sp>
      <p:sp>
        <p:nvSpPr>
          <p:cNvPr id="12291" name="Content Placeholder 2"/>
          <p:cNvSpPr>
            <a:spLocks noGrp="1"/>
          </p:cNvSpPr>
          <p:nvPr>
            <p:ph idx="1"/>
          </p:nvPr>
        </p:nvSpPr>
        <p:spPr/>
        <p:txBody>
          <a:bodyPr/>
          <a:lstStyle/>
          <a:p>
            <a:endParaRPr lang="lv-LV" smtClean="0"/>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19472"/>
            <a:ext cx="19079766" cy="952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220072" y="260648"/>
            <a:ext cx="6129808" cy="646331"/>
          </a:xfrm>
          <a:prstGeom prst="rect">
            <a:avLst/>
          </a:prstGeom>
        </p:spPr>
        <p:txBody>
          <a:bodyPr wrap="square">
            <a:spAutoFit/>
          </a:bodyPr>
          <a:lstStyle/>
          <a:p>
            <a:r>
              <a:rPr lang="lv-LV" sz="3600" b="1" dirty="0" smtClean="0">
                <a:solidFill>
                  <a:srgbClr val="002060"/>
                </a:solidFill>
              </a:rPr>
              <a:t>Līdzsvara mājiņa  </a:t>
            </a:r>
            <a:endParaRPr lang="lv-LV" sz="3600" b="1" dirty="0">
              <a:solidFill>
                <a:srgbClr val="002060"/>
              </a:solidFill>
            </a:endParaRPr>
          </a:p>
        </p:txBody>
      </p:sp>
      <p:sp>
        <p:nvSpPr>
          <p:cNvPr id="7" name="Isosceles Triangle 6"/>
          <p:cNvSpPr/>
          <p:nvPr/>
        </p:nvSpPr>
        <p:spPr>
          <a:xfrm>
            <a:off x="44624" y="116632"/>
            <a:ext cx="6408712" cy="273630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b="1" dirty="0" smtClean="0">
                <a:solidFill>
                  <a:srgbClr val="FF0000"/>
                </a:solidFill>
              </a:rPr>
              <a:t>MISIJA</a:t>
            </a:r>
            <a:r>
              <a:rPr lang="lv-LV" sz="2800" b="1" dirty="0" smtClean="0">
                <a:solidFill>
                  <a:srgbClr val="FF0000"/>
                </a:solidFill>
              </a:rPr>
              <a:t> </a:t>
            </a:r>
            <a:r>
              <a:rPr lang="lv-LV" sz="2000" dirty="0" smtClean="0"/>
              <a:t>( Kāpēc dzīvoju? Kam es ticu? Kam es esmu? Dzīves mērķis?)</a:t>
            </a:r>
            <a:endParaRPr lang="lv-LV" sz="2000" dirty="0"/>
          </a:p>
        </p:txBody>
      </p:sp>
      <p:sp>
        <p:nvSpPr>
          <p:cNvPr id="8" name="Rounded Rectangle 7"/>
          <p:cNvSpPr/>
          <p:nvPr/>
        </p:nvSpPr>
        <p:spPr>
          <a:xfrm>
            <a:off x="1124744" y="2852936"/>
            <a:ext cx="4248472" cy="23777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b="1" dirty="0" smtClean="0">
                <a:solidFill>
                  <a:srgbClr val="FFFF00"/>
                </a:solidFill>
              </a:rPr>
              <a:t>MOTIVĀCIJA</a:t>
            </a:r>
            <a:r>
              <a:rPr lang="lv-LV" sz="2800" dirty="0" smtClean="0"/>
              <a:t>-pieredzes bāze/ Kāpēc es izvēlējos tie</a:t>
            </a:r>
            <a:r>
              <a:rPr lang="lv-LV" sz="2800" dirty="0" smtClean="0">
                <a:solidFill>
                  <a:schemeClr val="bg1"/>
                </a:solidFill>
              </a:rPr>
              <a:t>ši</a:t>
            </a:r>
            <a:r>
              <a:rPr lang="lv-LV" sz="2800" dirty="0" smtClean="0"/>
              <a:t> </a:t>
            </a:r>
            <a:r>
              <a:rPr lang="lv-LV" sz="2800" dirty="0" smtClean="0">
                <a:solidFill>
                  <a:schemeClr val="bg1"/>
                </a:solidFill>
              </a:rPr>
              <a:t>šo darbu</a:t>
            </a:r>
            <a:r>
              <a:rPr lang="lv-LV" sz="2800" dirty="0" smtClean="0"/>
              <a:t>?</a:t>
            </a:r>
            <a:endParaRPr lang="lv-LV" sz="2800" dirty="0"/>
          </a:p>
        </p:txBody>
      </p:sp>
      <p:sp>
        <p:nvSpPr>
          <p:cNvPr id="9" name="Rectangle 8"/>
          <p:cNvSpPr/>
          <p:nvPr/>
        </p:nvSpPr>
        <p:spPr>
          <a:xfrm>
            <a:off x="251520" y="5230638"/>
            <a:ext cx="5976664" cy="1627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b="1" dirty="0" smtClean="0">
                <a:solidFill>
                  <a:srgbClr val="002060"/>
                </a:solidFill>
              </a:rPr>
              <a:t>ZINĀŠANAS,SPĒJAS,PRASMES</a:t>
            </a:r>
            <a:r>
              <a:rPr lang="lv-LV" sz="2800" b="1" dirty="0" smtClean="0">
                <a:solidFill>
                  <a:srgbClr val="002060"/>
                </a:solidFill>
              </a:rPr>
              <a:t>  zinu, spēju un protu/ pašnovērtējuma realitāte)</a:t>
            </a:r>
            <a:endParaRPr lang="lv-LV" sz="2800" b="1" dirty="0">
              <a:solidFill>
                <a:srgbClr val="002060"/>
              </a:solidFill>
            </a:endParaRPr>
          </a:p>
        </p:txBody>
      </p:sp>
    </p:spTree>
    <p:extLst>
      <p:ext uri="{BB962C8B-B14F-4D97-AF65-F5344CB8AC3E}">
        <p14:creationId xmlns:p14="http://schemas.microsoft.com/office/powerpoint/2010/main" val="1961997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dirty="0" smtClean="0">
                <a:solidFill>
                  <a:srgbClr val="002060"/>
                </a:solidFill>
              </a:rPr>
              <a:t>Līdzsvara pazušana noved pie iekšējo </a:t>
            </a:r>
            <a:r>
              <a:rPr lang="lv-LV" b="1" dirty="0">
                <a:solidFill>
                  <a:srgbClr val="002060"/>
                </a:solidFill>
              </a:rPr>
              <a:t>k</a:t>
            </a:r>
            <a:r>
              <a:rPr lang="lv-LV" b="1" dirty="0" smtClean="0">
                <a:solidFill>
                  <a:srgbClr val="002060"/>
                </a:solidFill>
              </a:rPr>
              <a:t>onfliktu rašanās</a:t>
            </a:r>
            <a:endParaRPr lang="lv-LV" b="1" dirty="0">
              <a:solidFill>
                <a:srgbClr val="002060"/>
              </a:solidFill>
            </a:endParaRPr>
          </a:p>
        </p:txBody>
      </p:sp>
      <p:sp>
        <p:nvSpPr>
          <p:cNvPr id="3" name="Content Placeholder 2"/>
          <p:cNvSpPr>
            <a:spLocks noGrp="1"/>
          </p:cNvSpPr>
          <p:nvPr>
            <p:ph idx="1"/>
          </p:nvPr>
        </p:nvSpPr>
        <p:spPr/>
        <p:txBody>
          <a:bodyPr>
            <a:normAutofit/>
          </a:bodyPr>
          <a:lstStyle/>
          <a:p>
            <a:r>
              <a:rPr lang="lv-LV" sz="2800" b="1" dirty="0" smtClean="0"/>
              <a:t>Glābšanas misija/grūtības ar robežu noturēšanu un emociju saturēšanu/iekļūšana glābšanas trijstūrī/izdegšanas gadījumi....</a:t>
            </a:r>
          </a:p>
          <a:p>
            <a:r>
              <a:rPr lang="lv-LV" sz="2800" b="1" dirty="0" smtClean="0"/>
              <a:t>Motivācija un pieredzes izvēle/saplūšana un sava stāsta izdzīvošana caur otru/izpirkšana un apliecināšanās/vajadzība pēc novērtējuma...</a:t>
            </a:r>
          </a:p>
          <a:p>
            <a:r>
              <a:rPr lang="lv-LV" sz="2800" b="1" dirty="0" smtClean="0"/>
              <a:t>Personīgās kapacitātes stāsts/sevis pārvērtēšana.....</a:t>
            </a:r>
            <a:endParaRPr lang="lv-LV" sz="2800" b="1" dirty="0"/>
          </a:p>
        </p:txBody>
      </p:sp>
      <p:pic>
        <p:nvPicPr>
          <p:cNvPr id="7" name="Picture 4" descr="https://encrypted-tbn1.gstatic.com/images?q=tbn:ANd9GcR2Saf65HfdeMD4zxvKbM78d-kETSShToz0TGFnTn98OFiyBf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5282" y="4745360"/>
            <a:ext cx="2808312" cy="21126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taffingstream.wpengine.netdna-cdn.com/wp-content/uploads/2013/03/home-office-wor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812968"/>
            <a:ext cx="2664296" cy="2045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680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6834" y="274638"/>
            <a:ext cx="5739966" cy="1143000"/>
          </a:xfrm>
        </p:spPr>
        <p:txBody>
          <a:bodyPr/>
          <a:lstStyle/>
          <a:p>
            <a:pPr algn="r"/>
            <a:r>
              <a:rPr lang="lv-LV" dirty="0" smtClean="0"/>
              <a:t> </a:t>
            </a:r>
            <a:r>
              <a:rPr lang="lv-LV" sz="2400" b="1" dirty="0" smtClean="0">
                <a:solidFill>
                  <a:srgbClr val="FF0000"/>
                </a:solidFill>
              </a:rPr>
              <a:t>...un tā es sāku justies</a:t>
            </a:r>
            <a:endParaRPr lang="lv-LV" sz="2400" b="1" dirty="0">
              <a:solidFill>
                <a:srgbClr val="FF0000"/>
              </a:solidFill>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88" y="-22449"/>
            <a:ext cx="2975636" cy="2155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http://emarketingcopywriter.com/wp-content/uploads/2014/09/shark-and-marke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834" y="2132858"/>
            <a:ext cx="3024336" cy="2510096"/>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Your Bubble of Solitud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46834" y="4642953"/>
            <a:ext cx="2993318" cy="2200443"/>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http://vignette1.wikia.nocookie.net/newdcmovieuniverse/images/0/0f/FOS.png/revision/latest?cb=201304170038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2132857"/>
            <a:ext cx="3203848" cy="2510096"/>
          </a:xfrm>
          <a:prstGeom prst="rect">
            <a:avLst/>
          </a:prstGeom>
          <a:noFill/>
          <a:extLst>
            <a:ext uri="{909E8E84-426E-40DD-AFC4-6F175D3DCCD1}">
              <a14:hiddenFill xmlns:a14="http://schemas.microsoft.com/office/drawing/2010/main">
                <a:solidFill>
                  <a:srgbClr val="FFFFFF"/>
                </a:solidFill>
              </a14:hiddenFill>
            </a:ext>
          </a:extLst>
        </p:spPr>
      </p:pic>
      <p:pic>
        <p:nvPicPr>
          <p:cNvPr id="18442" name="Picture 10" descr="http://www.davidbordwell.net/blog/wp-content/uploads/Coeur-fidele-Pauls-POV-wom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132857"/>
            <a:ext cx="2946834" cy="2510096"/>
          </a:xfrm>
          <a:prstGeom prst="rect">
            <a:avLst/>
          </a:prstGeom>
          <a:noFill/>
          <a:extLst>
            <a:ext uri="{909E8E84-426E-40DD-AFC4-6F175D3DCCD1}">
              <a14:hiddenFill xmlns:a14="http://schemas.microsoft.com/office/drawing/2010/main">
                <a:solidFill>
                  <a:srgbClr val="FFFFFF"/>
                </a:solidFill>
              </a14:hiddenFill>
            </a:ext>
          </a:extLst>
        </p:spPr>
      </p:pic>
      <p:pic>
        <p:nvPicPr>
          <p:cNvPr id="18444" name="Picture 12" descr="Saistīts attēl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88" y="4642953"/>
            <a:ext cx="2970700" cy="2361778"/>
          </a:xfrm>
          <a:prstGeom prst="rect">
            <a:avLst/>
          </a:prstGeom>
          <a:noFill/>
          <a:extLst>
            <a:ext uri="{909E8E84-426E-40DD-AFC4-6F175D3DCCD1}">
              <a14:hiddenFill xmlns:a14="http://schemas.microsoft.com/office/drawing/2010/main">
                <a:solidFill>
                  <a:srgbClr val="FFFFFF"/>
                </a:solidFill>
              </a14:hiddenFill>
            </a:ext>
          </a:extLst>
        </p:spPr>
      </p:pic>
      <p:pic>
        <p:nvPicPr>
          <p:cNvPr id="18446" name="Picture 14" descr="http://www.clker.com/cliparts/3/7/1/3/1194984910785474358stop_sign_miguel_s_nchez_.svg.hi.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8296" y="4642954"/>
            <a:ext cx="3175704" cy="222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832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4" name="Picture 2" descr="https://encrypted-tbn0.gstatic.com/images?q=tbn:ANd9GcSqp7LrpLiEm2NU5HJ6iwX-zGb_Yv-zauDvBilz_lN3JWYPPCy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008"/>
            <a:ext cx="9144000" cy="69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Isosceles Triangle 4"/>
          <p:cNvSpPr/>
          <p:nvPr/>
        </p:nvSpPr>
        <p:spPr>
          <a:xfrm>
            <a:off x="1692275" y="1412875"/>
            <a:ext cx="1079500" cy="7651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6" name="Rectangle 5"/>
          <p:cNvSpPr/>
          <p:nvPr/>
        </p:nvSpPr>
        <p:spPr>
          <a:xfrm>
            <a:off x="2738783" y="1329150"/>
            <a:ext cx="6395918" cy="1077218"/>
          </a:xfrm>
          <a:prstGeom prst="rect">
            <a:avLst/>
          </a:prstGeom>
        </p:spPr>
        <p:txBody>
          <a:bodyPr wrap="none">
            <a:spAutoFit/>
          </a:bodyPr>
          <a:lstStyle/>
          <a:p>
            <a:r>
              <a:rPr lang="lv-LV" sz="1200" b="1" dirty="0" smtClean="0">
                <a:solidFill>
                  <a:schemeClr val="bg1"/>
                </a:solidFill>
              </a:rPr>
              <a:t>«</a:t>
            </a:r>
            <a:r>
              <a:rPr lang="lv-LV" sz="3200" b="1" i="1" dirty="0" smtClean="0">
                <a:solidFill>
                  <a:schemeClr val="bg1"/>
                </a:solidFill>
              </a:rPr>
              <a:t>Konflikta situācijas jaudžuģimenēm </a:t>
            </a:r>
          </a:p>
          <a:p>
            <a:r>
              <a:rPr lang="lv-LV" sz="3200" b="1" i="1" dirty="0" smtClean="0">
                <a:solidFill>
                  <a:schemeClr val="bg1"/>
                </a:solidFill>
              </a:rPr>
              <a:t>un bāriņtiesu darbiniekiem?»</a:t>
            </a:r>
            <a:endParaRPr lang="lv-LV" sz="3200" b="1" i="1" dirty="0">
              <a:solidFill>
                <a:schemeClr val="bg1"/>
              </a:solidFill>
            </a:endParaRPr>
          </a:p>
        </p:txBody>
      </p:sp>
    </p:spTree>
    <p:extLst>
      <p:ext uri="{BB962C8B-B14F-4D97-AF65-F5344CB8AC3E}">
        <p14:creationId xmlns:p14="http://schemas.microsoft.com/office/powerpoint/2010/main" val="39755158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4" name="Picture 2" descr="http://www.hdwallpaperscool.com/wp-content/uploads/2015/06/green-high-definition-wallpaper-download-green-images-f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7" y="-1"/>
            <a:ext cx="9324528"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11960" y="548680"/>
            <a:ext cx="4349909" cy="646331"/>
          </a:xfrm>
          <a:prstGeom prst="rect">
            <a:avLst/>
          </a:prstGeom>
        </p:spPr>
        <p:txBody>
          <a:bodyPr wrap="none">
            <a:spAutoFit/>
          </a:bodyPr>
          <a:lstStyle/>
          <a:p>
            <a:r>
              <a:rPr lang="lv-LV" sz="3600" b="1" dirty="0"/>
              <a:t>Kādi ir patiesie stāsti?</a:t>
            </a:r>
          </a:p>
        </p:txBody>
      </p:sp>
    </p:spTree>
    <p:extLst>
      <p:ext uri="{BB962C8B-B14F-4D97-AF65-F5344CB8AC3E}">
        <p14:creationId xmlns:p14="http://schemas.microsoft.com/office/powerpoint/2010/main" val="664583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995936" y="332656"/>
            <a:ext cx="3082447" cy="646331"/>
          </a:xfrm>
          <a:prstGeom prst="rect">
            <a:avLst/>
          </a:prstGeom>
        </p:spPr>
        <p:txBody>
          <a:bodyPr wrap="none">
            <a:spAutoFit/>
          </a:bodyPr>
          <a:lstStyle/>
          <a:p>
            <a:r>
              <a:rPr lang="lv-LV" sz="3600" b="1" dirty="0" smtClean="0"/>
              <a:t>Ludmilas stāsts</a:t>
            </a:r>
            <a:endParaRPr lang="lv-LV" sz="3600" b="1" dirty="0"/>
          </a:p>
        </p:txBody>
      </p:sp>
      <p:sp>
        <p:nvSpPr>
          <p:cNvPr id="8" name="TextBox 7"/>
          <p:cNvSpPr txBox="1"/>
          <p:nvPr/>
        </p:nvSpPr>
        <p:spPr>
          <a:xfrm>
            <a:off x="629815" y="1228397"/>
            <a:ext cx="7884368" cy="4401205"/>
          </a:xfrm>
          <a:prstGeom prst="rect">
            <a:avLst/>
          </a:prstGeom>
          <a:noFill/>
        </p:spPr>
        <p:txBody>
          <a:bodyPr wrap="square" rtlCol="0">
            <a:spAutoFit/>
          </a:bodyPr>
          <a:lstStyle/>
          <a:p>
            <a:r>
              <a:rPr lang="lv-LV" sz="2000" dirty="0"/>
              <a:t>Lana ( 9 gadi) jau piecus gadus aug Ludmilas audžuģimenē. Ludmilai pašai ir divas meitas pusaudžu vecumā. Ludmila ir ieguldījusi lielu darbu, lai Lana adaptētos audžuģimenē. Sākotnēji bērnam bija izteiktas ir uzvedības grūtības ( pāri darīšana citiem bērniem, melošana, zagšana u.c.) un emocionālas grūtības ( spējas dusmu lēkmes, paaustinātrs trauksmes līmenis). Pēdējo divu gadu laikā bērna grūtības ir ievērojami mazinājušās. Bērns ir juridiski brīvs un šo vasaru dosies viesprogrammā uz ASV. Īsi pirms došanās uz ASV, bērns izkrīt no šūpolēm un sasitas. Audžumamma par to neziņo bāriņtiesai. Bērns nākamjā dienā dodas uz ASV. Nonākot viesģimenē ASV, tiek ziņots par vardarbību ģimenē, jo Lanai ir izveidojies pamatīgs zilums.  Meitene atsakās stāstīt, kā tas ir radies. Kad meitene atgriežas Latvijā, bērnam liedz satikties ar audžumammu, un bērns no lidostas tiek aizvests uz krīzes centru. Audžuģimenei nekas netiek paskaidrots. </a:t>
            </a:r>
          </a:p>
        </p:txBody>
      </p:sp>
    </p:spTree>
    <p:extLst>
      <p:ext uri="{BB962C8B-B14F-4D97-AF65-F5344CB8AC3E}">
        <p14:creationId xmlns:p14="http://schemas.microsoft.com/office/powerpoint/2010/main" val="4279961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995936" y="332656"/>
            <a:ext cx="2564676" cy="646331"/>
          </a:xfrm>
          <a:prstGeom prst="rect">
            <a:avLst/>
          </a:prstGeom>
        </p:spPr>
        <p:txBody>
          <a:bodyPr wrap="none">
            <a:spAutoFit/>
          </a:bodyPr>
          <a:lstStyle/>
          <a:p>
            <a:r>
              <a:rPr lang="lv-LV" sz="3600" b="1" dirty="0" smtClean="0"/>
              <a:t>Annas stāsts</a:t>
            </a:r>
            <a:endParaRPr lang="lv-LV" sz="3600" b="1" dirty="0"/>
          </a:p>
        </p:txBody>
      </p:sp>
      <p:sp>
        <p:nvSpPr>
          <p:cNvPr id="8" name="TextBox 7"/>
          <p:cNvSpPr txBox="1"/>
          <p:nvPr/>
        </p:nvSpPr>
        <p:spPr>
          <a:xfrm>
            <a:off x="1259632" y="1166843"/>
            <a:ext cx="7884368" cy="5262979"/>
          </a:xfrm>
          <a:prstGeom prst="rect">
            <a:avLst/>
          </a:prstGeom>
          <a:noFill/>
        </p:spPr>
        <p:txBody>
          <a:bodyPr wrap="square" rtlCol="0">
            <a:spAutoFit/>
          </a:bodyPr>
          <a:lstStyle/>
          <a:p>
            <a:r>
              <a:rPr lang="lv-LV" sz="2800" dirty="0" smtClean="0"/>
              <a:t>Anna ir audžuģimene ar astoņu gadu pieredzi. Viņa viena audzina audžubērnus ar īpašām vajadzībām. Pavisam viņas audžuģimenē ir izmitināti seši bērni. Anna labi tiek galā ar bērnu aprūpes uzdevumiem. Bāriņtiesas to novērtē un lūdz uzņemt ģimenē vēl dažus bērnus. Anna vienmēr vēlas bērniem palīdzēt un neatsakās uzņemt savā ģimenē vēl kādu bērnu.  Nule ievietotie divi bērni ir pusaudžu vecumā un ar uzvedības grūtībām.  </a:t>
            </a:r>
            <a:r>
              <a:rPr lang="lv-LV" sz="2800" dirty="0"/>
              <a:t>I</a:t>
            </a:r>
            <a:r>
              <a:rPr lang="lv-LV" sz="2800" dirty="0" smtClean="0"/>
              <a:t>evietotie pusaudži bieži neklausa un reiz </a:t>
            </a:r>
            <a:r>
              <a:rPr lang="lv-LV" sz="2800" dirty="0" smtClean="0"/>
              <a:t>naktī </a:t>
            </a:r>
            <a:r>
              <a:rPr lang="lv-LV" sz="2800" dirty="0" smtClean="0"/>
              <a:t>neatnāk </a:t>
            </a:r>
            <a:r>
              <a:rPr lang="lv-LV" sz="2800" dirty="0" smtClean="0"/>
              <a:t>mājās, viņiem līdzi ir devušies arī daži vecākie audžubērni, kas jau ilgstošāk dzīvo ģimenē......</a:t>
            </a:r>
            <a:endParaRPr lang="lv-LV" sz="2800" dirty="0"/>
          </a:p>
        </p:txBody>
      </p:sp>
    </p:spTree>
    <p:extLst>
      <p:ext uri="{BB962C8B-B14F-4D97-AF65-F5344CB8AC3E}">
        <p14:creationId xmlns:p14="http://schemas.microsoft.com/office/powerpoint/2010/main" val="11674790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6" descr="http://www.theater330.com/wp-content/uploads/2012/09/Tree-in-summer-and-win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3245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572000" y="333375"/>
            <a:ext cx="4572000" cy="1661993"/>
          </a:xfrm>
          <a:prstGeom prst="rect">
            <a:avLst/>
          </a:prstGeom>
        </p:spPr>
        <p:txBody>
          <a:bodyPr>
            <a:spAutoFit/>
          </a:bodyPr>
          <a:lstStyle/>
          <a:p>
            <a:pPr algn="just">
              <a:buFont typeface="Wingdings" pitchFamily="2" charset="2"/>
              <a:buNone/>
              <a:defRPr/>
            </a:pPr>
            <a:endParaRPr lang="lv-LV" dirty="0" smtClean="0">
              <a:solidFill>
                <a:schemeClr val="accent3">
                  <a:lumMod val="75000"/>
                </a:schemeClr>
              </a:solidFill>
            </a:endParaRPr>
          </a:p>
          <a:p>
            <a:pPr algn="r">
              <a:defRPr/>
            </a:pPr>
            <a:r>
              <a:rPr lang="lv-LV" sz="2800" b="1" dirty="0" smtClean="0">
                <a:solidFill>
                  <a:srgbClr val="0070C0"/>
                </a:solidFill>
              </a:rPr>
              <a:t>Bērns ienāk audžuģimenē ar citu pieredzi un savām vajadzībām.....</a:t>
            </a:r>
            <a:endParaRPr lang="lv-LV" sz="2800" b="1" dirty="0">
              <a:solidFill>
                <a:srgbClr val="0070C0"/>
              </a:solidFill>
            </a:endParaRPr>
          </a:p>
        </p:txBody>
      </p:sp>
      <p:sp>
        <p:nvSpPr>
          <p:cNvPr id="2" name="TextBox 1"/>
          <p:cNvSpPr txBox="1"/>
          <p:nvPr/>
        </p:nvSpPr>
        <p:spPr>
          <a:xfrm>
            <a:off x="5436096" y="5373216"/>
            <a:ext cx="4608512" cy="523220"/>
          </a:xfrm>
          <a:prstGeom prst="rect">
            <a:avLst/>
          </a:prstGeom>
          <a:noFill/>
        </p:spPr>
        <p:txBody>
          <a:bodyPr wrap="square" rtlCol="0">
            <a:spAutoFit/>
          </a:bodyPr>
          <a:lstStyle/>
          <a:p>
            <a:r>
              <a:rPr lang="lv-LV" sz="2800" b="1" dirty="0" smtClean="0">
                <a:solidFill>
                  <a:srgbClr val="FF0000"/>
                </a:solidFill>
              </a:rPr>
              <a:t>Kas bērnam ir vajadzīgs?</a:t>
            </a:r>
            <a:endParaRPr lang="lv-LV" sz="2800" b="1" dirty="0">
              <a:solidFill>
                <a:srgbClr val="FF0000"/>
              </a:solidFill>
            </a:endParaRPr>
          </a:p>
        </p:txBody>
      </p:sp>
      <p:sp>
        <p:nvSpPr>
          <p:cNvPr id="3" name="Isosceles Triangle 2"/>
          <p:cNvSpPr/>
          <p:nvPr/>
        </p:nvSpPr>
        <p:spPr>
          <a:xfrm>
            <a:off x="4662263" y="5889613"/>
            <a:ext cx="1060704" cy="7188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0491152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endParaRPr lang="lv-LV" smtClean="0"/>
          </a:p>
        </p:txBody>
      </p:sp>
      <p:sp>
        <p:nvSpPr>
          <p:cNvPr id="3075" name="Content Placeholder 2"/>
          <p:cNvSpPr>
            <a:spLocks noGrp="1"/>
          </p:cNvSpPr>
          <p:nvPr>
            <p:ph idx="1"/>
          </p:nvPr>
        </p:nvSpPr>
        <p:spPr/>
        <p:txBody>
          <a:bodyPr/>
          <a:lstStyle/>
          <a:p>
            <a:endParaRPr lang="lv-LV" smtClean="0"/>
          </a:p>
        </p:txBody>
      </p:sp>
      <p:pic>
        <p:nvPicPr>
          <p:cNvPr id="3076" name="Picture 2" descr="http://spi1uk.itvnet.lv/upload2/articles/54/544096/images/Milas-stastini-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96"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979712" y="1268760"/>
            <a:ext cx="5760640" cy="5016758"/>
          </a:xfrm>
          <a:prstGeom prst="rect">
            <a:avLst/>
          </a:prstGeom>
        </p:spPr>
        <p:txBody>
          <a:bodyPr wrap="square">
            <a:spAutoFit/>
          </a:bodyPr>
          <a:lstStyle/>
          <a:p>
            <a:r>
              <a:rPr lang="lv-LV" sz="4000" b="1" i="1" dirty="0" smtClean="0">
                <a:solidFill>
                  <a:srgbClr val="002060"/>
                </a:solidFill>
                <a:latin typeface="Times New Roman" pitchFamily="18" charset="0"/>
                <a:cs typeface="Times New Roman" pitchFamily="18" charset="0"/>
              </a:rPr>
              <a:t>Mīlestība</a:t>
            </a:r>
          </a:p>
          <a:p>
            <a:endParaRPr lang="lv-LV" sz="4000" b="1" i="1" dirty="0" smtClean="0">
              <a:solidFill>
                <a:srgbClr val="002060"/>
              </a:solidFill>
              <a:latin typeface="Times New Roman" pitchFamily="18" charset="0"/>
              <a:cs typeface="Times New Roman" pitchFamily="18" charset="0"/>
            </a:endParaRPr>
          </a:p>
          <a:p>
            <a:r>
              <a:rPr lang="lv-LV" sz="4000" b="1" i="1" dirty="0" smtClean="0">
                <a:solidFill>
                  <a:schemeClr val="tx2"/>
                </a:solidFill>
                <a:latin typeface="Times New Roman" pitchFamily="18" charset="0"/>
                <a:cs typeface="Times New Roman" pitchFamily="18" charset="0"/>
              </a:rPr>
              <a:t>Pieņemšana</a:t>
            </a:r>
          </a:p>
          <a:p>
            <a:endParaRPr lang="lv-LV" sz="4000" b="1" i="1" dirty="0" smtClean="0">
              <a:solidFill>
                <a:srgbClr val="002060"/>
              </a:solidFill>
              <a:latin typeface="Times New Roman" pitchFamily="18" charset="0"/>
              <a:cs typeface="Times New Roman" pitchFamily="18" charset="0"/>
            </a:endParaRPr>
          </a:p>
          <a:p>
            <a:r>
              <a:rPr lang="lv-LV" sz="4000" b="1" i="1" dirty="0" smtClean="0">
                <a:latin typeface="Times New Roman" pitchFamily="18" charset="0"/>
                <a:cs typeface="Times New Roman" pitchFamily="18" charset="0"/>
              </a:rPr>
              <a:t>Pastāvīgums, stabilitāte </a:t>
            </a:r>
            <a:r>
              <a:rPr lang="lv-LV" sz="4000" b="1" i="1" dirty="0" smtClean="0">
                <a:solidFill>
                  <a:schemeClr val="bg1"/>
                </a:solidFill>
                <a:latin typeface="Times New Roman" pitchFamily="18" charset="0"/>
                <a:cs typeface="Times New Roman" pitchFamily="18" charset="0"/>
              </a:rPr>
              <a:t>un robežas</a:t>
            </a:r>
          </a:p>
          <a:p>
            <a:endParaRPr lang="lv-LV" sz="4000" b="1" i="1" dirty="0">
              <a:solidFill>
                <a:srgbClr val="FFFF00"/>
              </a:solidFill>
              <a:latin typeface="Times New Roman" pitchFamily="18" charset="0"/>
              <a:cs typeface="Times New Roman" pitchFamily="18" charset="0"/>
            </a:endParaRPr>
          </a:p>
          <a:p>
            <a:r>
              <a:rPr lang="lv-LV" sz="4000" b="1" i="1" dirty="0" smtClean="0">
                <a:solidFill>
                  <a:schemeClr val="bg1"/>
                </a:solidFill>
                <a:latin typeface="Times New Roman" pitchFamily="18" charset="0"/>
                <a:cs typeface="Times New Roman" pitchFamily="18" charset="0"/>
              </a:rPr>
              <a:t>Vai ar to pietiek?</a:t>
            </a:r>
          </a:p>
        </p:txBody>
      </p:sp>
    </p:spTree>
    <p:extLst>
      <p:ext uri="{BB962C8B-B14F-4D97-AF65-F5344CB8AC3E}">
        <p14:creationId xmlns:p14="http://schemas.microsoft.com/office/powerpoint/2010/main" val="4126827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52400"/>
            <a:ext cx="2514600" cy="1143000"/>
          </a:xfrm>
        </p:spPr>
        <p:txBody>
          <a:bodyPr/>
          <a:lstStyle/>
          <a:p>
            <a:pPr eaLnBrk="1" hangingPunct="1"/>
            <a:endParaRPr lang="lv-LV" altLang="lv-LV" sz="2800" dirty="0" smtClean="0"/>
          </a:p>
        </p:txBody>
      </p:sp>
      <p:sp>
        <p:nvSpPr>
          <p:cNvPr id="8" name="Can 7"/>
          <p:cNvSpPr/>
          <p:nvPr/>
        </p:nvSpPr>
        <p:spPr>
          <a:xfrm>
            <a:off x="990600" y="2362200"/>
            <a:ext cx="990600" cy="3581400"/>
          </a:xfrm>
          <a:prstGeom prst="can">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lv-LV" sz="2400" b="1" dirty="0">
                <a:solidFill>
                  <a:schemeClr val="tx1"/>
                </a:solidFill>
              </a:rPr>
              <a:t>Spēja nodrošināt bērnam nepieciešamo </a:t>
            </a:r>
            <a:r>
              <a:rPr lang="lv-LV" sz="2400" b="1" dirty="0">
                <a:solidFill>
                  <a:srgbClr val="FF0000"/>
                </a:solidFill>
              </a:rPr>
              <a:t>aprūpi</a:t>
            </a:r>
          </a:p>
        </p:txBody>
      </p:sp>
      <p:sp>
        <p:nvSpPr>
          <p:cNvPr id="10" name="Can 9"/>
          <p:cNvSpPr/>
          <p:nvPr/>
        </p:nvSpPr>
        <p:spPr>
          <a:xfrm>
            <a:off x="2286000" y="2362200"/>
            <a:ext cx="990600" cy="3581400"/>
          </a:xfrm>
          <a:prstGeom prst="ca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lv-LV" sz="2400" b="1" dirty="0">
                <a:solidFill>
                  <a:schemeClr val="tx1"/>
                </a:solidFill>
              </a:rPr>
              <a:t>Spēja izprast un </a:t>
            </a:r>
            <a:r>
              <a:rPr lang="lv-LV" sz="2400" b="1" dirty="0">
                <a:solidFill>
                  <a:srgbClr val="FF0000"/>
                </a:solidFill>
              </a:rPr>
              <a:t>atbalstoši</a:t>
            </a:r>
            <a:r>
              <a:rPr lang="lv-LV" sz="2400" b="1" dirty="0">
                <a:solidFill>
                  <a:schemeClr val="tx1"/>
                </a:solidFill>
              </a:rPr>
              <a:t> reaģēt</a:t>
            </a:r>
          </a:p>
        </p:txBody>
      </p:sp>
      <p:sp>
        <p:nvSpPr>
          <p:cNvPr id="11" name="Can 10"/>
          <p:cNvSpPr/>
          <p:nvPr/>
        </p:nvSpPr>
        <p:spPr>
          <a:xfrm>
            <a:off x="3581400" y="2362200"/>
            <a:ext cx="990600" cy="3581400"/>
          </a:xfrm>
          <a:prstGeom prst="ca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lv-LV" sz="2400" b="1" dirty="0">
                <a:solidFill>
                  <a:schemeClr val="tx1"/>
                </a:solidFill>
              </a:rPr>
              <a:t>Spēja radīt bērnam </a:t>
            </a:r>
            <a:r>
              <a:rPr lang="lv-LV" sz="2400" b="1" dirty="0">
                <a:solidFill>
                  <a:srgbClr val="FF0000"/>
                </a:solidFill>
              </a:rPr>
              <a:t>drošu</a:t>
            </a:r>
            <a:r>
              <a:rPr lang="lv-LV" sz="2400" b="1" dirty="0">
                <a:solidFill>
                  <a:schemeClr val="tx1"/>
                </a:solidFill>
              </a:rPr>
              <a:t> ģimenes vidi</a:t>
            </a:r>
          </a:p>
        </p:txBody>
      </p:sp>
      <p:sp>
        <p:nvSpPr>
          <p:cNvPr id="12" name="Can 11"/>
          <p:cNvSpPr/>
          <p:nvPr/>
        </p:nvSpPr>
        <p:spPr>
          <a:xfrm>
            <a:off x="4953000" y="2362200"/>
            <a:ext cx="990600" cy="3581400"/>
          </a:xfrm>
          <a:prstGeom prst="can">
            <a:avLst/>
          </a:prstGeom>
          <a:solidFill>
            <a:srgbClr val="FFFF00">
              <a:alpha val="78000"/>
            </a:srgb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lv-LV" sz="2400" b="1" dirty="0">
                <a:solidFill>
                  <a:schemeClr val="tx1"/>
                </a:solidFill>
              </a:rPr>
              <a:t>Spēja </a:t>
            </a:r>
            <a:r>
              <a:rPr lang="lv-LV" sz="2400" b="1" dirty="0">
                <a:solidFill>
                  <a:srgbClr val="FF0000"/>
                </a:solidFill>
              </a:rPr>
              <a:t>stiprināt</a:t>
            </a:r>
            <a:r>
              <a:rPr lang="lv-LV" sz="2400" b="1" dirty="0">
                <a:solidFill>
                  <a:schemeClr val="tx1"/>
                </a:solidFill>
              </a:rPr>
              <a:t> </a:t>
            </a:r>
            <a:r>
              <a:rPr lang="lv-LV" sz="2400" b="1" dirty="0">
                <a:solidFill>
                  <a:srgbClr val="FF0000"/>
                </a:solidFill>
              </a:rPr>
              <a:t>bērna</a:t>
            </a:r>
            <a:r>
              <a:rPr lang="lv-LV" sz="2400" b="1" dirty="0">
                <a:solidFill>
                  <a:schemeClr val="tx1"/>
                </a:solidFill>
              </a:rPr>
              <a:t> </a:t>
            </a:r>
            <a:r>
              <a:rPr lang="lv-LV" sz="2400" b="1" dirty="0">
                <a:solidFill>
                  <a:srgbClr val="FF0000"/>
                </a:solidFill>
              </a:rPr>
              <a:t>saiknes</a:t>
            </a:r>
          </a:p>
        </p:txBody>
      </p:sp>
      <p:sp>
        <p:nvSpPr>
          <p:cNvPr id="13" name="Can 12"/>
          <p:cNvSpPr/>
          <p:nvPr/>
        </p:nvSpPr>
        <p:spPr>
          <a:xfrm>
            <a:off x="6324600" y="2362200"/>
            <a:ext cx="990600" cy="3581400"/>
          </a:xfrm>
          <a:prstGeom prst="can">
            <a:avLst/>
          </a:prstGeom>
          <a:solidFill>
            <a:srgbClr val="FF0000">
              <a:alpha val="55000"/>
            </a:srgb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lv-LV" sz="2400" b="1" dirty="0">
                <a:solidFill>
                  <a:schemeClr val="tx1"/>
                </a:solidFill>
              </a:rPr>
              <a:t>Spēja </a:t>
            </a:r>
            <a:r>
              <a:rPr lang="lv-LV" sz="2400" b="1" dirty="0">
                <a:solidFill>
                  <a:srgbClr val="FF0000"/>
                </a:solidFill>
              </a:rPr>
              <a:t>sadarboties</a:t>
            </a:r>
          </a:p>
        </p:txBody>
      </p:sp>
      <p:sp>
        <p:nvSpPr>
          <p:cNvPr id="14" name="Can 13"/>
          <p:cNvSpPr/>
          <p:nvPr/>
        </p:nvSpPr>
        <p:spPr>
          <a:xfrm>
            <a:off x="7620000" y="2362200"/>
            <a:ext cx="990600" cy="3581400"/>
          </a:xfrm>
          <a:prstGeom prst="can">
            <a:avLst/>
          </a:prstGeom>
          <a:solidFill>
            <a:srgbClr val="FFC00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lv-LV" sz="2400" b="1" dirty="0">
                <a:solidFill>
                  <a:schemeClr val="tx1"/>
                </a:solidFill>
              </a:rPr>
              <a:t>Spēja pilnveidoties un </a:t>
            </a:r>
            <a:r>
              <a:rPr lang="lv-LV" sz="2400" b="1" dirty="0">
                <a:solidFill>
                  <a:srgbClr val="FF0000"/>
                </a:solidFill>
              </a:rPr>
              <a:t>attīstīties</a:t>
            </a:r>
          </a:p>
        </p:txBody>
      </p:sp>
      <p:sp>
        <p:nvSpPr>
          <p:cNvPr id="15" name="Trapezoid 14"/>
          <p:cNvSpPr/>
          <p:nvPr/>
        </p:nvSpPr>
        <p:spPr>
          <a:xfrm>
            <a:off x="685800" y="1066800"/>
            <a:ext cx="8077200" cy="1219200"/>
          </a:xfrm>
          <a:prstGeom prst="trapezoid">
            <a:avLst>
              <a:gd name="adj" fmla="val 98323"/>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lv-LV" sz="2800" b="1" dirty="0">
                <a:solidFill>
                  <a:schemeClr val="tx1"/>
                </a:solidFill>
              </a:rPr>
              <a:t>BĒRNA VAJADZĪBAS </a:t>
            </a:r>
          </a:p>
          <a:p>
            <a:pPr algn="ctr" fontAlgn="auto">
              <a:spcBef>
                <a:spcPts val="0"/>
              </a:spcBef>
              <a:spcAft>
                <a:spcPts val="0"/>
              </a:spcAft>
              <a:defRPr/>
            </a:pPr>
            <a:r>
              <a:rPr lang="lv-LV" sz="2000" dirty="0">
                <a:solidFill>
                  <a:schemeClr val="tx1"/>
                </a:solidFill>
              </a:rPr>
              <a:t>(Audžu bērna attīstība, atbalsts, ģimeniska vide) </a:t>
            </a:r>
          </a:p>
        </p:txBody>
      </p:sp>
      <p:sp>
        <p:nvSpPr>
          <p:cNvPr id="16" name="Rectangle 15"/>
          <p:cNvSpPr/>
          <p:nvPr/>
        </p:nvSpPr>
        <p:spPr>
          <a:xfrm>
            <a:off x="685800" y="6019800"/>
            <a:ext cx="8153400" cy="6096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lv-LV" sz="3200" b="1" dirty="0">
                <a:solidFill>
                  <a:schemeClr val="tx1"/>
                </a:solidFill>
              </a:rPr>
              <a:t>AUDŽUĢIMENES KOMPETENCES</a:t>
            </a:r>
          </a:p>
        </p:txBody>
      </p:sp>
    </p:spTree>
    <p:extLst>
      <p:ext uri="{BB962C8B-B14F-4D97-AF65-F5344CB8AC3E}">
        <p14:creationId xmlns:p14="http://schemas.microsoft.com/office/powerpoint/2010/main" val="15291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8" descr="http://old.wallcoo.net/nature/sz194-Grassland-and-Sky/wallpapers/1280x1024/green-grassland-under-sky-photo-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6" y="0"/>
            <a:ext cx="946785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fontScale="90000"/>
          </a:bodyPr>
          <a:lstStyle/>
          <a:p>
            <a:pPr>
              <a:defRPr/>
            </a:pPr>
            <a:r>
              <a:rPr lang="lv-LV" sz="4000" b="1" dirty="0">
                <a:solidFill>
                  <a:srgbClr val="FFFF00"/>
                </a:solidFill>
              </a:rPr>
              <a:t>Vai man izdosies mainīt bērna pasaules uztveri??? </a:t>
            </a:r>
            <a:r>
              <a:rPr lang="lv-LV" sz="2000" dirty="0"/>
              <a:t/>
            </a:r>
            <a:br>
              <a:rPr lang="lv-LV" sz="2000" dirty="0"/>
            </a:br>
            <a:r>
              <a:rPr lang="lv-LV" sz="2000" b="1" dirty="0" smtClean="0">
                <a:solidFill>
                  <a:srgbClr val="FFFF00"/>
                </a:solidFill>
              </a:rPr>
              <a:t/>
            </a:r>
            <a:br>
              <a:rPr lang="lv-LV" sz="2000" b="1" dirty="0" smtClean="0">
                <a:solidFill>
                  <a:srgbClr val="FFFF00"/>
                </a:solidFill>
              </a:rPr>
            </a:br>
            <a:endParaRPr lang="lv-LV" sz="2000" dirty="0">
              <a:solidFill>
                <a:srgbClr val="FFFF00"/>
              </a:solidFill>
            </a:endParaRPr>
          </a:p>
        </p:txBody>
      </p:sp>
      <p:sp>
        <p:nvSpPr>
          <p:cNvPr id="23556" name="Content Placeholder 2"/>
          <p:cNvSpPr>
            <a:spLocks noGrp="1"/>
          </p:cNvSpPr>
          <p:nvPr>
            <p:ph idx="1"/>
          </p:nvPr>
        </p:nvSpPr>
        <p:spPr/>
        <p:txBody>
          <a:bodyPr/>
          <a:lstStyle/>
          <a:p>
            <a:pPr marL="0" indent="0">
              <a:buNone/>
            </a:pPr>
            <a:endParaRPr lang="lv-LV" dirty="0" smtClean="0"/>
          </a:p>
        </p:txBody>
      </p:sp>
      <p:sp>
        <p:nvSpPr>
          <p:cNvPr id="4" name="Rectangle 3"/>
          <p:cNvSpPr/>
          <p:nvPr/>
        </p:nvSpPr>
        <p:spPr>
          <a:xfrm>
            <a:off x="179388" y="1918186"/>
            <a:ext cx="8064500" cy="5309146"/>
          </a:xfrm>
          <a:prstGeom prst="rect">
            <a:avLst/>
          </a:prstGeom>
        </p:spPr>
        <p:txBody>
          <a:bodyPr>
            <a:spAutoFit/>
          </a:bodyPr>
          <a:lstStyle/>
          <a:p>
            <a:pPr>
              <a:buFont typeface="Wingdings" pitchFamily="2" charset="2"/>
              <a:buNone/>
              <a:defRPr/>
            </a:pPr>
            <a:endParaRPr lang="lv-LV" sz="2400" dirty="0" smtClean="0"/>
          </a:p>
          <a:p>
            <a:pPr>
              <a:buFont typeface="Wingdings" pitchFamily="2" charset="2"/>
              <a:buNone/>
              <a:defRPr/>
            </a:pPr>
            <a:endParaRPr lang="lv-LV" sz="2400" b="1" dirty="0" smtClean="0">
              <a:solidFill>
                <a:srgbClr val="FF0000"/>
              </a:solidFill>
            </a:endParaRPr>
          </a:p>
          <a:p>
            <a:pPr>
              <a:buFont typeface="Wingdings" pitchFamily="2" charset="2"/>
              <a:buNone/>
              <a:defRPr/>
            </a:pPr>
            <a:r>
              <a:rPr lang="lv-LV" sz="2400" b="1" dirty="0" smtClean="0"/>
              <a:t>Sajūtas </a:t>
            </a:r>
            <a:r>
              <a:rPr lang="lv-LV" sz="2400" b="1" dirty="0"/>
              <a:t>un uztvere veido pasaules atspoguļošanas pirmo pakāpi </a:t>
            </a:r>
            <a:r>
              <a:rPr lang="lv-LV" sz="2400" b="1" dirty="0">
                <a:solidFill>
                  <a:srgbClr val="FF0000"/>
                </a:solidFill>
              </a:rPr>
              <a:t>. </a:t>
            </a:r>
            <a:r>
              <a:rPr lang="lv-LV" sz="2400" b="1" i="1" dirty="0"/>
              <a:t>Uztvere ir priekšmetu vai parādību atspoguļojums kopumā, kas rodas šo priekšmetu vai parādību iedarbības laikā uz sajūtu orgāniem</a:t>
            </a:r>
            <a:r>
              <a:rPr lang="lv-LV" sz="2400" b="1" i="1" dirty="0">
                <a:effectLst>
                  <a:outerShdw blurRad="38100" dist="38100" dir="2700000" algn="tl">
                    <a:srgbClr val="000000">
                      <a:alpha val="43137"/>
                    </a:srgbClr>
                  </a:outerShdw>
                </a:effectLst>
              </a:rPr>
              <a:t>.</a:t>
            </a:r>
            <a:endParaRPr lang="lv-LV" sz="2400" dirty="0"/>
          </a:p>
          <a:p>
            <a:pPr>
              <a:buFont typeface="Wingdings" pitchFamily="2" charset="2"/>
              <a:buNone/>
              <a:defRPr/>
            </a:pPr>
            <a:r>
              <a:rPr lang="lv-LV" sz="2400" dirty="0" smtClean="0">
                <a:solidFill>
                  <a:srgbClr val="002060"/>
                </a:solidFill>
              </a:rPr>
              <a:t>Par </a:t>
            </a:r>
            <a:r>
              <a:rPr lang="lv-LV" sz="2400" dirty="0">
                <a:solidFill>
                  <a:srgbClr val="002060"/>
                </a:solidFill>
              </a:rPr>
              <a:t>mūsu uztveri ir atbildīgas 3 jomas:</a:t>
            </a:r>
            <a:endParaRPr lang="en-US" sz="2400" dirty="0">
              <a:solidFill>
                <a:srgbClr val="002060"/>
              </a:solidFill>
            </a:endParaRPr>
          </a:p>
          <a:p>
            <a:pPr algn="just">
              <a:defRPr/>
            </a:pPr>
            <a:r>
              <a:rPr lang="lv-LV" sz="2400" b="1" i="1" dirty="0">
                <a:solidFill>
                  <a:srgbClr val="002060"/>
                </a:solidFill>
              </a:rPr>
              <a:t>Neiroloģiskā un fizioloģiskā</a:t>
            </a:r>
            <a:r>
              <a:rPr lang="lv-LV" sz="2400" dirty="0">
                <a:solidFill>
                  <a:srgbClr val="002060"/>
                </a:solidFill>
              </a:rPr>
              <a:t> (kas acij notiek tīklenē). Eksperiments ar apgrieztajām brillēm. Pamazām acis pierod, noņem brilles un acis patiešām redz lietas otrādi ar kājām gaisā.</a:t>
            </a:r>
            <a:endParaRPr lang="en-US" sz="2400" dirty="0">
              <a:solidFill>
                <a:srgbClr val="002060"/>
              </a:solidFill>
            </a:endParaRPr>
          </a:p>
          <a:p>
            <a:pPr algn="just">
              <a:buFont typeface="Wingdings" pitchFamily="2" charset="2"/>
              <a:buNone/>
              <a:defRPr/>
            </a:pPr>
            <a:r>
              <a:rPr lang="lv-LV" sz="2400" dirty="0">
                <a:solidFill>
                  <a:srgbClr val="002060"/>
                </a:solidFill>
              </a:rPr>
              <a:t>	Visi bērni piedzimstot redz pasauli ar kājām gaisā, kas saglabājas līdz pat 2.5 gadu vecumam atgriezeniskā perspektīva.</a:t>
            </a:r>
          </a:p>
          <a:p>
            <a:pPr>
              <a:lnSpc>
                <a:spcPct val="150000"/>
              </a:lnSpc>
              <a:defRPr/>
            </a:pPr>
            <a:endParaRPr lang="lv-LV" dirty="0">
              <a:solidFill>
                <a:schemeClr val="accent3">
                  <a:lumMod val="75000"/>
                </a:schemeClr>
              </a:solidFill>
            </a:endParaRPr>
          </a:p>
        </p:txBody>
      </p:sp>
    </p:spTree>
    <p:extLst>
      <p:ext uri="{BB962C8B-B14F-4D97-AF65-F5344CB8AC3E}">
        <p14:creationId xmlns:p14="http://schemas.microsoft.com/office/powerpoint/2010/main" val="5798413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lv-LV" smtClean="0"/>
          </a:p>
        </p:txBody>
      </p:sp>
      <p:sp>
        <p:nvSpPr>
          <p:cNvPr id="8195" name="Content Placeholder 2"/>
          <p:cNvSpPr>
            <a:spLocks noGrp="1"/>
          </p:cNvSpPr>
          <p:nvPr>
            <p:ph idx="1"/>
          </p:nvPr>
        </p:nvSpPr>
        <p:spPr/>
        <p:txBody>
          <a:bodyPr/>
          <a:lstStyle/>
          <a:p>
            <a:endParaRPr lang="lv-LV" smtClean="0"/>
          </a:p>
        </p:txBody>
      </p:sp>
      <p:pic>
        <p:nvPicPr>
          <p:cNvPr id="8196" name="Picture 2" descr="https://encrypted-tbn0.gstatic.com/images?q=tbn:ANd9GcSqp7LrpLiEm2NU5HJ6iwX-zGb_Yv-zauDvBilz_lN3JWYPPCy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3"/>
          <p:cNvSpPr txBox="1">
            <a:spLocks noChangeArrowheads="1"/>
          </p:cNvSpPr>
          <p:nvPr/>
        </p:nvSpPr>
        <p:spPr bwMode="auto">
          <a:xfrm>
            <a:off x="2916238" y="1533525"/>
            <a:ext cx="58324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4000" b="1" i="1" dirty="0" smtClean="0">
                <a:solidFill>
                  <a:schemeClr val="bg1"/>
                </a:solidFill>
              </a:rPr>
              <a:t>«Bērna adaptācija audžuģimenē»</a:t>
            </a:r>
            <a:endParaRPr lang="lv-LV" sz="4000" b="1" i="1" dirty="0">
              <a:solidFill>
                <a:schemeClr val="bg1"/>
              </a:solidFill>
            </a:endParaRPr>
          </a:p>
        </p:txBody>
      </p:sp>
      <p:sp>
        <p:nvSpPr>
          <p:cNvPr id="5" name="Isosceles Triangle 4"/>
          <p:cNvSpPr/>
          <p:nvPr/>
        </p:nvSpPr>
        <p:spPr>
          <a:xfrm>
            <a:off x="1692275" y="1412875"/>
            <a:ext cx="1079500" cy="7651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Tree>
    <p:extLst>
      <p:ext uri="{BB962C8B-B14F-4D97-AF65-F5344CB8AC3E}">
        <p14:creationId xmlns:p14="http://schemas.microsoft.com/office/powerpoint/2010/main" val="67558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4098" name="Picture 2" descr="http://www.hdwallpapers.in/download/colorful_background-1920x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774848"/>
            <a:ext cx="10153128" cy="76328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29497" y="1052736"/>
            <a:ext cx="184731" cy="707886"/>
          </a:xfrm>
          <a:prstGeom prst="rect">
            <a:avLst/>
          </a:prstGeom>
        </p:spPr>
        <p:txBody>
          <a:bodyPr wrap="none">
            <a:spAutoFit/>
          </a:bodyPr>
          <a:lstStyle/>
          <a:p>
            <a:endParaRPr lang="lv-LV" sz="4000" b="1" dirty="0">
              <a:solidFill>
                <a:srgbClr val="FF0000"/>
              </a:solidFill>
              <a:latin typeface="Times New Roman" pitchFamily="18" charset="0"/>
              <a:cs typeface="Times New Roman" pitchFamily="18" charset="0"/>
            </a:endParaRPr>
          </a:p>
        </p:txBody>
      </p:sp>
      <p:sp>
        <p:nvSpPr>
          <p:cNvPr id="5" name="Rectangle 4"/>
          <p:cNvSpPr/>
          <p:nvPr/>
        </p:nvSpPr>
        <p:spPr>
          <a:xfrm>
            <a:off x="366691" y="404664"/>
            <a:ext cx="8064896" cy="3970318"/>
          </a:xfrm>
          <a:prstGeom prst="rect">
            <a:avLst/>
          </a:prstGeom>
        </p:spPr>
        <p:txBody>
          <a:bodyPr wrap="square">
            <a:spAutoFit/>
          </a:bodyPr>
          <a:lstStyle/>
          <a:p>
            <a:pPr algn="just"/>
            <a:r>
              <a:rPr lang="lv-LV" sz="3600" b="1" i="1" dirty="0">
                <a:latin typeface="Times New Roman" pitchFamily="18" charset="0"/>
                <a:cs typeface="Times New Roman" pitchFamily="18" charset="0"/>
              </a:rPr>
              <a:t>Bērni, kuri nespēj nodibināt emocionālu kontaktu, dzīvo nepārtrauktā emocionāla bada jeb izsalkuma stāvoklī.  Viņiem ir kliedzoša vajadzība pēc piepildījuma, kas netiek apmierināta jeb viņiem ir sajūta, ka viņi nekad nav </a:t>
            </a:r>
            <a:r>
              <a:rPr lang="lv-LV" sz="3600" b="1" i="1" dirty="0" smtClean="0">
                <a:latin typeface="Times New Roman" pitchFamily="18" charset="0"/>
                <a:cs typeface="Times New Roman" pitchFamily="18" charset="0"/>
              </a:rPr>
              <a:t>paēduši</a:t>
            </a:r>
            <a:r>
              <a:rPr lang="lv-LV" sz="2800" b="1" i="1" dirty="0" smtClean="0">
                <a:latin typeface="Times New Roman" pitchFamily="18" charset="0"/>
                <a:cs typeface="Times New Roman" pitchFamily="18" charset="0"/>
              </a:rPr>
              <a:t>....</a:t>
            </a:r>
            <a:r>
              <a:rPr lang="lv-LV" sz="3600" b="1" i="1" dirty="0" smtClean="0">
                <a:solidFill>
                  <a:srgbClr val="FF0000"/>
                </a:solidFill>
                <a:latin typeface="Times New Roman" pitchFamily="18" charset="0"/>
                <a:cs typeface="Times New Roman" pitchFamily="18" charset="0"/>
              </a:rPr>
              <a:t>tā rodas konflikti</a:t>
            </a:r>
            <a:endParaRPr lang="lv-LV" sz="36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896953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i="1" dirty="0" smtClean="0"/>
              <a:t>Atveseļo</a:t>
            </a:r>
            <a:r>
              <a:rPr lang="lv-LV" altLang="lv-LV" i="1" dirty="0" smtClean="0"/>
              <a:t>šanas sinerģija</a:t>
            </a:r>
            <a:endParaRPr lang="lv-LV" i="1" dirty="0"/>
          </a:p>
        </p:txBody>
      </p:sp>
      <p:sp>
        <p:nvSpPr>
          <p:cNvPr id="3" name="Content Placeholder 2"/>
          <p:cNvSpPr>
            <a:spLocks noGrp="1"/>
          </p:cNvSpPr>
          <p:nvPr>
            <p:ph idx="1"/>
          </p:nvPr>
        </p:nvSpPr>
        <p:spPr/>
        <p:txBody>
          <a:bodyPr/>
          <a:lstStyle/>
          <a:p>
            <a:endParaRPr lang="lv-LV"/>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28800"/>
            <a:ext cx="8568952"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411760" y="5832266"/>
            <a:ext cx="4572000" cy="954107"/>
          </a:xfrm>
          <a:prstGeom prst="rect">
            <a:avLst/>
          </a:prstGeom>
        </p:spPr>
        <p:txBody>
          <a:bodyPr>
            <a:spAutoFit/>
          </a:bodyPr>
          <a:lstStyle/>
          <a:p>
            <a:pPr algn="ctr"/>
            <a:r>
              <a:rPr lang="lv-LV" sz="2800" b="1" dirty="0" smtClean="0">
                <a:solidFill>
                  <a:srgbClr val="FF0000"/>
                </a:solidFill>
              </a:rPr>
              <a:t>Ģimene – ir vieta, kur mācās mīlestību un tuvību</a:t>
            </a:r>
            <a:endParaRPr lang="lv-LV" sz="2800" b="1" dirty="0">
              <a:solidFill>
                <a:srgbClr val="FF0000"/>
              </a:solidFill>
            </a:endParaRPr>
          </a:p>
        </p:txBody>
      </p:sp>
    </p:spTree>
    <p:extLst>
      <p:ext uri="{BB962C8B-B14F-4D97-AF65-F5344CB8AC3E}">
        <p14:creationId xmlns:p14="http://schemas.microsoft.com/office/powerpoint/2010/main" val="2401773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b="1" dirty="0" smtClean="0">
                <a:solidFill>
                  <a:srgbClr val="FF0000"/>
                </a:solidFill>
              </a:rPr>
              <a:t>Audžubērna ienākšana ģimenē ietekmē visu ģimenes sistēmu, attīstīties ir spiesti visi...</a:t>
            </a:r>
            <a:endParaRPr lang="lv-LV" sz="3200" b="1" dirty="0">
              <a:solidFill>
                <a:srgbClr val="FF0000"/>
              </a:solidFill>
            </a:endParaRPr>
          </a:p>
        </p:txBody>
      </p:sp>
      <p:sp>
        <p:nvSpPr>
          <p:cNvPr id="3" name="Content Placeholder 2"/>
          <p:cNvSpPr>
            <a:spLocks noGrp="1"/>
          </p:cNvSpPr>
          <p:nvPr>
            <p:ph idx="1"/>
          </p:nvPr>
        </p:nvSpPr>
        <p:spPr/>
        <p:txBody>
          <a:bodyPr/>
          <a:lstStyle/>
          <a:p>
            <a:pPr marL="0" indent="0">
              <a:buNone/>
            </a:pPr>
            <a:endParaRPr lang="lv-LV" dirty="0"/>
          </a:p>
        </p:txBody>
      </p:sp>
      <p:pic>
        <p:nvPicPr>
          <p:cNvPr id="30722" name="Picture 2" descr="http://resources3.news.com.au/images/2013/05/24/1226650/201903-online-child-safe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628800"/>
            <a:ext cx="8280920" cy="449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9347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lv-LV" dirty="0" smtClean="0">
                <a:solidFill>
                  <a:srgbClr val="002060"/>
                </a:solidFill>
                <a:latin typeface="Imprint MT Shadow" pitchFamily="82" charset="0"/>
                <a:ea typeface="DFKai-SB" pitchFamily="65" charset="-120"/>
                <a:cs typeface="Narkisim" pitchFamily="34" charset="-79"/>
              </a:rPr>
              <a:t>Kā tas ietekmē kopējo ģimenes dinamiku? </a:t>
            </a:r>
            <a:endParaRPr lang="lv-LV" dirty="0" smtClean="0">
              <a:ea typeface="DFKai-SB" pitchFamily="65" charset="-120"/>
              <a:cs typeface="Narkisim" pitchFamily="34" charset="-79"/>
            </a:endParaRPr>
          </a:p>
        </p:txBody>
      </p:sp>
      <p:sp>
        <p:nvSpPr>
          <p:cNvPr id="8195" name="Content Placeholder 2"/>
          <p:cNvSpPr>
            <a:spLocks noGrp="1"/>
          </p:cNvSpPr>
          <p:nvPr>
            <p:ph idx="1"/>
          </p:nvPr>
        </p:nvSpPr>
        <p:spPr/>
        <p:txBody>
          <a:bodyPr/>
          <a:lstStyle/>
          <a:p>
            <a:endParaRPr lang="lv-LV" smtClean="0"/>
          </a:p>
        </p:txBody>
      </p:sp>
      <p:pic>
        <p:nvPicPr>
          <p:cNvPr id="8196" name="Picture 2" descr="https://vijaycool.files.wordpress.com/2009/05/pics_funny_change_funzug-org_0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533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1441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228600"/>
            <a:ext cx="8229600" cy="762000"/>
          </a:xfrm>
        </p:spPr>
        <p:txBody>
          <a:bodyPr>
            <a:normAutofit fontScale="90000"/>
          </a:bodyPr>
          <a:lstStyle/>
          <a:p>
            <a:r>
              <a:rPr lang="lv-LV" altLang="lv-LV" sz="3600" b="1" dirty="0" smtClean="0">
                <a:solidFill>
                  <a:schemeClr val="accent2"/>
                </a:solidFill>
              </a:rPr>
              <a:t/>
            </a:r>
            <a:br>
              <a:rPr lang="lv-LV" altLang="lv-LV" sz="3600" b="1" dirty="0" smtClean="0">
                <a:solidFill>
                  <a:schemeClr val="accent2"/>
                </a:solidFill>
              </a:rPr>
            </a:br>
            <a:r>
              <a:rPr lang="lv-LV" altLang="lv-LV" sz="3600" b="1" dirty="0" smtClean="0">
                <a:solidFill>
                  <a:schemeClr val="accent2"/>
                </a:solidFill>
              </a:rPr>
              <a:t>Ģimenes sistēmas pamatlikumi</a:t>
            </a:r>
            <a:r>
              <a:rPr lang="lv-LV" altLang="lv-LV" sz="3600" b="1" dirty="0" smtClean="0">
                <a:solidFill>
                  <a:srgbClr val="002060"/>
                </a:solidFill>
              </a:rPr>
              <a:t>:</a:t>
            </a:r>
            <a:r>
              <a:rPr lang="lv-LV" altLang="lv-LV" sz="3600" dirty="0" smtClean="0"/>
              <a:t/>
            </a:r>
            <a:br>
              <a:rPr lang="lv-LV" altLang="lv-LV" sz="3600" dirty="0" smtClean="0"/>
            </a:br>
            <a:endParaRPr lang="lv-LV" altLang="lv-LV" sz="3600" dirty="0" smtClean="0"/>
          </a:p>
        </p:txBody>
      </p:sp>
      <p:sp>
        <p:nvSpPr>
          <p:cNvPr id="13315" name="Content Placeholder 2"/>
          <p:cNvSpPr>
            <a:spLocks noGrp="1"/>
          </p:cNvSpPr>
          <p:nvPr>
            <p:ph idx="1"/>
          </p:nvPr>
        </p:nvSpPr>
        <p:spPr>
          <a:xfrm>
            <a:off x="457200" y="990600"/>
            <a:ext cx="8229600" cy="5410200"/>
          </a:xfrm>
        </p:spPr>
        <p:txBody>
          <a:bodyPr/>
          <a:lstStyle/>
          <a:p>
            <a:pPr marL="0" indent="0">
              <a:buFont typeface="Arial" charset="0"/>
              <a:buNone/>
            </a:pPr>
            <a:r>
              <a:rPr lang="lv-LV" altLang="lv-LV" b="1" dirty="0" smtClean="0"/>
              <a:t>1.Piederība</a:t>
            </a:r>
          </a:p>
          <a:p>
            <a:pPr marL="0" indent="0">
              <a:buFont typeface="Arial" charset="0"/>
              <a:buNone/>
            </a:pPr>
            <a:r>
              <a:rPr lang="lv-LV" altLang="lv-LV" b="1" dirty="0" smtClean="0"/>
              <a:t>2.Došana</a:t>
            </a:r>
            <a:r>
              <a:rPr lang="lv-LV" altLang="lv-LV" dirty="0" smtClean="0"/>
              <a:t>/</a:t>
            </a:r>
            <a:r>
              <a:rPr lang="lv-LV" altLang="lv-LV" b="1" dirty="0" smtClean="0"/>
              <a:t>vecāks dod bērnam </a:t>
            </a:r>
            <a:r>
              <a:rPr lang="lv-LV" altLang="lv-LV" dirty="0" smtClean="0"/>
              <a:t>(ja bērns ir saņēmis pietiekami, viņš ir spējīgs dot saviem bērniem)</a:t>
            </a:r>
          </a:p>
          <a:p>
            <a:pPr marL="0" indent="0">
              <a:buFont typeface="Arial" charset="0"/>
              <a:buNone/>
            </a:pPr>
            <a:r>
              <a:rPr lang="lv-LV" altLang="lv-LV" b="1" dirty="0" smtClean="0"/>
              <a:t> 3. Sistēmā valda stingra kārtība attiecībā uz hierarhiju un lomām</a:t>
            </a:r>
            <a:r>
              <a:rPr lang="lv-LV" altLang="lv-LV" b="1" dirty="0"/>
              <a:t> </a:t>
            </a:r>
            <a:r>
              <a:rPr lang="lv-LV" altLang="lv-LV" dirty="0" smtClean="0"/>
              <a:t>(kas notiek, kad sastopas divas sistēmas- audžuvecāku ģimene un audžubērns ar savas ģimenes sistēmas pieredzi (normām</a:t>
            </a:r>
            <a:r>
              <a:rPr lang="lv-LV" altLang="lv-LV" dirty="0"/>
              <a:t> </a:t>
            </a:r>
            <a:r>
              <a:rPr lang="lv-LV" altLang="lv-LV" dirty="0" smtClean="0"/>
              <a:t>un vērtībām))</a:t>
            </a:r>
          </a:p>
          <a:p>
            <a:pPr marL="0" indent="0">
              <a:buFont typeface="Arial" charset="0"/>
              <a:buNone/>
            </a:pPr>
            <a:r>
              <a:rPr lang="lv-LV" altLang="lv-LV" dirty="0" smtClean="0"/>
              <a:t>4. </a:t>
            </a:r>
            <a:r>
              <a:rPr lang="lv-LV" altLang="lv-LV" b="1" dirty="0" smtClean="0"/>
              <a:t>Dinamika un  cikliskums</a:t>
            </a:r>
          </a:p>
        </p:txBody>
      </p:sp>
    </p:spTree>
    <p:extLst>
      <p:ext uri="{BB962C8B-B14F-4D97-AF65-F5344CB8AC3E}">
        <p14:creationId xmlns:p14="http://schemas.microsoft.com/office/powerpoint/2010/main" val="41290388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b="1" dirty="0" smtClean="0"/>
              <a:t>Konflikta situāciju rašanās cēloņi audžuģimenē no savu bērnu pozīcijas </a:t>
            </a:r>
            <a:endParaRPr lang="lv-LV" sz="3200" b="1" dirty="0"/>
          </a:p>
        </p:txBody>
      </p:sp>
      <p:sp>
        <p:nvSpPr>
          <p:cNvPr id="3" name="Content Placeholder 2"/>
          <p:cNvSpPr>
            <a:spLocks noGrp="1"/>
          </p:cNvSpPr>
          <p:nvPr>
            <p:ph idx="1"/>
          </p:nvPr>
        </p:nvSpPr>
        <p:spPr>
          <a:xfrm>
            <a:off x="457200" y="1600200"/>
            <a:ext cx="8507288" cy="4525963"/>
          </a:xfrm>
        </p:spPr>
        <p:txBody>
          <a:bodyPr>
            <a:normAutofit fontScale="32500" lnSpcReduction="20000"/>
          </a:bodyPr>
          <a:lstStyle/>
          <a:p>
            <a:r>
              <a:rPr lang="lv-LV" sz="8000" i="1" dirty="0" smtClean="0"/>
              <a:t>Motivācijas atšķirības </a:t>
            </a:r>
            <a:r>
              <a:rPr lang="lv-LV" sz="8000" i="1" dirty="0" smtClean="0">
                <a:solidFill>
                  <a:srgbClr val="FF0000"/>
                </a:solidFill>
              </a:rPr>
              <a:t>( Tev to vajadzēja, vai man to vajadzēja?Vai es varu paust savas emocijas un teikt, ka man nepatīk? </a:t>
            </a:r>
            <a:r>
              <a:rPr lang="lv-LV" sz="8000" i="1" dirty="0">
                <a:solidFill>
                  <a:srgbClr val="FF0000"/>
                </a:solidFill>
              </a:rPr>
              <a:t>V</a:t>
            </a:r>
            <a:r>
              <a:rPr lang="lv-LV" sz="8000" i="1" dirty="0" smtClean="0">
                <a:solidFill>
                  <a:srgbClr val="FF0000"/>
                </a:solidFill>
              </a:rPr>
              <a:t>ai to akceptēs? Vecāki palīdz citiem, bet vai redzi arī mani? Vai es tieku uzklausīts?),</a:t>
            </a:r>
          </a:p>
          <a:p>
            <a:r>
              <a:rPr lang="lv-LV" sz="8000" i="1" dirty="0" smtClean="0"/>
              <a:t>Konkurence/lomas un vietas apdraudējums (</a:t>
            </a:r>
            <a:r>
              <a:rPr lang="lv-LV" sz="8000" i="1" dirty="0" smtClean="0">
                <a:solidFill>
                  <a:srgbClr val="FF0000"/>
                </a:solidFill>
              </a:rPr>
              <a:t>kādā manā vecumā un dzīves posmā audžubērns ienāk ģimenē),</a:t>
            </a:r>
          </a:p>
          <a:p>
            <a:r>
              <a:rPr lang="lv-LV" sz="8000" i="1" dirty="0" smtClean="0"/>
              <a:t>Traucēts došanas līdzsvars/t.sk. pozitīvas uzmanības trūkums  ( </a:t>
            </a:r>
            <a:r>
              <a:rPr lang="lv-LV" sz="8000" i="1" dirty="0" smtClean="0">
                <a:solidFill>
                  <a:srgbClr val="FF0000"/>
                </a:solidFill>
              </a:rPr>
              <a:t>vecāks nespēj dot visiem vienlīdzīgi, audžubērnam dod vairāk nekā man...),</a:t>
            </a:r>
          </a:p>
          <a:p>
            <a:r>
              <a:rPr lang="lv-LV" sz="8000" i="1" dirty="0" smtClean="0"/>
              <a:t>« Izdegšana» ģimenes sistēmā </a:t>
            </a:r>
            <a:r>
              <a:rPr lang="lv-LV" sz="8000" i="1" dirty="0" smtClean="0">
                <a:solidFill>
                  <a:srgbClr val="FF0000"/>
                </a:solidFill>
              </a:rPr>
              <a:t>(es kopā ar visu ģimeni esmu iesaistīts audžubērna emociju saturēšanā, vai man to vajag???</a:t>
            </a:r>
            <a:r>
              <a:rPr lang="lv-LV" sz="8000" dirty="0" smtClean="0">
                <a:solidFill>
                  <a:srgbClr val="FF0000"/>
                </a:solidFill>
              </a:rPr>
              <a:t>),</a:t>
            </a:r>
          </a:p>
          <a:p>
            <a:endParaRPr lang="lv-LV" b="1" dirty="0" smtClean="0">
              <a:solidFill>
                <a:srgbClr val="FF0000"/>
              </a:solidFill>
            </a:endParaRPr>
          </a:p>
          <a:p>
            <a:endParaRPr lang="lv-LV" i="1" dirty="0" smtClean="0"/>
          </a:p>
          <a:p>
            <a:endParaRPr lang="lv-LV" i="1" dirty="0" smtClean="0"/>
          </a:p>
          <a:p>
            <a:endParaRPr lang="lv-LV" dirty="0"/>
          </a:p>
        </p:txBody>
      </p:sp>
    </p:spTree>
    <p:extLst>
      <p:ext uri="{BB962C8B-B14F-4D97-AF65-F5344CB8AC3E}">
        <p14:creationId xmlns:p14="http://schemas.microsoft.com/office/powerpoint/2010/main" val="21629966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dirty="0"/>
              <a:t>Konflikta situāciju rašanās cēloņi saviem bērniem </a:t>
            </a:r>
            <a:endParaRPr lang="lv-LV" dirty="0"/>
          </a:p>
        </p:txBody>
      </p:sp>
      <p:sp>
        <p:nvSpPr>
          <p:cNvPr id="3" name="Content Placeholder 2"/>
          <p:cNvSpPr>
            <a:spLocks noGrp="1"/>
          </p:cNvSpPr>
          <p:nvPr>
            <p:ph idx="1"/>
          </p:nvPr>
        </p:nvSpPr>
        <p:spPr/>
        <p:txBody>
          <a:bodyPr>
            <a:normAutofit fontScale="85000" lnSpcReduction="20000"/>
          </a:bodyPr>
          <a:lstStyle/>
          <a:p>
            <a:r>
              <a:rPr lang="lv-LV" i="1" dirty="0"/>
              <a:t>Savu bērnu iesaistīšana audžuģimenes pienākumu veikšanā, konsekvences un robežu pārkāpumi </a:t>
            </a:r>
            <a:r>
              <a:rPr lang="lv-LV" i="1" dirty="0" smtClean="0">
                <a:solidFill>
                  <a:srgbClr val="FF0000"/>
                </a:solidFill>
              </a:rPr>
              <a:t>(vecāki man </a:t>
            </a:r>
            <a:r>
              <a:rPr lang="lv-LV" i="1" dirty="0">
                <a:solidFill>
                  <a:srgbClr val="FF0000"/>
                </a:solidFill>
              </a:rPr>
              <a:t>liek pieskatīt </a:t>
            </a:r>
            <a:r>
              <a:rPr lang="lv-LV" i="1" dirty="0" smtClean="0">
                <a:solidFill>
                  <a:srgbClr val="FF0000"/>
                </a:solidFill>
              </a:rPr>
              <a:t>audžubērnu/us </a:t>
            </a:r>
            <a:r>
              <a:rPr lang="lv-LV" i="1" dirty="0">
                <a:solidFill>
                  <a:srgbClr val="FF0000"/>
                </a:solidFill>
              </a:rPr>
              <a:t>un rūpēties par </a:t>
            </a:r>
            <a:r>
              <a:rPr lang="lv-LV" i="1" dirty="0" smtClean="0">
                <a:solidFill>
                  <a:srgbClr val="FF0000"/>
                </a:solidFill>
              </a:rPr>
              <a:t>viņiem, man tas nepatīk),</a:t>
            </a:r>
            <a:endParaRPr lang="lv-LV" i="1" dirty="0"/>
          </a:p>
          <a:p>
            <a:r>
              <a:rPr lang="lv-LV" i="1" dirty="0"/>
              <a:t>Ierobežoti ģimenes </a:t>
            </a:r>
            <a:r>
              <a:rPr lang="lv-LV" i="1" dirty="0" smtClean="0"/>
              <a:t>resursi/</a:t>
            </a:r>
            <a:r>
              <a:rPr lang="lv-LV" i="1" dirty="0" smtClean="0">
                <a:solidFill>
                  <a:srgbClr val="FF0000"/>
                </a:solidFill>
              </a:rPr>
              <a:t> </a:t>
            </a:r>
            <a:r>
              <a:rPr lang="lv-LV" i="1" dirty="0"/>
              <a:t>vājāka vecāka subsistēma, </a:t>
            </a:r>
            <a:r>
              <a:rPr lang="lv-LV" i="1" dirty="0" smtClean="0">
                <a:solidFill>
                  <a:srgbClr val="FF0000"/>
                </a:solidFill>
              </a:rPr>
              <a:t>(ar </a:t>
            </a:r>
            <a:r>
              <a:rPr lang="lv-LV" i="1" dirty="0">
                <a:solidFill>
                  <a:srgbClr val="FF0000"/>
                </a:solidFill>
              </a:rPr>
              <a:t>audzināšanu « cīnās» </a:t>
            </a:r>
            <a:r>
              <a:rPr lang="lv-LV" i="1" dirty="0" smtClean="0">
                <a:solidFill>
                  <a:srgbClr val="FF0000"/>
                </a:solidFill>
              </a:rPr>
              <a:t>tikai viens no maniem vecākiem),</a:t>
            </a:r>
            <a:endParaRPr lang="lv-LV" i="1" dirty="0">
              <a:solidFill>
                <a:srgbClr val="FF0000"/>
              </a:solidFill>
            </a:endParaRPr>
          </a:p>
          <a:p>
            <a:r>
              <a:rPr lang="lv-LV" i="1" dirty="0"/>
              <a:t>Sabiedrības spiediens (</a:t>
            </a:r>
            <a:r>
              <a:rPr lang="lv-LV" i="1" dirty="0">
                <a:solidFill>
                  <a:srgbClr val="FF0000"/>
                </a:solidFill>
              </a:rPr>
              <a:t> Ko par manu/manas ģimenes </a:t>
            </a:r>
            <a:r>
              <a:rPr lang="lv-LV" i="1" dirty="0" smtClean="0">
                <a:solidFill>
                  <a:srgbClr val="FF0000"/>
                </a:solidFill>
              </a:rPr>
              <a:t>darbu </a:t>
            </a:r>
            <a:r>
              <a:rPr lang="lv-LV" i="1" dirty="0">
                <a:solidFill>
                  <a:srgbClr val="FF0000"/>
                </a:solidFill>
              </a:rPr>
              <a:t>domā apkārtējā sabiedrība? </a:t>
            </a:r>
            <a:r>
              <a:rPr lang="lv-LV" i="1" dirty="0" smtClean="0">
                <a:solidFill>
                  <a:srgbClr val="FF0000"/>
                </a:solidFill>
              </a:rPr>
              <a:t>Vai mēs esam normāli? Kā tas mani uzrunā?),</a:t>
            </a:r>
            <a:endParaRPr lang="lv-LV" i="1" dirty="0">
              <a:solidFill>
                <a:srgbClr val="FF0000"/>
              </a:solidFill>
            </a:endParaRPr>
          </a:p>
          <a:p>
            <a:r>
              <a:rPr lang="lv-LV" i="1" dirty="0"/>
              <a:t>A</a:t>
            </a:r>
            <a:r>
              <a:rPr lang="lv-LV" i="1" dirty="0" smtClean="0"/>
              <a:t>tbalsta </a:t>
            </a:r>
            <a:r>
              <a:rPr lang="lv-LV" i="1" dirty="0"/>
              <a:t>vides attieksme ( </a:t>
            </a:r>
            <a:r>
              <a:rPr lang="lv-LV" i="1" dirty="0">
                <a:solidFill>
                  <a:srgbClr val="FF0000"/>
                </a:solidFill>
              </a:rPr>
              <a:t>Vai es saņemu atbalstu no sev svarīgiem cilvēkiem </a:t>
            </a:r>
            <a:r>
              <a:rPr lang="lv-LV" i="1" dirty="0" smtClean="0">
                <a:solidFill>
                  <a:srgbClr val="FF0000"/>
                </a:solidFill>
              </a:rPr>
              <a:t>pietiekamā daudzumā).</a:t>
            </a:r>
            <a:endParaRPr lang="lv-LV" i="1" dirty="0">
              <a:solidFill>
                <a:srgbClr val="FF0000"/>
              </a:solidFill>
            </a:endParaRPr>
          </a:p>
          <a:p>
            <a:endParaRPr lang="lv-LV" dirty="0"/>
          </a:p>
        </p:txBody>
      </p:sp>
    </p:spTree>
    <p:extLst>
      <p:ext uri="{BB962C8B-B14F-4D97-AF65-F5344CB8AC3E}">
        <p14:creationId xmlns:p14="http://schemas.microsoft.com/office/powerpoint/2010/main" val="8511370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Vai es zinu, kā jūtas mans paša</a:t>
            </a:r>
            <a:r>
              <a:rPr lang="lv-LV" i="1" dirty="0" smtClean="0"/>
              <a:t> </a:t>
            </a:r>
            <a:r>
              <a:rPr lang="lv-LV" dirty="0" smtClean="0"/>
              <a:t>bērns?</a:t>
            </a:r>
            <a:endParaRPr lang="lv-LV" dirty="0"/>
          </a:p>
        </p:txBody>
      </p:sp>
      <p:pic>
        <p:nvPicPr>
          <p:cNvPr id="1026" name="Picture 2" descr="https://encrypted-tbn0.gstatic.com/images?q=tbn:ANd9GcT5fWd9qZfTwqV5MAji5-hJlTPxYZrvK59IxLj3-CGpPrKBI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060056"/>
            <a:ext cx="6324600" cy="39330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7538" y="0"/>
            <a:ext cx="4038600" cy="1754326"/>
          </a:xfrm>
          <a:prstGeom prst="rect">
            <a:avLst/>
          </a:prstGeom>
          <a:noFill/>
        </p:spPr>
        <p:txBody>
          <a:bodyPr wrap="square" rtlCol="0">
            <a:spAutoFit/>
          </a:bodyPr>
          <a:lstStyle/>
          <a:p>
            <a:endParaRPr lang="lv-LV" dirty="0"/>
          </a:p>
          <a:p>
            <a:endParaRPr lang="lv-LV" dirty="0" smtClean="0"/>
          </a:p>
          <a:p>
            <a:endParaRPr lang="lv-LV" dirty="0"/>
          </a:p>
          <a:p>
            <a:endParaRPr lang="lv-LV" dirty="0" smtClean="0"/>
          </a:p>
          <a:p>
            <a:endParaRPr lang="lv-LV" dirty="0"/>
          </a:p>
          <a:p>
            <a:endParaRPr lang="lv-LV" dirty="0"/>
          </a:p>
        </p:txBody>
      </p:sp>
      <p:sp>
        <p:nvSpPr>
          <p:cNvPr id="5" name="TextBox 4"/>
          <p:cNvSpPr txBox="1"/>
          <p:nvPr/>
        </p:nvSpPr>
        <p:spPr>
          <a:xfrm>
            <a:off x="4800600" y="4764974"/>
            <a:ext cx="3048000" cy="523220"/>
          </a:xfrm>
          <a:prstGeom prst="rect">
            <a:avLst/>
          </a:prstGeom>
          <a:noFill/>
        </p:spPr>
        <p:txBody>
          <a:bodyPr wrap="square" rtlCol="0">
            <a:spAutoFit/>
          </a:bodyPr>
          <a:lstStyle/>
          <a:p>
            <a:pPr algn="ctr"/>
            <a:r>
              <a:rPr lang="lv-LV" sz="2800" dirty="0" smtClean="0"/>
              <a:t> </a:t>
            </a:r>
            <a:r>
              <a:rPr lang="lv-LV" sz="2800" b="1" dirty="0" smtClean="0"/>
              <a:t> </a:t>
            </a:r>
            <a:endParaRPr lang="lv-LV" sz="2800" b="1" dirty="0"/>
          </a:p>
        </p:txBody>
      </p:sp>
      <p:pic>
        <p:nvPicPr>
          <p:cNvPr id="7" name="Picture 2" descr="http://www.psychguides.com/wp-content/uploads/computer-nerd-300x199.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17772" y="1934945"/>
            <a:ext cx="2773853" cy="2479829"/>
          </a:xfrm>
          <a:prstGeom prst="rect">
            <a:avLst/>
          </a:prstGeom>
          <a:noFill/>
          <a:extLst>
            <a:ext uri="{909E8E84-426E-40DD-AFC4-6F175D3DCCD1}">
              <a14:hiddenFill xmlns:a14="http://schemas.microsoft.com/office/drawing/2010/main">
                <a:solidFill>
                  <a:srgbClr val="FFFFFF"/>
                </a:solidFill>
              </a14:hiddenFill>
            </a:ext>
          </a:extLst>
        </p:spPr>
      </p:pic>
      <p:pic>
        <p:nvPicPr>
          <p:cNvPr id="33794" name="Picture 2" descr="http://www.spiritscienceandmetaphysics.com/wp-content/uploads/2015/07/masking-depress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1" y="4437112"/>
            <a:ext cx="2411760" cy="2556000"/>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Saistīts attē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 y="1849325"/>
            <a:ext cx="2983485" cy="258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1164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Patiesie stāsti....</a:t>
            </a:r>
            <a:endParaRPr lang="lv-LV" dirty="0"/>
          </a:p>
        </p:txBody>
      </p:sp>
      <p:sp>
        <p:nvSpPr>
          <p:cNvPr id="3" name="Content Placeholder 2"/>
          <p:cNvSpPr>
            <a:spLocks noGrp="1"/>
          </p:cNvSpPr>
          <p:nvPr>
            <p:ph idx="1"/>
          </p:nvPr>
        </p:nvSpPr>
        <p:spPr/>
        <p:txBody>
          <a:bodyPr/>
          <a:lstStyle/>
          <a:p>
            <a:endParaRPr lang="lv-LV"/>
          </a:p>
        </p:txBody>
      </p:sp>
      <p:pic>
        <p:nvPicPr>
          <p:cNvPr id="5122" name="Picture 2" descr="http://www.hdwallpaperscool.com/wp-content/uploads/2015/06/green-high-definition-wallpaper-download-green-images-f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7" y="27383"/>
            <a:ext cx="9324528"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38194" y="620688"/>
            <a:ext cx="4032448" cy="1200329"/>
          </a:xfrm>
          <a:prstGeom prst="rect">
            <a:avLst/>
          </a:prstGeom>
          <a:noFill/>
        </p:spPr>
        <p:txBody>
          <a:bodyPr wrap="square" rtlCol="0">
            <a:spAutoFit/>
          </a:bodyPr>
          <a:lstStyle/>
          <a:p>
            <a:r>
              <a:rPr lang="lv-LV" sz="3600" b="1" dirty="0" smtClean="0"/>
              <a:t>Kādi ir patiesie stāsti?</a:t>
            </a:r>
            <a:endParaRPr lang="lv-LV" sz="3600" b="1" dirty="0"/>
          </a:p>
        </p:txBody>
      </p:sp>
    </p:spTree>
    <p:extLst>
      <p:ext uri="{BB962C8B-B14F-4D97-AF65-F5344CB8AC3E}">
        <p14:creationId xmlns:p14="http://schemas.microsoft.com/office/powerpoint/2010/main" val="12824795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995936" y="332656"/>
            <a:ext cx="2956259" cy="646331"/>
          </a:xfrm>
          <a:prstGeom prst="rect">
            <a:avLst/>
          </a:prstGeom>
        </p:spPr>
        <p:txBody>
          <a:bodyPr wrap="none">
            <a:spAutoFit/>
          </a:bodyPr>
          <a:lstStyle/>
          <a:p>
            <a:r>
              <a:rPr lang="lv-LV" sz="3600" b="1" dirty="0"/>
              <a:t>Laima un Jānis</a:t>
            </a:r>
          </a:p>
        </p:txBody>
      </p:sp>
      <p:sp>
        <p:nvSpPr>
          <p:cNvPr id="5" name="Rectangle 4"/>
          <p:cNvSpPr/>
          <p:nvPr/>
        </p:nvSpPr>
        <p:spPr>
          <a:xfrm>
            <a:off x="107504" y="1166843"/>
            <a:ext cx="8928992" cy="5262979"/>
          </a:xfrm>
          <a:prstGeom prst="rect">
            <a:avLst/>
          </a:prstGeom>
        </p:spPr>
        <p:txBody>
          <a:bodyPr wrap="square">
            <a:spAutoFit/>
          </a:bodyPr>
          <a:lstStyle/>
          <a:p>
            <a:r>
              <a:rPr lang="lv-LV" sz="2800" b="1" u="sng" dirty="0" smtClean="0">
                <a:solidFill>
                  <a:srgbClr val="FF0000"/>
                </a:solidFill>
              </a:rPr>
              <a:t>Laima </a:t>
            </a:r>
            <a:r>
              <a:rPr lang="lv-LV" sz="2800" b="1" u="sng" dirty="0">
                <a:solidFill>
                  <a:srgbClr val="FF0000"/>
                </a:solidFill>
              </a:rPr>
              <a:t>un Jānis ir forša audžuģimene</a:t>
            </a:r>
            <a:r>
              <a:rPr lang="lv-LV" sz="2800" u="sng" dirty="0">
                <a:solidFill>
                  <a:srgbClr val="FF0000"/>
                </a:solidFill>
              </a:rPr>
              <a:t> </a:t>
            </a:r>
            <a:r>
              <a:rPr lang="lv-LV" sz="2800" dirty="0"/>
              <a:t>un strādā jau 6 gadus. Ģimenei pašai ir trīs savi bērni ( 2 meitas (Anna 24 gadi , Marija 17 gadi) un dēls Mārtiņš ( 14 gadi</a:t>
            </a:r>
            <a:r>
              <a:rPr lang="lv-LV" sz="2800" dirty="0" smtClean="0"/>
              <a:t>)). </a:t>
            </a:r>
            <a:r>
              <a:rPr lang="lv-LV" sz="2800" dirty="0"/>
              <a:t>Vecākā meita jau ir aizgājusi savā dzīvē...Pirms 2 gadiem ģimenē ienāca Artis (tagad 9 gadus vecs). Artis bija kluss, viņam bija runas aizture un kustību traucējumi. Audžumamma ieguldīja lielu darbu, lai izveidotu kontaktu ar zēnu. </a:t>
            </a:r>
          </a:p>
          <a:p>
            <a:r>
              <a:rPr lang="lv-LV" sz="2800" b="1" dirty="0" smtClean="0">
                <a:solidFill>
                  <a:srgbClr val="FF0000"/>
                </a:solidFill>
              </a:rPr>
              <a:t>REZULTĀTS </a:t>
            </a:r>
            <a:r>
              <a:rPr lang="lv-LV" sz="2800" dirty="0"/>
              <a:t>Divu gadu laikā bērna attīstība ir izlīdzinājusies, viņš ir aktīvs un draudzīgs, uzrāda labas sekmes sportā un mācībās, ir izveidojis piesaisti ar audžuģimeni. Tētis strādā, bet mamma dzīvo mājās un nodarbojas ar bērnu </a:t>
            </a:r>
            <a:r>
              <a:rPr lang="lv-LV" sz="2800" dirty="0" smtClean="0"/>
              <a:t>audzināšanu. </a:t>
            </a:r>
            <a:r>
              <a:rPr lang="lv-LV" sz="2800" b="1" dirty="0" smtClean="0">
                <a:solidFill>
                  <a:srgbClr val="FF0000"/>
                </a:solidFill>
              </a:rPr>
              <a:t>SUPER!</a:t>
            </a:r>
            <a:endParaRPr lang="lv-LV" sz="2800" b="1" dirty="0">
              <a:solidFill>
                <a:srgbClr val="FF0000"/>
              </a:solidFill>
            </a:endParaRPr>
          </a:p>
        </p:txBody>
      </p:sp>
    </p:spTree>
    <p:extLst>
      <p:ext uri="{BB962C8B-B14F-4D97-AF65-F5344CB8AC3E}">
        <p14:creationId xmlns:p14="http://schemas.microsoft.com/office/powerpoint/2010/main" val="21192113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lv-LV" sz="3200" dirty="0">
                <a:solidFill>
                  <a:srgbClr val="FF0000"/>
                </a:solidFill>
              </a:rPr>
              <a:t>SITUĀCIJAS AIZKADRI</a:t>
            </a:r>
          </a:p>
        </p:txBody>
      </p:sp>
      <p:sp>
        <p:nvSpPr>
          <p:cNvPr id="3" name="Content Placeholder 2"/>
          <p:cNvSpPr>
            <a:spLocks noGrp="1"/>
          </p:cNvSpPr>
          <p:nvPr>
            <p:ph idx="1"/>
          </p:nvPr>
        </p:nvSpPr>
        <p:spPr>
          <a:xfrm>
            <a:off x="457200" y="1600200"/>
            <a:ext cx="5410944" cy="4525963"/>
          </a:xfrm>
        </p:spPr>
        <p:txBody>
          <a:bodyPr>
            <a:normAutofit fontScale="85000" lnSpcReduction="10000"/>
          </a:bodyPr>
          <a:lstStyle/>
          <a:p>
            <a:pPr marL="0" indent="0">
              <a:buNone/>
            </a:pPr>
            <a:r>
              <a:rPr lang="lv-LV" dirty="0"/>
              <a:t>Tētim Jānim ir labs kontakts ar 17 gadus veco meitu, jo viņiem ir kopīgas intereses-mūzika. Laimai ir emocionāla saikne ar audžudēlu Arti, un bērns manāmi progresē gūstot  pozitīvu pieredzi attiecībās. </a:t>
            </a:r>
          </a:p>
          <a:p>
            <a:pPr marL="0" indent="0">
              <a:buNone/>
            </a:pPr>
            <a:r>
              <a:rPr lang="lv-LV" dirty="0"/>
              <a:t>Mārtiņš ir ļoti kautrīgs un kluss, lielu laika daļu viņš pavada pie datora </a:t>
            </a:r>
            <a:r>
              <a:rPr lang="lv-LV" dirty="0" smtClean="0"/>
              <a:t>cīņās </a:t>
            </a:r>
            <a:r>
              <a:rPr lang="lv-LV" dirty="0"/>
              <a:t>"Counter-Strike"</a:t>
            </a:r>
            <a:r>
              <a:rPr lang="lv-LV" dirty="0" smtClean="0"/>
              <a:t>...</a:t>
            </a:r>
            <a:r>
              <a:rPr lang="lv-LV" dirty="0"/>
              <a:t>viņš ir pielāgojies...</a:t>
            </a:r>
            <a:r>
              <a:rPr lang="lv-LV" b="1" dirty="0">
                <a:solidFill>
                  <a:srgbClr val="FF0000"/>
                </a:solidFill>
              </a:rPr>
              <a:t>Vai tas ir SUPER?</a:t>
            </a:r>
          </a:p>
          <a:p>
            <a:endParaRPr lang="lv-LV" dirty="0"/>
          </a:p>
        </p:txBody>
      </p:sp>
      <p:pic>
        <p:nvPicPr>
          <p:cNvPr id="15362" name="Picture 2" descr="Image result for pictures of sha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3" y="980728"/>
            <a:ext cx="3203848"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999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323528"/>
            <a:ext cx="9577064" cy="8181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972557" y="-963488"/>
            <a:ext cx="3414909" cy="646331"/>
          </a:xfrm>
          <a:prstGeom prst="rect">
            <a:avLst/>
          </a:prstGeom>
        </p:spPr>
        <p:txBody>
          <a:bodyPr wrap="none">
            <a:spAutoFit/>
          </a:bodyPr>
          <a:lstStyle/>
          <a:p>
            <a:r>
              <a:rPr lang="lv-LV" sz="3600" b="1" dirty="0"/>
              <a:t>Vallija un Modris</a:t>
            </a:r>
          </a:p>
        </p:txBody>
      </p:sp>
      <p:sp>
        <p:nvSpPr>
          <p:cNvPr id="5" name="Rectangle 4"/>
          <p:cNvSpPr/>
          <p:nvPr/>
        </p:nvSpPr>
        <p:spPr>
          <a:xfrm>
            <a:off x="18438" y="42348"/>
            <a:ext cx="9306090" cy="6555641"/>
          </a:xfrm>
          <a:prstGeom prst="rect">
            <a:avLst/>
          </a:prstGeom>
        </p:spPr>
        <p:txBody>
          <a:bodyPr wrap="square">
            <a:spAutoFit/>
          </a:bodyPr>
          <a:lstStyle/>
          <a:p>
            <a:r>
              <a:rPr lang="lv-LV" sz="3600" b="1" u="sng" dirty="0">
                <a:solidFill>
                  <a:srgbClr val="FF0000"/>
                </a:solidFill>
              </a:rPr>
              <a:t>Vallija un Modris </a:t>
            </a:r>
            <a:r>
              <a:rPr lang="lv-LV" sz="2400" b="1" u="sng" dirty="0">
                <a:solidFill>
                  <a:srgbClr val="FF0000"/>
                </a:solidFill>
              </a:rPr>
              <a:t>ir forša audžuģimene</a:t>
            </a:r>
            <a:r>
              <a:rPr lang="lv-LV" sz="2400" u="sng" dirty="0">
                <a:solidFill>
                  <a:srgbClr val="FF0000"/>
                </a:solidFill>
              </a:rPr>
              <a:t> </a:t>
            </a:r>
            <a:r>
              <a:rPr lang="lv-LV" sz="2400" dirty="0">
                <a:solidFill>
                  <a:srgbClr val="FF0000"/>
                </a:solidFill>
              </a:rPr>
              <a:t>,</a:t>
            </a:r>
            <a:r>
              <a:rPr lang="lv-LV" sz="2400" dirty="0"/>
              <a:t> iepriekš ir bijuši arī aizbildņi. Ģimene ir labi nodrošināta, kopīgi ceļo, apmeklē kultūras pasākumus. Abiem vecākiem ir labs darbs radošajās profesijās. Ģimenē aug divi  divi bērni Ansis </a:t>
            </a:r>
            <a:r>
              <a:rPr lang="lv-LV" sz="2400" dirty="0" smtClean="0"/>
              <a:t>(7 </a:t>
            </a:r>
            <a:r>
              <a:rPr lang="lv-LV" sz="2400" dirty="0"/>
              <a:t>gadi), Megija </a:t>
            </a:r>
            <a:r>
              <a:rPr lang="lv-LV" sz="2400" dirty="0" smtClean="0"/>
              <a:t>(</a:t>
            </a:r>
            <a:r>
              <a:rPr lang="lv-LV" sz="2400" dirty="0"/>
              <a:t>9</a:t>
            </a:r>
            <a:r>
              <a:rPr lang="lv-LV" sz="2400" dirty="0" smtClean="0"/>
              <a:t> </a:t>
            </a:r>
            <a:r>
              <a:rPr lang="lv-LV" sz="2400" dirty="0"/>
              <a:t>gadi). Ģimenē ir veselīgs mikroklimats,  stabila un veselīga uzskatu sistēma, saprotoši  un mīloši vecāki , emocionāli atvērti bērni. Abi bērni ar prieku iet uz skolu un darbojas dažādos pulciņos, klausa vecākiem. Ģimenē jau pusotru  gadu  dzīvo audžubērni-brālis (Andris 4 gadi) un māsa (Madara 10 gadi). Abi bērni ir cietuši no vardarbības savā dzimtajā ģimenē, 1 gadu ir bijuši aizbildnībā, bet aizbildnis neizturēja un atteicās no aizbildņa pienākumu veikšanas.</a:t>
            </a:r>
          </a:p>
          <a:p>
            <a:r>
              <a:rPr lang="lv-LV" sz="2400" b="1" dirty="0">
                <a:solidFill>
                  <a:srgbClr val="FF0000"/>
                </a:solidFill>
              </a:rPr>
              <a:t>      </a:t>
            </a:r>
            <a:r>
              <a:rPr lang="lv-LV" sz="2400" b="1" dirty="0" smtClean="0">
                <a:solidFill>
                  <a:srgbClr val="FF0000"/>
                </a:solidFill>
              </a:rPr>
              <a:t>REZULTĀTS </a:t>
            </a:r>
            <a:r>
              <a:rPr lang="lv-LV" sz="2400" dirty="0"/>
              <a:t>Pusotra gada laikā vecākiem ir izkristalizējies realitātes redzējums, kas ir būt par audžuģimeni. Andris pakāpeniski ir adaptējies audžuģimenē un viņam ir izveidojies labs kontaksts  ar visiem  ģimenes locekļiem.  Madarai ir  grūtāk iekļauties audžuģimenē </a:t>
            </a:r>
            <a:r>
              <a:rPr lang="lv-LV" sz="2400" dirty="0" smtClean="0"/>
              <a:t>(viņai ir emocionālas </a:t>
            </a:r>
            <a:r>
              <a:rPr lang="lv-LV" sz="2400" dirty="0"/>
              <a:t>un uzvedības grūtības,) bet viņa regulāri apmeklē </a:t>
            </a:r>
            <a:r>
              <a:rPr lang="lv-LV" sz="2400" dirty="0" smtClean="0"/>
              <a:t>psihologu.</a:t>
            </a:r>
            <a:r>
              <a:rPr lang="lv-LV" sz="2400" b="1" dirty="0" smtClean="0">
                <a:solidFill>
                  <a:srgbClr val="FF0000"/>
                </a:solidFill>
              </a:rPr>
              <a:t>SUPER!</a:t>
            </a:r>
            <a:endParaRPr lang="lv-LV" sz="2400" b="1" dirty="0">
              <a:solidFill>
                <a:srgbClr val="FF0000"/>
              </a:solidFill>
            </a:endParaRPr>
          </a:p>
        </p:txBody>
      </p:sp>
    </p:spTree>
    <p:extLst>
      <p:ext uri="{BB962C8B-B14F-4D97-AF65-F5344CB8AC3E}">
        <p14:creationId xmlns:p14="http://schemas.microsoft.com/office/powerpoint/2010/main" val="25174014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lv-LV" dirty="0" smtClean="0">
                <a:solidFill>
                  <a:srgbClr val="FF0000"/>
                </a:solidFill>
              </a:rPr>
              <a:t>SITUĀCIJAS</a:t>
            </a:r>
            <a:br>
              <a:rPr lang="lv-LV" dirty="0" smtClean="0">
                <a:solidFill>
                  <a:srgbClr val="FF0000"/>
                </a:solidFill>
              </a:rPr>
            </a:br>
            <a:r>
              <a:rPr lang="lv-LV" dirty="0" smtClean="0">
                <a:solidFill>
                  <a:srgbClr val="FF0000"/>
                </a:solidFill>
              </a:rPr>
              <a:t> </a:t>
            </a:r>
            <a:r>
              <a:rPr lang="lv-LV" dirty="0">
                <a:solidFill>
                  <a:srgbClr val="FF0000"/>
                </a:solidFill>
              </a:rPr>
              <a:t>AIZKADRI</a:t>
            </a:r>
          </a:p>
        </p:txBody>
      </p:sp>
      <p:sp>
        <p:nvSpPr>
          <p:cNvPr id="3" name="Content Placeholder 2"/>
          <p:cNvSpPr>
            <a:spLocks noGrp="1"/>
          </p:cNvSpPr>
          <p:nvPr>
            <p:ph idx="1"/>
          </p:nvPr>
        </p:nvSpPr>
        <p:spPr>
          <a:xfrm>
            <a:off x="457200" y="1600200"/>
            <a:ext cx="4906888" cy="4525963"/>
          </a:xfrm>
        </p:spPr>
        <p:txBody>
          <a:bodyPr>
            <a:normAutofit fontScale="92500" lnSpcReduction="10000"/>
          </a:bodyPr>
          <a:lstStyle/>
          <a:p>
            <a:pPr marL="0" indent="0">
              <a:buNone/>
            </a:pPr>
            <a:r>
              <a:rPr lang="lv-LV" sz="2800" dirty="0"/>
              <a:t>Madara </a:t>
            </a:r>
            <a:r>
              <a:rPr lang="lv-LV" sz="2800" dirty="0" smtClean="0"/>
              <a:t>paņem </a:t>
            </a:r>
            <a:r>
              <a:rPr lang="lv-LV" sz="2800" dirty="0"/>
              <a:t>daudz </a:t>
            </a:r>
            <a:r>
              <a:rPr lang="lv-LV" sz="2800" dirty="0" smtClean="0"/>
              <a:t>vietas un laika, </a:t>
            </a:r>
            <a:r>
              <a:rPr lang="lv-LV" sz="2800" dirty="0"/>
              <a:t>ir vērsta uz sevi, regulāri pārkāpj robežas,  taisa histērijas, visi jūtas piekusuši un </a:t>
            </a:r>
            <a:r>
              <a:rPr lang="lv-LV" sz="2800" dirty="0" smtClean="0"/>
              <a:t>iztukšoti. Neatliek </a:t>
            </a:r>
            <a:r>
              <a:rPr lang="lv-LV" sz="2800" dirty="0"/>
              <a:t>laika sev, </a:t>
            </a:r>
            <a:r>
              <a:rPr lang="lv-LV" sz="2800" dirty="0" smtClean="0"/>
              <a:t>ne kultūras pasākumiem</a:t>
            </a:r>
            <a:r>
              <a:rPr lang="lv-LV" sz="2800" dirty="0"/>
              <a:t>,</a:t>
            </a:r>
            <a:r>
              <a:rPr lang="lv-LV" sz="2800" dirty="0" smtClean="0"/>
              <a:t> </a:t>
            </a:r>
            <a:r>
              <a:rPr lang="lv-LV" sz="2800" dirty="0"/>
              <a:t>ir skumjas par to, kā mums visiem kopā bija labi</a:t>
            </a:r>
            <a:r>
              <a:rPr lang="lv-LV" sz="2800" dirty="0" smtClean="0"/>
              <a:t>.... Vecāki </a:t>
            </a:r>
            <a:r>
              <a:rPr lang="lv-LV" sz="2800" dirty="0"/>
              <a:t>izjūt vainu attieksmē pret saviem </a:t>
            </a:r>
            <a:r>
              <a:rPr lang="lv-LV" sz="2800" dirty="0" smtClean="0"/>
              <a:t>bērniem. Bērni </a:t>
            </a:r>
            <a:r>
              <a:rPr lang="lv-LV" sz="2800" dirty="0"/>
              <a:t>ir klusāki, biežāk ciemojas pie radiniekiem.....visi ir pielāgojušies.... </a:t>
            </a:r>
            <a:r>
              <a:rPr lang="lv-LV" sz="2800" b="1" dirty="0" smtClean="0">
                <a:solidFill>
                  <a:srgbClr val="FF0000"/>
                </a:solidFill>
              </a:rPr>
              <a:t>Vai tas ir SUPER?</a:t>
            </a:r>
            <a:endParaRPr lang="lv-LV" sz="2800" b="1" dirty="0">
              <a:solidFill>
                <a:srgbClr val="FF0000"/>
              </a:solidFill>
            </a:endParaRPr>
          </a:p>
        </p:txBody>
      </p:sp>
      <p:pic>
        <p:nvPicPr>
          <p:cNvPr id="11266" name="Picture 2" descr="http://www.crystalinks.com/shadowpeop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196752"/>
            <a:ext cx="3672408" cy="4680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0013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76" y="-531440"/>
            <a:ext cx="10153128" cy="8208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131840" y="332656"/>
            <a:ext cx="3075650" cy="646331"/>
          </a:xfrm>
          <a:prstGeom prst="rect">
            <a:avLst/>
          </a:prstGeom>
        </p:spPr>
        <p:txBody>
          <a:bodyPr wrap="none">
            <a:spAutoFit/>
          </a:bodyPr>
          <a:lstStyle/>
          <a:p>
            <a:r>
              <a:rPr lang="lv-LV" sz="3600" b="1" dirty="0"/>
              <a:t>Aija un Vilmārs</a:t>
            </a:r>
          </a:p>
        </p:txBody>
      </p:sp>
      <p:sp>
        <p:nvSpPr>
          <p:cNvPr id="5" name="Rectangle 4"/>
          <p:cNvSpPr/>
          <p:nvPr/>
        </p:nvSpPr>
        <p:spPr>
          <a:xfrm>
            <a:off x="-468560" y="1720840"/>
            <a:ext cx="9612560" cy="5016758"/>
          </a:xfrm>
          <a:prstGeom prst="rect">
            <a:avLst/>
          </a:prstGeom>
        </p:spPr>
        <p:txBody>
          <a:bodyPr wrap="square">
            <a:spAutoFit/>
          </a:bodyPr>
          <a:lstStyle/>
          <a:p>
            <a:r>
              <a:rPr lang="lv-LV" sz="3200" dirty="0"/>
              <a:t>Aija un Vilmārs </a:t>
            </a:r>
            <a:r>
              <a:rPr lang="lv-LV" sz="3200" b="1" u="sng" dirty="0">
                <a:solidFill>
                  <a:srgbClr val="FF0000"/>
                </a:solidFill>
              </a:rPr>
              <a:t>ir forša audžuģimene</a:t>
            </a:r>
            <a:r>
              <a:rPr lang="lv-LV" sz="3200" dirty="0"/>
              <a:t>. Ģimene ir devusi mājas jau 8 audžubērniem. Aijai un Vilmāram ir 3 savi bērni, vecākajam dēlam Arvim ir </a:t>
            </a:r>
            <a:r>
              <a:rPr lang="lv-LV" sz="3200" dirty="0" smtClean="0"/>
              <a:t>12 </a:t>
            </a:r>
            <a:r>
              <a:rPr lang="lv-LV" sz="3200" dirty="0"/>
              <a:t>gadi. Ģimenē pašlaik ir 4 audžubērni. Ģimene dzīvo </a:t>
            </a:r>
            <a:r>
              <a:rPr lang="lv-LV" sz="3200" dirty="0" smtClean="0"/>
              <a:t>privātmājā</a:t>
            </a:r>
            <a:r>
              <a:rPr lang="lv-LV" sz="3200" dirty="0"/>
              <a:t>, kopā sporto, piekopj aktīvu un veselīgu dzīvesveidu. Audžubērni ģimenē jūtas labi. Jaunākajai audžumeitai </a:t>
            </a:r>
            <a:r>
              <a:rPr lang="lv-LV" sz="3200" dirty="0" smtClean="0"/>
              <a:t>Maijai ir </a:t>
            </a:r>
            <a:r>
              <a:rPr lang="lv-LV" sz="3200" dirty="0"/>
              <a:t>4 gadi un viņa ir cietusi no seksuālas vardarbības. </a:t>
            </a:r>
            <a:endParaRPr lang="lv-LV" sz="3200" dirty="0" smtClean="0"/>
          </a:p>
          <a:p>
            <a:r>
              <a:rPr lang="lv-LV" sz="3200" b="1" dirty="0" smtClean="0">
                <a:solidFill>
                  <a:srgbClr val="FF0000"/>
                </a:solidFill>
              </a:rPr>
              <a:t>REZULTĀTS </a:t>
            </a:r>
            <a:r>
              <a:rPr lang="lv-LV" sz="3200" dirty="0" smtClean="0"/>
              <a:t>Ģimene </a:t>
            </a:r>
            <a:r>
              <a:rPr lang="lv-LV" sz="3200" dirty="0"/>
              <a:t>aktīvi iesaistās audžuģimeņu pasākumos, savlaicīgi reaģē uz bērnu vajadzībām. Audžubērni ģimenē jūtas labi. </a:t>
            </a:r>
            <a:r>
              <a:rPr lang="lv-LV" sz="3200" b="1" dirty="0">
                <a:solidFill>
                  <a:srgbClr val="FF0000"/>
                </a:solidFill>
              </a:rPr>
              <a:t>SUPER! </a:t>
            </a:r>
          </a:p>
        </p:txBody>
      </p:sp>
    </p:spTree>
    <p:extLst>
      <p:ext uri="{BB962C8B-B14F-4D97-AF65-F5344CB8AC3E}">
        <p14:creationId xmlns:p14="http://schemas.microsoft.com/office/powerpoint/2010/main" val="31739795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70984" cy="994122"/>
          </a:xfrm>
        </p:spPr>
        <p:txBody>
          <a:bodyPr>
            <a:normAutofit/>
          </a:bodyPr>
          <a:lstStyle/>
          <a:p>
            <a:pPr algn="l"/>
            <a:r>
              <a:rPr lang="lv-LV" dirty="0" smtClean="0">
                <a:solidFill>
                  <a:srgbClr val="FF0000"/>
                </a:solidFill>
              </a:rPr>
              <a:t>Situācijas aizkadri</a:t>
            </a:r>
            <a:endParaRPr lang="lv-LV" dirty="0">
              <a:solidFill>
                <a:srgbClr val="FF0000"/>
              </a:solidFill>
            </a:endParaRPr>
          </a:p>
        </p:txBody>
      </p:sp>
      <p:sp>
        <p:nvSpPr>
          <p:cNvPr id="3" name="Content Placeholder 2"/>
          <p:cNvSpPr>
            <a:spLocks noGrp="1"/>
          </p:cNvSpPr>
          <p:nvPr>
            <p:ph idx="1"/>
          </p:nvPr>
        </p:nvSpPr>
        <p:spPr>
          <a:xfrm>
            <a:off x="457200" y="1600200"/>
            <a:ext cx="5770984" cy="4525963"/>
          </a:xfrm>
        </p:spPr>
        <p:txBody>
          <a:bodyPr>
            <a:normAutofit fontScale="92500" lnSpcReduction="10000"/>
          </a:bodyPr>
          <a:lstStyle/>
          <a:p>
            <a:pPr marL="0" indent="0">
              <a:buNone/>
            </a:pPr>
            <a:r>
              <a:rPr lang="lv-LV" dirty="0" smtClean="0"/>
              <a:t>Kad vecāki  brauc iepirkties un pa darīšanām, Arvis paliek mājās pieskatīt mazākos audžubērnus. Viņam tas nepatīk un viņš dusmojās uz vecākiem. Reiz viņam pieskatīšana sāka šķist interesantāka, jo viņš ar</a:t>
            </a:r>
          </a:p>
          <a:p>
            <a:pPr marL="0" indent="0">
              <a:buNone/>
            </a:pPr>
            <a:r>
              <a:rPr lang="lv-LV" dirty="0" smtClean="0"/>
              <a:t>Maiju sāka spēlēt seksuālās spēlītes, ko Maija bija iemācījusies.</a:t>
            </a:r>
          </a:p>
          <a:p>
            <a:pPr marL="0" indent="0">
              <a:buNone/>
            </a:pPr>
            <a:r>
              <a:rPr lang="lv-LV" b="1" dirty="0" smtClean="0">
                <a:solidFill>
                  <a:srgbClr val="FF0000"/>
                </a:solidFill>
              </a:rPr>
              <a:t>Vai tas ir Super?</a:t>
            </a:r>
            <a:endParaRPr lang="lv-LV" b="1" dirty="0">
              <a:solidFill>
                <a:srgbClr val="FF0000"/>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76672"/>
            <a:ext cx="2987824" cy="318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94702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lv-LV" b="1" dirty="0"/>
              <a:t>Ludmila un Aleksandrs</a:t>
            </a:r>
          </a:p>
        </p:txBody>
      </p:sp>
      <p:sp>
        <p:nvSpPr>
          <p:cNvPr id="3" name="Content Placeholder 2"/>
          <p:cNvSpPr>
            <a:spLocks noGrp="1"/>
          </p:cNvSpPr>
          <p:nvPr>
            <p:ph idx="1"/>
          </p:nvPr>
        </p:nvSpPr>
        <p:spPr>
          <a:xfrm>
            <a:off x="457200" y="1600200"/>
            <a:ext cx="5122912" cy="4525963"/>
          </a:xfrm>
        </p:spPr>
        <p:txBody>
          <a:bodyPr>
            <a:normAutofit fontScale="70000" lnSpcReduction="20000"/>
          </a:bodyPr>
          <a:lstStyle/>
          <a:p>
            <a:pPr marL="0" indent="0">
              <a:buNone/>
            </a:pPr>
            <a:r>
              <a:rPr lang="lv-LV" sz="4100" b="1" dirty="0" smtClean="0">
                <a:solidFill>
                  <a:srgbClr val="FF0000"/>
                </a:solidFill>
              </a:rPr>
              <a:t>Ko redz citi?</a:t>
            </a:r>
          </a:p>
          <a:p>
            <a:pPr marL="0" indent="0">
              <a:buNone/>
            </a:pPr>
            <a:r>
              <a:rPr lang="lv-LV" sz="3400" dirty="0"/>
              <a:t>Visiem </a:t>
            </a:r>
            <a:r>
              <a:rPr lang="lv-LV" sz="3400" dirty="0" smtClean="0"/>
              <a:t>, šķiet, ka </a:t>
            </a:r>
            <a:r>
              <a:rPr lang="lv-LV" sz="3400" u="sng" dirty="0">
                <a:solidFill>
                  <a:srgbClr val="FF0000"/>
                </a:solidFill>
              </a:rPr>
              <a:t>Ludmila un Aleksandrs nav forša </a:t>
            </a:r>
            <a:r>
              <a:rPr lang="lv-LV" sz="3400" dirty="0"/>
              <a:t>audžuģimene.</a:t>
            </a:r>
          </a:p>
          <a:p>
            <a:pPr marL="0" indent="0">
              <a:buNone/>
            </a:pPr>
            <a:r>
              <a:rPr lang="lv-LV" sz="3400" dirty="0"/>
              <a:t>Viņi dzīvo privatmājā un viņu ģimenē </a:t>
            </a:r>
            <a:r>
              <a:rPr lang="lv-LV" sz="3400" dirty="0" smtClean="0"/>
              <a:t>aug sava 17 gadīgā  </a:t>
            </a:r>
            <a:r>
              <a:rPr lang="lv-LV" sz="3400" dirty="0"/>
              <a:t>meita Marina ar vieglu garīgu atpalicību un  pieci audžubērni no 2-9 gadiem. No skolas nāk sūdzības, ka bērni neklausa un runā pretim skolotājiem, nemācās, mēdz neierasties uz skolu bez </a:t>
            </a:r>
            <a:r>
              <a:rPr lang="lv-LV" sz="3400" dirty="0" smtClean="0"/>
              <a:t>attaisnojoša </a:t>
            </a:r>
            <a:r>
              <a:rPr lang="lv-LV" sz="3400" dirty="0"/>
              <a:t>iemesla. Bāriņtiesas pārbaudēs vienmēr tiek norādīts par neatbilstošiem sadzīves </a:t>
            </a:r>
            <a:r>
              <a:rPr lang="lv-LV" sz="3400" dirty="0" smtClean="0"/>
              <a:t>apstākļiem ģimenē. </a:t>
            </a:r>
            <a:endParaRPr lang="lv-LV" sz="3400" dirty="0"/>
          </a:p>
          <a:p>
            <a:pPr marL="0" indent="0">
              <a:buNone/>
            </a:pPr>
            <a:endParaRPr lang="lv-LV" b="1"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717032"/>
            <a:ext cx="3059832" cy="3010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3750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Ko citi </a:t>
            </a:r>
            <a:endParaRPr lang="lv-LV" dirty="0"/>
          </a:p>
        </p:txBody>
      </p:sp>
      <p:sp>
        <p:nvSpPr>
          <p:cNvPr id="3" name="Content Placeholder 2"/>
          <p:cNvSpPr>
            <a:spLocks noGrp="1"/>
          </p:cNvSpPr>
          <p:nvPr>
            <p:ph idx="1"/>
          </p:nvPr>
        </p:nvSpPr>
        <p:spPr/>
        <p:txBody>
          <a:bodyPr/>
          <a:lstStyle/>
          <a:p>
            <a:endParaRPr lang="lv-LV"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2711" cy="6983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03648" y="332656"/>
            <a:ext cx="4579459" cy="646331"/>
          </a:xfrm>
          <a:prstGeom prst="rect">
            <a:avLst/>
          </a:prstGeom>
        </p:spPr>
        <p:txBody>
          <a:bodyPr wrap="none">
            <a:spAutoFit/>
          </a:bodyPr>
          <a:lstStyle/>
          <a:p>
            <a:r>
              <a:rPr lang="lv-LV" sz="3600" b="1" dirty="0">
                <a:solidFill>
                  <a:srgbClr val="FF0000"/>
                </a:solidFill>
              </a:rPr>
              <a:t>Situācija, ko citi neredz</a:t>
            </a:r>
            <a:endParaRPr lang="lv-LV" sz="3600" dirty="0"/>
          </a:p>
        </p:txBody>
      </p:sp>
      <p:sp>
        <p:nvSpPr>
          <p:cNvPr id="5" name="Rectangle 4"/>
          <p:cNvSpPr/>
          <p:nvPr/>
        </p:nvSpPr>
        <p:spPr>
          <a:xfrm>
            <a:off x="264377" y="978987"/>
            <a:ext cx="6858000" cy="5324535"/>
          </a:xfrm>
          <a:prstGeom prst="rect">
            <a:avLst/>
          </a:prstGeom>
        </p:spPr>
        <p:txBody>
          <a:bodyPr wrap="square">
            <a:spAutoFit/>
          </a:bodyPr>
          <a:lstStyle/>
          <a:p>
            <a:r>
              <a:rPr lang="lv-LV" sz="2800" dirty="0"/>
              <a:t>Privātmāja ir pārkārtota tieši bērnu vajadzībām, lai </a:t>
            </a:r>
            <a:r>
              <a:rPr lang="lv-LV" sz="2800" dirty="0" smtClean="0"/>
              <a:t>bērniem </a:t>
            </a:r>
            <a:r>
              <a:rPr lang="lv-LV" sz="2800" dirty="0"/>
              <a:t>būtu ērti spēlēties, sportot un izpaust savu radošumu.</a:t>
            </a:r>
          </a:p>
          <a:p>
            <a:r>
              <a:rPr lang="lv-LV" sz="2800" dirty="0"/>
              <a:t>Marina ir atradusi piepildījumu palīdzot rūpēties mammai par audžubērniem.</a:t>
            </a:r>
          </a:p>
          <a:p>
            <a:r>
              <a:rPr lang="lv-LV" sz="2800" dirty="0"/>
              <a:t>Bērni mājās var justies brīvi, runāt par lietām, kuras viņiem sāp un nepatīk. </a:t>
            </a:r>
          </a:p>
          <a:p>
            <a:r>
              <a:rPr lang="lv-LV" sz="2800" dirty="0"/>
              <a:t>Ja skolā bērni no pedagogu puses netiek saprasti, audžuvecāki iesaistās konfliktu risināšanā un aizstāv savus audžubērnus....</a:t>
            </a:r>
          </a:p>
          <a:p>
            <a:r>
              <a:rPr lang="lv-LV" sz="2800" dirty="0"/>
              <a:t>Bērni ir priecīgi un laimīgi.</a:t>
            </a:r>
          </a:p>
          <a:p>
            <a:r>
              <a:rPr lang="lv-LV" sz="3200" b="1" dirty="0">
                <a:solidFill>
                  <a:srgbClr val="FF0000"/>
                </a:solidFill>
              </a:rPr>
              <a:t>Super!</a:t>
            </a:r>
          </a:p>
        </p:txBody>
      </p:sp>
    </p:spTree>
    <p:extLst>
      <p:ext uri="{BB962C8B-B14F-4D97-AF65-F5344CB8AC3E}">
        <p14:creationId xmlns:p14="http://schemas.microsoft.com/office/powerpoint/2010/main" val="40212636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lv-LV" smtClean="0"/>
          </a:p>
        </p:txBody>
      </p:sp>
      <p:sp>
        <p:nvSpPr>
          <p:cNvPr id="8195" name="Content Placeholder 2"/>
          <p:cNvSpPr>
            <a:spLocks noGrp="1"/>
          </p:cNvSpPr>
          <p:nvPr>
            <p:ph idx="1"/>
          </p:nvPr>
        </p:nvSpPr>
        <p:spPr/>
        <p:txBody>
          <a:bodyPr/>
          <a:lstStyle/>
          <a:p>
            <a:endParaRPr lang="lv-LV" smtClean="0"/>
          </a:p>
        </p:txBody>
      </p:sp>
      <p:pic>
        <p:nvPicPr>
          <p:cNvPr id="8196" name="Picture 2" descr="https://encrypted-tbn0.gstatic.com/images?q=tbn:ANd9GcSqp7LrpLiEm2NU5HJ6iwX-zGb_Yv-zauDvBilz_lN3JWYPPCy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3"/>
          <p:cNvSpPr txBox="1">
            <a:spLocks noChangeArrowheads="1"/>
          </p:cNvSpPr>
          <p:nvPr/>
        </p:nvSpPr>
        <p:spPr bwMode="auto">
          <a:xfrm>
            <a:off x="2916238" y="1533525"/>
            <a:ext cx="58324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2800" b="1" dirty="0" smtClean="0">
                <a:solidFill>
                  <a:schemeClr val="bg1"/>
                </a:solidFill>
              </a:rPr>
              <a:t>«Ko darīt ar konflikta situācijām.....?»</a:t>
            </a:r>
            <a:endParaRPr lang="lv-LV" sz="2800" b="1" dirty="0">
              <a:solidFill>
                <a:schemeClr val="bg1"/>
              </a:solidFill>
            </a:endParaRPr>
          </a:p>
        </p:txBody>
      </p:sp>
      <p:sp>
        <p:nvSpPr>
          <p:cNvPr id="5" name="Isosceles Triangle 4"/>
          <p:cNvSpPr/>
          <p:nvPr/>
        </p:nvSpPr>
        <p:spPr>
          <a:xfrm>
            <a:off x="1692275" y="1412875"/>
            <a:ext cx="1079500" cy="7651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Tree>
    <p:extLst>
      <p:ext uri="{BB962C8B-B14F-4D97-AF65-F5344CB8AC3E}">
        <p14:creationId xmlns:p14="http://schemas.microsoft.com/office/powerpoint/2010/main" val="4238875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lv-LV" dirty="0" smtClean="0"/>
              <a:t/>
            </a:r>
            <a:br>
              <a:rPr lang="lv-LV" dirty="0" smtClean="0"/>
            </a:br>
            <a:r>
              <a:rPr lang="lv-LV" dirty="0"/>
              <a:t/>
            </a:r>
            <a:br>
              <a:rPr lang="lv-LV" dirty="0"/>
            </a:br>
            <a:r>
              <a:rPr lang="lv-LV" sz="4000" i="1" dirty="0" smtClean="0"/>
              <a:t>Kā mēs dzīvojam </a:t>
            </a:r>
            <a:r>
              <a:rPr lang="lv-LV" sz="4000" i="1" dirty="0"/>
              <a:t>ir saistīts ar to, kā mēs </a:t>
            </a:r>
            <a:r>
              <a:rPr lang="lv-LV" sz="4000" i="1" dirty="0" smtClean="0"/>
              <a:t>domājam un uztveram pasauli.....</a:t>
            </a:r>
            <a:r>
              <a:rPr lang="lv-LV" dirty="0"/>
              <a:t/>
            </a:r>
            <a:br>
              <a:rPr lang="lv-LV" dirty="0"/>
            </a:br>
            <a:endParaRPr lang="lv-LV" dirty="0"/>
          </a:p>
        </p:txBody>
      </p:sp>
      <p:sp>
        <p:nvSpPr>
          <p:cNvPr id="11267" name="Content Placeholder 2"/>
          <p:cNvSpPr>
            <a:spLocks noGrp="1"/>
          </p:cNvSpPr>
          <p:nvPr>
            <p:ph idx="1"/>
          </p:nvPr>
        </p:nvSpPr>
        <p:spPr/>
        <p:txBody>
          <a:bodyPr/>
          <a:lstStyle/>
          <a:p>
            <a:pPr marL="0" indent="0">
              <a:buFont typeface="Arial" charset="0"/>
              <a:buNone/>
            </a:pPr>
            <a:endParaRPr lang="lv-LV" dirty="0" smtClean="0"/>
          </a:p>
        </p:txBody>
      </p:sp>
      <p:pic>
        <p:nvPicPr>
          <p:cNvPr id="11268" name="Picture 2" descr="http://c711100.r0.cf2.rackcdn.com/AwarenessOfThink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905000"/>
            <a:ext cx="4962525"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0248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solidFill>
                  <a:srgbClr val="FF0000"/>
                </a:solidFill>
              </a:rPr>
              <a:t>Laimes lāci, kur tu esi?</a:t>
            </a:r>
            <a:endParaRPr lang="lv-LV" b="1" dirty="0">
              <a:solidFill>
                <a:srgbClr val="FF0000"/>
              </a:solidFill>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1" y="1219200"/>
            <a:ext cx="73152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1713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dirty="0" smtClean="0">
                <a:solidFill>
                  <a:srgbClr val="FF0000"/>
                </a:solidFill>
              </a:rPr>
              <a:t>Nosacījumi, kuri ir jāņem vērā konflikta situācijās</a:t>
            </a:r>
            <a:endParaRPr lang="lv-LV"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10000"/>
          </a:bodyPr>
          <a:lstStyle/>
          <a:p>
            <a:pPr lvl="0"/>
            <a:r>
              <a:rPr lang="lv-LV" dirty="0" smtClean="0">
                <a:latin typeface="Times New Roman" pitchFamily="18" charset="0"/>
                <a:cs typeface="Times New Roman" pitchFamily="18" charset="0"/>
              </a:rPr>
              <a:t>Pievēršanās konfliktam, konflikta atzīšana un savu jūtu nosaukšana vārdā, pašapzināšanās veicināšana,</a:t>
            </a:r>
          </a:p>
          <a:p>
            <a:pPr lvl="0"/>
            <a:r>
              <a:rPr lang="lv-LV" dirty="0" smtClean="0">
                <a:latin typeface="Times New Roman" pitchFamily="18" charset="0"/>
                <a:cs typeface="Times New Roman" pitchFamily="18" charset="0"/>
              </a:rPr>
              <a:t>Būt atvērtam līdzvērtīgām sarunām,</a:t>
            </a:r>
            <a:endParaRPr lang="lv-LV" dirty="0">
              <a:latin typeface="Times New Roman" pitchFamily="18" charset="0"/>
              <a:cs typeface="Times New Roman" pitchFamily="18" charset="0"/>
            </a:endParaRPr>
          </a:p>
          <a:p>
            <a:pPr lvl="0"/>
            <a:r>
              <a:rPr lang="lv-LV" dirty="0" smtClean="0">
                <a:latin typeface="Times New Roman" pitchFamily="18" charset="0"/>
                <a:cs typeface="Times New Roman" pitchFamily="18" charset="0"/>
              </a:rPr>
              <a:t>Iedziļināties un izprast konflikta būtību </a:t>
            </a:r>
            <a:r>
              <a:rPr lang="lv-LV" dirty="0">
                <a:latin typeface="Times New Roman" pitchFamily="18" charset="0"/>
                <a:cs typeface="Times New Roman" pitchFamily="18" charset="0"/>
              </a:rPr>
              <a:t>( par ko īsti ir konflikts),</a:t>
            </a:r>
          </a:p>
          <a:p>
            <a:pPr lvl="0"/>
            <a:r>
              <a:rPr lang="lv-LV" dirty="0">
                <a:latin typeface="Times New Roman" pitchFamily="18" charset="0"/>
                <a:cs typeface="Times New Roman" pitchFamily="18" charset="0"/>
              </a:rPr>
              <a:t>neatlikt konflikta risināšanu un „neapaudzēt” konfliktu ar jauniem emociju uzslāņojumiem,</a:t>
            </a:r>
          </a:p>
          <a:p>
            <a:r>
              <a:rPr lang="lv-LV" dirty="0" smtClean="0">
                <a:latin typeface="Times New Roman" pitchFamily="18" charset="0"/>
                <a:cs typeface="Times New Roman" pitchFamily="18" charset="0"/>
              </a:rPr>
              <a:t>mērķtiecība </a:t>
            </a:r>
            <a:r>
              <a:rPr lang="lv-LV" dirty="0">
                <a:latin typeface="Times New Roman" pitchFamily="18" charset="0"/>
                <a:cs typeface="Times New Roman" pitchFamily="18" charset="0"/>
              </a:rPr>
              <a:t>atrisināt </a:t>
            </a:r>
            <a:r>
              <a:rPr lang="lv-LV" dirty="0" smtClean="0">
                <a:latin typeface="Times New Roman" pitchFamily="18" charset="0"/>
                <a:cs typeface="Times New Roman" pitchFamily="18" charset="0"/>
              </a:rPr>
              <a:t>konfliktu un konflikta partnera motivēšana izmaiņām,</a:t>
            </a:r>
          </a:p>
          <a:p>
            <a:r>
              <a:rPr lang="lv-LV" dirty="0" smtClean="0">
                <a:latin typeface="Times New Roman" pitchFamily="18" charset="0"/>
                <a:cs typeface="Times New Roman" pitchFamily="18" charset="0"/>
              </a:rPr>
              <a:t>Piemērots laiks un piemērota vieta.</a:t>
            </a:r>
            <a:endParaRPr lang="lv-LV" dirty="0">
              <a:latin typeface="Times New Roman" pitchFamily="18" charset="0"/>
              <a:cs typeface="Times New Roman" pitchFamily="18" charset="0"/>
            </a:endParaRPr>
          </a:p>
        </p:txBody>
      </p:sp>
    </p:spTree>
    <p:extLst>
      <p:ext uri="{BB962C8B-B14F-4D97-AF65-F5344CB8AC3E}">
        <p14:creationId xmlns:p14="http://schemas.microsoft.com/office/powerpoint/2010/main" val="9564155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2050" name="Picture 2" descr="Image result for pictures of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83968" y="764704"/>
            <a:ext cx="3960440" cy="830997"/>
          </a:xfrm>
          <a:prstGeom prst="rect">
            <a:avLst/>
          </a:prstGeom>
          <a:noFill/>
        </p:spPr>
        <p:txBody>
          <a:bodyPr wrap="square" rtlCol="0">
            <a:spAutoFit/>
          </a:bodyPr>
          <a:lstStyle/>
          <a:p>
            <a:r>
              <a:rPr lang="lv-LV" sz="2400" b="1" dirty="0"/>
              <a:t>Sešu soļu </a:t>
            </a:r>
            <a:r>
              <a:rPr lang="lv-LV" sz="2400" b="1" dirty="0" smtClean="0"/>
              <a:t>sistēma, </a:t>
            </a:r>
            <a:r>
              <a:rPr lang="lv-LV" sz="2400" b="1" dirty="0"/>
              <a:t>kā tikt galā ar emocijām konfliktā</a:t>
            </a:r>
            <a:r>
              <a:rPr lang="lv-LV" sz="2400" dirty="0"/>
              <a:t>:</a:t>
            </a:r>
          </a:p>
        </p:txBody>
      </p:sp>
      <p:sp>
        <p:nvSpPr>
          <p:cNvPr id="5" name="TextBox 4"/>
          <p:cNvSpPr txBox="1"/>
          <p:nvPr/>
        </p:nvSpPr>
        <p:spPr>
          <a:xfrm>
            <a:off x="2411760" y="2394411"/>
            <a:ext cx="6336704" cy="3970318"/>
          </a:xfrm>
          <a:prstGeom prst="rect">
            <a:avLst/>
          </a:prstGeom>
          <a:noFill/>
        </p:spPr>
        <p:txBody>
          <a:bodyPr wrap="square" rtlCol="0">
            <a:spAutoFit/>
          </a:bodyPr>
          <a:lstStyle/>
          <a:p>
            <a:pPr lvl="0"/>
            <a:r>
              <a:rPr lang="lv-LV" sz="2800" dirty="0" smtClean="0"/>
              <a:t>! Uz </a:t>
            </a:r>
            <a:r>
              <a:rPr lang="lv-LV" sz="2800" dirty="0"/>
              <a:t>rīdi apstājies,</a:t>
            </a:r>
          </a:p>
          <a:p>
            <a:pPr lvl="0"/>
            <a:r>
              <a:rPr lang="lv-LV" sz="2800" dirty="0" smtClean="0"/>
              <a:t>! Pārbaudi </a:t>
            </a:r>
            <a:r>
              <a:rPr lang="lv-LV" sz="2800" dirty="0"/>
              <a:t>savas iespējas,</a:t>
            </a:r>
          </a:p>
          <a:p>
            <a:pPr lvl="0"/>
            <a:r>
              <a:rPr lang="lv-LV" sz="2800" dirty="0" smtClean="0"/>
              <a:t>! Pārbaudi </a:t>
            </a:r>
            <a:r>
              <a:rPr lang="lv-LV" sz="2800" dirty="0"/>
              <a:t>un atpazīsti savu apzināšanos ( kas ar mani pašlaik notiek),</a:t>
            </a:r>
          </a:p>
          <a:p>
            <a:pPr lvl="0"/>
            <a:r>
              <a:rPr lang="lv-LV" sz="2800" dirty="0" smtClean="0"/>
              <a:t>! Padari </a:t>
            </a:r>
            <a:r>
              <a:rPr lang="lv-LV" sz="2800" dirty="0"/>
              <a:t>savas jūtas mazliet intensīvākas,</a:t>
            </a:r>
          </a:p>
          <a:p>
            <a:pPr lvl="0"/>
            <a:r>
              <a:rPr lang="lv-LV" sz="2800" dirty="0" smtClean="0"/>
              <a:t>! Elpo </a:t>
            </a:r>
            <a:r>
              <a:rPr lang="lv-LV" sz="2800" dirty="0"/>
              <a:t>dziļi un pilnībā izjūti savu ķermeni;</a:t>
            </a:r>
          </a:p>
          <a:p>
            <a:pPr lvl="0"/>
            <a:r>
              <a:rPr lang="lv-LV" sz="2800" dirty="0" smtClean="0"/>
              <a:t>! Pasaki </a:t>
            </a:r>
            <a:r>
              <a:rPr lang="lv-LV" sz="2800" dirty="0"/>
              <a:t>skaļi sev un dzirdi sevi, no kā es baidos, kas ir vissliktākais, kas varētu atgadīties, vai tas ir to vērts.</a:t>
            </a:r>
          </a:p>
        </p:txBody>
      </p:sp>
    </p:spTree>
    <p:extLst>
      <p:ext uri="{BB962C8B-B14F-4D97-AF65-F5344CB8AC3E}">
        <p14:creationId xmlns:p14="http://schemas.microsoft.com/office/powerpoint/2010/main" val="30742268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b="1" i="1" dirty="0" smtClean="0"/>
              <a:t>ABC attieksmē pret bērnu ģimenē</a:t>
            </a:r>
            <a:endParaRPr lang="lv-LV" b="1" i="1" dirty="0"/>
          </a:p>
        </p:txBody>
      </p:sp>
      <p:sp>
        <p:nvSpPr>
          <p:cNvPr id="3" name="Content Placeholder 2"/>
          <p:cNvSpPr>
            <a:spLocks noGrp="1"/>
          </p:cNvSpPr>
          <p:nvPr>
            <p:ph idx="1"/>
          </p:nvPr>
        </p:nvSpPr>
        <p:spPr/>
        <p:txBody>
          <a:bodyPr>
            <a:normAutofit/>
          </a:bodyPr>
          <a:lstStyle/>
          <a:p>
            <a:pPr>
              <a:lnSpc>
                <a:spcPct val="80000"/>
              </a:lnSpc>
              <a:defRPr/>
            </a:pPr>
            <a:r>
              <a:rPr lang="lv-LV" i="1" dirty="0">
                <a:solidFill>
                  <a:srgbClr val="002060"/>
                </a:solidFill>
                <a:effectLst>
                  <a:outerShdw blurRad="38100" dist="38100" dir="2700000" algn="tl">
                    <a:srgbClr val="C0C0C0"/>
                  </a:outerShdw>
                </a:effectLst>
                <a:latin typeface="Times New Roman" pitchFamily="18" charset="0"/>
              </a:rPr>
              <a:t>Pieņemšana </a:t>
            </a:r>
            <a:endParaRPr lang="lv-LV" i="1" dirty="0" smtClean="0">
              <a:solidFill>
                <a:srgbClr val="002060"/>
              </a:solidFill>
              <a:effectLst>
                <a:outerShdw blurRad="38100" dist="38100" dir="2700000" algn="tl">
                  <a:srgbClr val="C0C0C0"/>
                </a:outerShdw>
              </a:effectLst>
              <a:latin typeface="Times New Roman" pitchFamily="18" charset="0"/>
            </a:endParaRPr>
          </a:p>
          <a:p>
            <a:pPr>
              <a:lnSpc>
                <a:spcPct val="80000"/>
              </a:lnSpc>
              <a:defRPr/>
            </a:pPr>
            <a:r>
              <a:rPr lang="lv-LV" i="1" dirty="0" smtClean="0">
                <a:solidFill>
                  <a:srgbClr val="002060"/>
                </a:solidFill>
                <a:effectLst>
                  <a:outerShdw blurRad="38100" dist="38100" dir="2700000" algn="tl">
                    <a:srgbClr val="C0C0C0"/>
                  </a:outerShdw>
                </a:effectLst>
                <a:latin typeface="Times New Roman" pitchFamily="18" charset="0"/>
              </a:rPr>
              <a:t>Līdzvērtība</a:t>
            </a: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defRPr/>
            </a:pPr>
            <a:r>
              <a:rPr lang="lv-LV" i="1" dirty="0">
                <a:solidFill>
                  <a:srgbClr val="002060"/>
                </a:solidFill>
                <a:effectLst>
                  <a:outerShdw blurRad="38100" dist="38100" dir="2700000" algn="tl">
                    <a:srgbClr val="C0C0C0"/>
                  </a:outerShdw>
                </a:effectLst>
                <a:latin typeface="Times New Roman" pitchFamily="18" charset="0"/>
              </a:rPr>
              <a:t>Uzmanība un </a:t>
            </a:r>
            <a:r>
              <a:rPr lang="lv-LV" i="1" dirty="0" smtClean="0">
                <a:solidFill>
                  <a:srgbClr val="002060"/>
                </a:solidFill>
                <a:effectLst>
                  <a:outerShdw blurRad="38100" dist="38100" dir="2700000" algn="tl">
                    <a:srgbClr val="C0C0C0"/>
                  </a:outerShdw>
                </a:effectLst>
                <a:latin typeface="Times New Roman" pitchFamily="18" charset="0"/>
              </a:rPr>
              <a:t>ienteresētība </a:t>
            </a: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defRPr/>
            </a:pPr>
            <a:r>
              <a:rPr lang="lv-LV" i="1" dirty="0" smtClean="0">
                <a:solidFill>
                  <a:srgbClr val="002060"/>
                </a:solidFill>
                <a:effectLst>
                  <a:outerShdw blurRad="38100" dist="38100" dir="2700000" algn="tl">
                    <a:srgbClr val="C0C0C0"/>
                  </a:outerShdw>
                </a:effectLst>
                <a:latin typeface="Times New Roman" pitchFamily="18" charset="0"/>
              </a:rPr>
              <a:t>Atbalsts un laika veltīšana</a:t>
            </a:r>
          </a:p>
          <a:p>
            <a:pPr>
              <a:lnSpc>
                <a:spcPct val="80000"/>
              </a:lnSpc>
              <a:defRPr/>
            </a:pPr>
            <a:r>
              <a:rPr lang="lv-LV" i="1" dirty="0" smtClean="0">
                <a:solidFill>
                  <a:srgbClr val="002060"/>
                </a:solidFill>
                <a:effectLst>
                  <a:outerShdw blurRad="38100" dist="38100" dir="2700000" algn="tl">
                    <a:srgbClr val="C0C0C0"/>
                  </a:outerShdw>
                </a:effectLst>
                <a:latin typeface="Times New Roman" pitchFamily="18" charset="0"/>
              </a:rPr>
              <a:t>Savlaicīga palīdzība</a:t>
            </a:r>
          </a:p>
          <a:p>
            <a:pPr>
              <a:lnSpc>
                <a:spcPct val="80000"/>
              </a:lnSpc>
              <a:defRPr/>
            </a:pPr>
            <a:r>
              <a:rPr lang="lv-LV" i="1" dirty="0" smtClean="0">
                <a:solidFill>
                  <a:srgbClr val="002060"/>
                </a:solidFill>
                <a:effectLst>
                  <a:outerShdw blurRad="38100" dist="38100" dir="2700000" algn="tl">
                    <a:srgbClr val="C0C0C0"/>
                  </a:outerShdw>
                </a:effectLst>
                <a:latin typeface="Times New Roman" pitchFamily="18" charset="0"/>
              </a:rPr>
              <a:t>Disciplinēšana</a:t>
            </a: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defRPr/>
            </a:pPr>
            <a:r>
              <a:rPr lang="lv-LV" i="1" dirty="0" smtClean="0">
                <a:solidFill>
                  <a:srgbClr val="002060"/>
                </a:solidFill>
                <a:effectLst>
                  <a:outerShdw blurRad="38100" dist="38100" dir="2700000" algn="tl">
                    <a:srgbClr val="C0C0C0"/>
                  </a:outerShdw>
                </a:effectLst>
                <a:latin typeface="Times New Roman" pitchFamily="18" charset="0"/>
              </a:rPr>
              <a:t>Konsekvence </a:t>
            </a: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defRPr/>
            </a:pP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buNone/>
              <a:defRPr/>
            </a:pP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defRPr/>
            </a:pPr>
            <a:endParaRPr lang="lv-LV" i="1" dirty="0">
              <a:solidFill>
                <a:srgbClr val="002060"/>
              </a:solidFill>
              <a:effectLst>
                <a:outerShdw blurRad="38100" dist="38100" dir="2700000" algn="tl">
                  <a:srgbClr val="C0C0C0"/>
                </a:outerShdw>
              </a:effectLst>
              <a:latin typeface="Times New Roman" pitchFamily="18" charset="0"/>
            </a:endParaRPr>
          </a:p>
          <a:p>
            <a:pPr>
              <a:lnSpc>
                <a:spcPct val="80000"/>
              </a:lnSpc>
              <a:defRPr/>
            </a:pPr>
            <a:endParaRPr lang="lv-LV" i="1" dirty="0">
              <a:solidFill>
                <a:srgbClr val="002060"/>
              </a:solidFill>
              <a:effectLst>
                <a:outerShdw blurRad="38100" dist="38100" dir="2700000" algn="tl">
                  <a:srgbClr val="C0C0C0"/>
                </a:outerShdw>
              </a:effectLst>
              <a:latin typeface="Times New Roman" pitchFamily="18" charset="0"/>
            </a:endParaRPr>
          </a:p>
          <a:p>
            <a:endParaRPr lang="lv-LV"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980723"/>
            <a:ext cx="2667000" cy="2866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28546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pic.pilpix.com/10/10444/633910409188215179-sun-rise-morning.jpg"/>
          <p:cNvPicPr>
            <a:picLocks noChangeAspect="1" noChangeArrowheads="1"/>
          </p:cNvPicPr>
          <p:nvPr/>
        </p:nvPicPr>
        <p:blipFill>
          <a:blip r:embed="rId2">
            <a:lum contrast="30000"/>
            <a:extLst>
              <a:ext uri="{28A0092B-C50C-407E-A947-70E740481C1C}">
                <a14:useLocalDpi xmlns:a14="http://schemas.microsoft.com/office/drawing/2010/main" val="0"/>
              </a:ext>
            </a:extLst>
          </a:blip>
          <a:srcRect/>
          <a:stretch>
            <a:fillRect/>
          </a:stretch>
        </p:blipFill>
        <p:spPr bwMode="auto">
          <a:xfrm>
            <a:off x="0" y="0"/>
            <a:ext cx="10102850" cy="727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876550" y="549275"/>
            <a:ext cx="6267450" cy="5201424"/>
          </a:xfrm>
          <a:prstGeom prst="rect">
            <a:avLst/>
          </a:prstGeom>
        </p:spPr>
        <p:txBody>
          <a:bodyPr>
            <a:spAutoFit/>
          </a:bodyPr>
          <a:lstStyle/>
          <a:p>
            <a:pPr>
              <a:defRPr/>
            </a:pPr>
            <a:r>
              <a:rPr lang="lv-LV" sz="3600" b="1" i="1" dirty="0" smtClean="0">
                <a:solidFill>
                  <a:schemeClr val="bg1"/>
                </a:solidFill>
                <a:effectLst>
                  <a:outerShdw blurRad="38100" dist="38100" dir="2700000" algn="tl">
                    <a:srgbClr val="000000">
                      <a:alpha val="43137"/>
                    </a:srgbClr>
                  </a:outerShdw>
                </a:effectLst>
              </a:rPr>
              <a:t>ABC attieksmē pret sevi</a:t>
            </a:r>
          </a:p>
          <a:p>
            <a:pPr>
              <a:defRPr/>
            </a:pPr>
            <a:endParaRPr lang="lv-LV" sz="3600" b="1" dirty="0">
              <a:solidFill>
                <a:schemeClr val="bg1"/>
              </a:solidFill>
              <a:effectLst>
                <a:outerShdw blurRad="38100" dist="38100" dir="2700000" algn="tl">
                  <a:srgbClr val="000000">
                    <a:alpha val="43137"/>
                  </a:srgbClr>
                </a:outerShdw>
              </a:effectLst>
            </a:endParaRPr>
          </a:p>
          <a:p>
            <a:pPr>
              <a:defRPr/>
            </a:pPr>
            <a:r>
              <a:rPr lang="lv-LV" sz="3600" b="1" dirty="0" smtClean="0">
                <a:solidFill>
                  <a:schemeClr val="bg1"/>
                </a:solidFill>
                <a:effectLst>
                  <a:outerShdw blurRad="38100" dist="38100" dir="2700000" algn="tl">
                    <a:srgbClr val="000000">
                      <a:alpha val="43137"/>
                    </a:srgbClr>
                  </a:outerShdw>
                </a:effectLst>
              </a:rPr>
              <a:t>Jātrenē:</a:t>
            </a:r>
            <a:endParaRPr lang="lv-LV" sz="3600" b="1" dirty="0">
              <a:solidFill>
                <a:schemeClr val="bg1"/>
              </a:solidFill>
              <a:effectLst>
                <a:outerShdw blurRad="38100" dist="38100" dir="2700000" algn="tl">
                  <a:srgbClr val="000000">
                    <a:alpha val="43137"/>
                  </a:srgbClr>
                </a:outerShdw>
              </a:effectLst>
            </a:endParaRPr>
          </a:p>
          <a:p>
            <a:pPr marL="285750" indent="-285750">
              <a:buFontTx/>
              <a:buChar char="-"/>
              <a:defRPr/>
            </a:pPr>
            <a:r>
              <a:rPr lang="lv-LV" sz="3200" b="1" dirty="0" smtClean="0">
                <a:solidFill>
                  <a:schemeClr val="bg1"/>
                </a:solidFill>
                <a:effectLst>
                  <a:outerShdw blurRad="38100" dist="38100" dir="2700000" algn="tl">
                    <a:srgbClr val="000000">
                      <a:alpha val="43137"/>
                    </a:srgbClr>
                  </a:outerShdw>
                </a:effectLst>
              </a:rPr>
              <a:t>Spēja </a:t>
            </a:r>
            <a:r>
              <a:rPr lang="lv-LV" sz="3200" b="1" dirty="0">
                <a:solidFill>
                  <a:schemeClr val="bg1"/>
                </a:solidFill>
                <a:effectLst>
                  <a:outerShdw blurRad="38100" dist="38100" dir="2700000" algn="tl">
                    <a:srgbClr val="000000">
                      <a:alpha val="43137"/>
                    </a:srgbClr>
                  </a:outerShdw>
                </a:effectLst>
              </a:rPr>
              <a:t>domāt </a:t>
            </a:r>
            <a:r>
              <a:rPr lang="lv-LV" sz="3200" b="1" dirty="0" smtClean="0">
                <a:solidFill>
                  <a:schemeClr val="bg1"/>
                </a:solidFill>
                <a:effectLst>
                  <a:outerShdw blurRad="38100" dist="38100" dir="2700000" algn="tl">
                    <a:srgbClr val="000000">
                      <a:alpha val="43137"/>
                    </a:srgbClr>
                  </a:outerShdw>
                </a:effectLst>
              </a:rPr>
              <a:t>pozitīvi</a:t>
            </a:r>
          </a:p>
          <a:p>
            <a:pPr marL="285750" indent="-285750">
              <a:buFontTx/>
              <a:buChar char="-"/>
              <a:defRPr/>
            </a:pPr>
            <a:r>
              <a:rPr lang="lv-LV" sz="3200" b="1" dirty="0" smtClean="0">
                <a:solidFill>
                  <a:schemeClr val="bg1"/>
                </a:solidFill>
                <a:effectLst>
                  <a:outerShdw blurRad="38100" dist="38100" dir="2700000" algn="tl">
                    <a:srgbClr val="000000">
                      <a:alpha val="43137"/>
                    </a:srgbClr>
                  </a:outerShdw>
                </a:effectLst>
              </a:rPr>
              <a:t>Atvērtība</a:t>
            </a:r>
          </a:p>
          <a:p>
            <a:pPr marL="285750" indent="-285750">
              <a:buFontTx/>
              <a:buChar char="-"/>
              <a:defRPr/>
            </a:pPr>
            <a:r>
              <a:rPr lang="lv-LV" sz="3200" b="1" dirty="0" smtClean="0">
                <a:solidFill>
                  <a:schemeClr val="bg1"/>
                </a:solidFill>
                <a:effectLst>
                  <a:outerShdw blurRad="38100" dist="38100" dir="2700000" algn="tl">
                    <a:srgbClr val="000000">
                      <a:alpha val="43137"/>
                    </a:srgbClr>
                  </a:outerShdw>
                </a:effectLst>
              </a:rPr>
              <a:t>Prasme sadarboties</a:t>
            </a:r>
          </a:p>
          <a:p>
            <a:pPr marL="285750" indent="-285750">
              <a:buFontTx/>
              <a:buChar char="-"/>
              <a:defRPr/>
            </a:pPr>
            <a:r>
              <a:rPr lang="lv-LV" sz="3200" b="1" dirty="0" smtClean="0">
                <a:solidFill>
                  <a:schemeClr val="bg1"/>
                </a:solidFill>
                <a:effectLst>
                  <a:outerShdw blurRad="38100" dist="38100" dir="2700000" algn="tl">
                    <a:srgbClr val="000000">
                      <a:alpha val="43137"/>
                    </a:srgbClr>
                  </a:outerShdw>
                </a:effectLst>
              </a:rPr>
              <a:t>Pacietība</a:t>
            </a:r>
            <a:endParaRPr lang="lv-LV" sz="3200" b="1" dirty="0">
              <a:solidFill>
                <a:schemeClr val="bg1"/>
              </a:solidFill>
              <a:effectLst>
                <a:outerShdw blurRad="38100" dist="38100" dir="2700000" algn="tl">
                  <a:srgbClr val="000000">
                    <a:alpha val="43137"/>
                  </a:srgbClr>
                </a:outerShdw>
              </a:effectLst>
            </a:endParaRPr>
          </a:p>
          <a:p>
            <a:pPr marL="285750" indent="-285750">
              <a:buFontTx/>
              <a:buChar char="-"/>
              <a:defRPr/>
            </a:pPr>
            <a:r>
              <a:rPr lang="lv-LV" sz="3200" b="1" dirty="0">
                <a:solidFill>
                  <a:schemeClr val="bg1"/>
                </a:solidFill>
                <a:effectLst>
                  <a:outerShdw blurRad="38100" dist="38100" dir="2700000" algn="tl">
                    <a:srgbClr val="000000">
                      <a:alpha val="43137"/>
                    </a:srgbClr>
                  </a:outerShdw>
                </a:effectLst>
              </a:rPr>
              <a:t>Spēja  </a:t>
            </a:r>
            <a:r>
              <a:rPr lang="lv-LV" sz="3200" b="1" dirty="0" smtClean="0">
                <a:solidFill>
                  <a:schemeClr val="bg1"/>
                </a:solidFill>
                <a:effectLst>
                  <a:outerShdw blurRad="38100" dist="38100" dir="2700000" algn="tl">
                    <a:srgbClr val="000000">
                      <a:alpha val="43137"/>
                    </a:srgbClr>
                  </a:outerShdw>
                </a:effectLst>
              </a:rPr>
              <a:t>transformēt/pārveidot</a:t>
            </a:r>
            <a:endParaRPr lang="lv-LV" sz="3200" b="1" dirty="0">
              <a:solidFill>
                <a:schemeClr val="bg1"/>
              </a:solidFill>
              <a:effectLst>
                <a:outerShdw blurRad="38100" dist="38100" dir="2700000" algn="tl">
                  <a:srgbClr val="000000">
                    <a:alpha val="43137"/>
                  </a:srgbClr>
                </a:outerShdw>
              </a:effectLst>
            </a:endParaRPr>
          </a:p>
          <a:p>
            <a:pPr marL="285750" indent="-285750">
              <a:buFontTx/>
              <a:buChar char="-"/>
              <a:defRPr/>
            </a:pPr>
            <a:r>
              <a:rPr lang="lv-LV" sz="3200" b="1" dirty="0">
                <a:solidFill>
                  <a:schemeClr val="bg1"/>
                </a:solidFill>
                <a:effectLst>
                  <a:outerShdw blurRad="38100" dist="38100" dir="2700000" algn="tl">
                    <a:srgbClr val="000000">
                      <a:alpha val="43137"/>
                    </a:srgbClr>
                  </a:outerShdw>
                </a:effectLst>
              </a:rPr>
              <a:t>Ticība </a:t>
            </a:r>
            <a:r>
              <a:rPr lang="lv-LV" sz="3200" b="1" dirty="0" smtClean="0">
                <a:solidFill>
                  <a:schemeClr val="bg1"/>
                </a:solidFill>
                <a:effectLst>
                  <a:outerShdw blurRad="38100" dist="38100" dir="2700000" algn="tl">
                    <a:srgbClr val="000000">
                      <a:alpha val="43137"/>
                    </a:srgbClr>
                  </a:outerShdw>
                </a:effectLst>
              </a:rPr>
              <a:t>izmaiņām</a:t>
            </a:r>
          </a:p>
          <a:p>
            <a:pPr marL="285750" indent="-285750">
              <a:buFontTx/>
              <a:buChar char="-"/>
              <a:defRPr/>
            </a:pPr>
            <a:r>
              <a:rPr lang="lv-LV" sz="3200" b="1" dirty="0" smtClean="0">
                <a:solidFill>
                  <a:schemeClr val="bg1"/>
                </a:solidFill>
                <a:effectLst>
                  <a:outerShdw blurRad="38100" dist="38100" dir="2700000" algn="tl">
                    <a:srgbClr val="000000">
                      <a:alpha val="43137"/>
                    </a:srgbClr>
                  </a:outerShdw>
                </a:effectLst>
              </a:rPr>
              <a:t>Savu robežu papla</a:t>
            </a:r>
            <a:r>
              <a:rPr lang="lv-LV" sz="3200" b="1" dirty="0" smtClean="0">
                <a:solidFill>
                  <a:schemeClr val="bg1"/>
                </a:solidFill>
                <a:effectLst>
                  <a:outerShdw blurRad="38100" dist="38100" dir="2700000" algn="tl">
                    <a:srgbClr val="C0C0C0"/>
                  </a:outerShdw>
                </a:effectLst>
              </a:rPr>
              <a:t>šinā</a:t>
            </a:r>
            <a:r>
              <a:rPr lang="lv-LV" sz="3200" b="1" dirty="0">
                <a:solidFill>
                  <a:schemeClr val="bg1"/>
                </a:solidFill>
                <a:effectLst>
                  <a:outerShdw blurRad="38100" dist="38100" dir="2700000" algn="tl">
                    <a:srgbClr val="C0C0C0"/>
                  </a:outerShdw>
                </a:effectLst>
              </a:rPr>
              <a:t>š</a:t>
            </a:r>
            <a:r>
              <a:rPr lang="lv-LV" sz="3200" b="1" dirty="0" smtClean="0">
                <a:solidFill>
                  <a:schemeClr val="bg1"/>
                </a:solidFill>
                <a:effectLst>
                  <a:outerShdw blurRad="38100" dist="38100" dir="2700000" algn="tl">
                    <a:srgbClr val="C0C0C0"/>
                  </a:outerShdw>
                </a:effectLst>
              </a:rPr>
              <a:t>ana</a:t>
            </a:r>
            <a:endParaRPr lang="lv-LV" sz="3200" b="1" dirty="0">
              <a:solidFill>
                <a:schemeClr val="bg1"/>
              </a:solidFill>
            </a:endParaRPr>
          </a:p>
        </p:txBody>
      </p:sp>
    </p:spTree>
    <p:extLst>
      <p:ext uri="{BB962C8B-B14F-4D97-AF65-F5344CB8AC3E}">
        <p14:creationId xmlns:p14="http://schemas.microsoft.com/office/powerpoint/2010/main" val="1138428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74638"/>
            <a:ext cx="8686800" cy="1143000"/>
          </a:xfrm>
        </p:spPr>
        <p:txBody>
          <a:bodyPr>
            <a:normAutofit fontScale="90000"/>
          </a:bodyPr>
          <a:lstStyle/>
          <a:p>
            <a:r>
              <a:rPr lang="lv-LV" sz="3600" b="1" dirty="0" smtClean="0">
                <a:solidFill>
                  <a:srgbClr val="FF0000"/>
                </a:solidFill>
              </a:rPr>
              <a:t>Vecākiem un saviem bērniem jāmācās kopā:</a:t>
            </a:r>
            <a:r>
              <a:rPr lang="lv-LV" b="1" dirty="0" smtClean="0"/>
              <a:t/>
            </a:r>
            <a:br>
              <a:rPr lang="lv-LV" b="1" dirty="0" smtClean="0"/>
            </a:br>
            <a:endParaRPr lang="lv-LV" b="1" dirty="0" smtClean="0"/>
          </a:p>
        </p:txBody>
      </p:sp>
      <p:sp>
        <p:nvSpPr>
          <p:cNvPr id="60420" name="Content Placeholder 2"/>
          <p:cNvSpPr>
            <a:spLocks noGrp="1"/>
          </p:cNvSpPr>
          <p:nvPr>
            <p:ph sz="half" idx="2"/>
          </p:nvPr>
        </p:nvSpPr>
        <p:spPr>
          <a:xfrm>
            <a:off x="395288" y="1484313"/>
            <a:ext cx="8425184" cy="5257055"/>
          </a:xfrm>
          <a:solidFill>
            <a:schemeClr val="accent5">
              <a:lumMod val="20000"/>
              <a:lumOff val="80000"/>
            </a:schemeClr>
          </a:solidFill>
        </p:spPr>
        <p:txBody>
          <a:bodyPr>
            <a:normAutofit/>
          </a:bodyPr>
          <a:lstStyle/>
          <a:p>
            <a:pPr algn="just">
              <a:defRPr/>
            </a:pPr>
            <a:r>
              <a:rPr lang="lv-LV" sz="2800" b="1" dirty="0" smtClean="0">
                <a:solidFill>
                  <a:srgbClr val="FF0000"/>
                </a:solidFill>
                <a:latin typeface="+mj-lt"/>
                <a:cs typeface="Times New Roman" pitchFamily="18" charset="0"/>
              </a:rPr>
              <a:t>Kā</a:t>
            </a:r>
            <a:r>
              <a:rPr lang="lv-LV" sz="2800" b="1" dirty="0" smtClean="0">
                <a:solidFill>
                  <a:srgbClr val="000066"/>
                </a:solidFill>
                <a:latin typeface="+mj-lt"/>
                <a:cs typeface="Times New Roman" pitchFamily="18" charset="0"/>
              </a:rPr>
              <a:t> dzīvot un rīkoties  cilvēka cienīgi,</a:t>
            </a:r>
          </a:p>
          <a:p>
            <a:pPr algn="just">
              <a:defRPr/>
            </a:pPr>
            <a:r>
              <a:rPr lang="lv-LV" sz="2800" b="1" dirty="0" smtClean="0">
                <a:solidFill>
                  <a:srgbClr val="FF0000"/>
                </a:solidFill>
                <a:cs typeface="Times New Roman" pitchFamily="18" charset="0"/>
              </a:rPr>
              <a:t>Kā</a:t>
            </a:r>
            <a:r>
              <a:rPr lang="lv-LV" sz="2800" b="1" dirty="0" smtClean="0">
                <a:solidFill>
                  <a:srgbClr val="000066"/>
                </a:solidFill>
                <a:cs typeface="Times New Roman" pitchFamily="18" charset="0"/>
              </a:rPr>
              <a:t> būt laimīgam veselīgā veidā nenodarot pāri citiem,</a:t>
            </a:r>
          </a:p>
          <a:p>
            <a:pPr algn="just">
              <a:defRPr/>
            </a:pPr>
            <a:r>
              <a:rPr lang="lv-LV" sz="2800" b="1" dirty="0" smtClean="0">
                <a:solidFill>
                  <a:srgbClr val="FF0000"/>
                </a:solidFill>
                <a:cs typeface="Times New Roman" pitchFamily="18" charset="0"/>
              </a:rPr>
              <a:t>Kā</a:t>
            </a:r>
            <a:r>
              <a:rPr lang="lv-LV" sz="2800" b="1" dirty="0" smtClean="0">
                <a:solidFill>
                  <a:srgbClr val="000066"/>
                </a:solidFill>
                <a:cs typeface="Times New Roman" pitchFamily="18" charset="0"/>
              </a:rPr>
              <a:t> pārvarēt savu egosimu,</a:t>
            </a:r>
          </a:p>
          <a:p>
            <a:pPr algn="just">
              <a:defRPr/>
            </a:pPr>
            <a:r>
              <a:rPr lang="lv-LV" sz="2800" b="1" dirty="0" smtClean="0">
                <a:solidFill>
                  <a:srgbClr val="FF0000"/>
                </a:solidFill>
                <a:cs typeface="Times New Roman" pitchFamily="18" charset="0"/>
              </a:rPr>
              <a:t>Kā</a:t>
            </a:r>
            <a:r>
              <a:rPr lang="lv-LV" sz="2800" b="1" dirty="0" smtClean="0">
                <a:solidFill>
                  <a:srgbClr val="002060"/>
                </a:solidFill>
                <a:cs typeface="Times New Roman" pitchFamily="18" charset="0"/>
              </a:rPr>
              <a:t> </a:t>
            </a:r>
            <a:r>
              <a:rPr lang="lv-LV" sz="2800" b="1" dirty="0" smtClean="0">
                <a:solidFill>
                  <a:srgbClr val="002060"/>
                </a:solidFill>
              </a:rPr>
              <a:t>materiālās </a:t>
            </a:r>
            <a:r>
              <a:rPr lang="lv-LV" sz="2800" b="1" dirty="0">
                <a:solidFill>
                  <a:srgbClr val="002060"/>
                </a:solidFill>
              </a:rPr>
              <a:t>vērtības </a:t>
            </a:r>
            <a:r>
              <a:rPr lang="lv-LV" sz="2800" b="1" dirty="0" smtClean="0">
                <a:solidFill>
                  <a:srgbClr val="002060"/>
                </a:solidFill>
              </a:rPr>
              <a:t> līdzsvarot </a:t>
            </a:r>
            <a:r>
              <a:rPr lang="lv-LV" sz="2800" b="1" dirty="0">
                <a:solidFill>
                  <a:srgbClr val="002060"/>
                </a:solidFill>
              </a:rPr>
              <a:t>ar </a:t>
            </a:r>
            <a:r>
              <a:rPr lang="lv-LV" sz="2800" b="1" dirty="0" smtClean="0">
                <a:solidFill>
                  <a:srgbClr val="002060"/>
                </a:solidFill>
              </a:rPr>
              <a:t>garīgām.</a:t>
            </a:r>
            <a:endParaRPr lang="lv-LV" sz="2800" b="1" dirty="0">
              <a:solidFill>
                <a:srgbClr val="002060"/>
              </a:solidFill>
            </a:endParaRPr>
          </a:p>
          <a:p>
            <a:pPr algn="just">
              <a:buFont typeface="Wingdings" pitchFamily="2" charset="2"/>
              <a:buNone/>
              <a:defRPr/>
            </a:pPr>
            <a:endParaRPr lang="lv-LV" sz="2800" b="1" dirty="0" smtClean="0">
              <a:solidFill>
                <a:srgbClr val="000066"/>
              </a:solidFill>
              <a:latin typeface="+mj-lt"/>
              <a:cs typeface="Times New Roman" pitchFamily="18" charset="0"/>
            </a:endParaRPr>
          </a:p>
          <a:p>
            <a:pPr>
              <a:defRPr/>
            </a:pPr>
            <a:r>
              <a:rPr lang="lv-LV" sz="2800" b="1" dirty="0" smtClean="0">
                <a:solidFill>
                  <a:srgbClr val="000066"/>
                </a:solidFill>
                <a:latin typeface="+mj-lt"/>
                <a:cs typeface="Times New Roman" pitchFamily="18" charset="0"/>
              </a:rPr>
              <a:t>Nenodzīvot velti, bet dot labumu citiem  cilvēkiem</a:t>
            </a:r>
          </a:p>
          <a:p>
            <a:pPr algn="just">
              <a:defRPr/>
            </a:pPr>
            <a:r>
              <a:rPr lang="lv-LV" sz="2800" b="1" dirty="0" smtClean="0">
                <a:solidFill>
                  <a:srgbClr val="000066"/>
                </a:solidFill>
                <a:latin typeface="+mj-lt"/>
                <a:cs typeface="Times New Roman" pitchFamily="18" charset="0"/>
              </a:rPr>
              <a:t>Veidot dzīves vērtību sistēmu.</a:t>
            </a:r>
          </a:p>
          <a:p>
            <a:pPr marL="0" indent="0" algn="just">
              <a:buNone/>
              <a:defRPr/>
            </a:pPr>
            <a:r>
              <a:rPr lang="lv-LV" sz="2800" dirty="0">
                <a:solidFill>
                  <a:srgbClr val="800000"/>
                </a:solidFill>
                <a:effectLst>
                  <a:outerShdw blurRad="38100" dist="38100" dir="2700000" algn="tl">
                    <a:srgbClr val="C0C0C0"/>
                  </a:outerShdw>
                </a:effectLst>
              </a:rPr>
              <a:t>Vislabākā vecāku dāvana saviem bērniem ir </a:t>
            </a:r>
            <a:r>
              <a:rPr lang="lv-LV" sz="2800" dirty="0" smtClean="0">
                <a:solidFill>
                  <a:srgbClr val="800000"/>
                </a:solidFill>
                <a:effectLst>
                  <a:outerShdw blurRad="38100" dist="38100" dir="2700000" algn="tl">
                    <a:srgbClr val="C0C0C0"/>
                  </a:outerShdw>
                </a:effectLst>
              </a:rPr>
              <a:t>pozitīva attiecību pieredze-  </a:t>
            </a:r>
            <a:r>
              <a:rPr lang="lv-LV" sz="2800" dirty="0">
                <a:solidFill>
                  <a:srgbClr val="800000"/>
                </a:solidFill>
                <a:effectLst>
                  <a:outerShdw blurRad="38100" dist="38100" dir="2700000" algn="tl">
                    <a:srgbClr val="C0C0C0"/>
                  </a:outerShdw>
                </a:effectLst>
              </a:rPr>
              <a:t>vecāku </a:t>
            </a:r>
            <a:r>
              <a:rPr lang="lv-LV" sz="2800" b="1" dirty="0">
                <a:solidFill>
                  <a:srgbClr val="FF0000"/>
                </a:solidFill>
                <a:effectLst>
                  <a:outerShdw blurRad="38100" dist="38100" dir="2700000" algn="tl">
                    <a:srgbClr val="C0C0C0"/>
                  </a:outerShdw>
                </a:effectLst>
              </a:rPr>
              <a:t>mīlestība</a:t>
            </a:r>
            <a:r>
              <a:rPr lang="lv-LV" sz="2800" dirty="0">
                <a:solidFill>
                  <a:srgbClr val="800000"/>
                </a:solidFill>
                <a:effectLst>
                  <a:outerShdw blurRad="38100" dist="38100" dir="2700000" algn="tl">
                    <a:srgbClr val="C0C0C0"/>
                  </a:outerShdw>
                </a:effectLst>
              </a:rPr>
              <a:t> vienam pret otru.</a:t>
            </a:r>
          </a:p>
          <a:p>
            <a:pPr algn="just">
              <a:defRPr/>
            </a:pPr>
            <a:endParaRPr lang="lv-LV" sz="2800" b="1" dirty="0" smtClean="0">
              <a:solidFill>
                <a:srgbClr val="000066"/>
              </a:solidFill>
              <a:latin typeface="+mj-lt"/>
              <a:cs typeface="Times New Roman" pitchFamily="18" charset="0"/>
            </a:endParaRPr>
          </a:p>
        </p:txBody>
      </p:sp>
    </p:spTree>
    <p:extLst>
      <p:ext uri="{BB962C8B-B14F-4D97-AF65-F5344CB8AC3E}">
        <p14:creationId xmlns:p14="http://schemas.microsoft.com/office/powerpoint/2010/main" val="21759322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Text Placeholder 2"/>
          <p:cNvSpPr>
            <a:spLocks noGrp="1"/>
          </p:cNvSpPr>
          <p:nvPr>
            <p:ph type="body" idx="1"/>
          </p:nvPr>
        </p:nvSpPr>
        <p:spPr/>
        <p:txBody>
          <a:bodyPr/>
          <a:lstStyle/>
          <a:p>
            <a:endParaRPr lang="lv-LV"/>
          </a:p>
        </p:txBody>
      </p:sp>
      <p:sp>
        <p:nvSpPr>
          <p:cNvPr id="4" name="Content Placeholder 3"/>
          <p:cNvSpPr>
            <a:spLocks noGrp="1"/>
          </p:cNvSpPr>
          <p:nvPr>
            <p:ph sz="half" idx="2"/>
          </p:nvPr>
        </p:nvSpPr>
        <p:spPr/>
        <p:txBody>
          <a:bodyPr/>
          <a:lstStyle/>
          <a:p>
            <a:endParaRPr lang="lv-LV"/>
          </a:p>
        </p:txBody>
      </p:sp>
      <p:sp>
        <p:nvSpPr>
          <p:cNvPr id="5" name="Text Placeholder 4"/>
          <p:cNvSpPr>
            <a:spLocks noGrp="1"/>
          </p:cNvSpPr>
          <p:nvPr>
            <p:ph type="body" sz="quarter" idx="3"/>
          </p:nvPr>
        </p:nvSpPr>
        <p:spPr/>
        <p:txBody>
          <a:bodyPr/>
          <a:lstStyle/>
          <a:p>
            <a:endParaRPr lang="lv-LV"/>
          </a:p>
        </p:txBody>
      </p:sp>
      <p:sp>
        <p:nvSpPr>
          <p:cNvPr id="6" name="Content Placeholder 5"/>
          <p:cNvSpPr>
            <a:spLocks noGrp="1"/>
          </p:cNvSpPr>
          <p:nvPr>
            <p:ph sz="quarter" idx="4"/>
          </p:nvPr>
        </p:nvSpPr>
        <p:spPr/>
        <p:txBody>
          <a:bodyPr/>
          <a:lstStyle/>
          <a:p>
            <a:endParaRPr lang="lv-LV"/>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555776" y="620688"/>
            <a:ext cx="4205895" cy="646331"/>
          </a:xfrm>
          <a:prstGeom prst="rect">
            <a:avLst/>
          </a:prstGeom>
        </p:spPr>
        <p:txBody>
          <a:bodyPr wrap="none">
            <a:spAutoFit/>
          </a:bodyPr>
          <a:lstStyle/>
          <a:p>
            <a:r>
              <a:rPr lang="lv-LV" sz="3600" b="1" i="1" dirty="0">
                <a:solidFill>
                  <a:srgbClr val="002060"/>
                </a:solidFill>
              </a:rPr>
              <a:t>Bāriņtiesu uzdevumi</a:t>
            </a:r>
            <a:r>
              <a:rPr lang="lv-LV" sz="3200" b="1" dirty="0"/>
              <a:t>:</a:t>
            </a:r>
          </a:p>
        </p:txBody>
      </p:sp>
      <p:sp>
        <p:nvSpPr>
          <p:cNvPr id="8" name="TextBox 7"/>
          <p:cNvSpPr txBox="1"/>
          <p:nvPr/>
        </p:nvSpPr>
        <p:spPr>
          <a:xfrm>
            <a:off x="539552" y="1700808"/>
            <a:ext cx="7272808" cy="4524315"/>
          </a:xfrm>
          <a:prstGeom prst="rect">
            <a:avLst/>
          </a:prstGeom>
          <a:noFill/>
        </p:spPr>
        <p:txBody>
          <a:bodyPr wrap="square" rtlCol="0">
            <a:spAutoFit/>
          </a:bodyPr>
          <a:lstStyle/>
          <a:p>
            <a:pPr marL="342900" indent="-342900">
              <a:buFont typeface="Arial" pitchFamily="34" charset="0"/>
              <a:buChar char="•"/>
            </a:pPr>
            <a:r>
              <a:rPr lang="lv-LV" sz="3200" dirty="0" smtClean="0"/>
              <a:t>Līdzvērtīgi </a:t>
            </a:r>
            <a:r>
              <a:rPr lang="lv-LV" sz="3200" dirty="0"/>
              <a:t>un </a:t>
            </a:r>
            <a:r>
              <a:rPr lang="lv-LV" sz="3200" dirty="0" smtClean="0"/>
              <a:t>cilvēcīgi attiekties,</a:t>
            </a:r>
          </a:p>
          <a:p>
            <a:pPr marL="342900" indent="-342900">
              <a:buFont typeface="Arial" pitchFamily="34" charset="0"/>
              <a:buChar char="•"/>
            </a:pPr>
            <a:r>
              <a:rPr lang="lv-LV" sz="3200" dirty="0"/>
              <a:t>« </a:t>
            </a:r>
            <a:r>
              <a:rPr lang="lv-LV" sz="3200" dirty="0" smtClean="0"/>
              <a:t>Nepārbāzt</a:t>
            </a:r>
            <a:r>
              <a:rPr lang="lv-LV" sz="3200" dirty="0"/>
              <a:t>» audžuģimenes</a:t>
            </a:r>
            <a:r>
              <a:rPr lang="lv-LV" sz="3200" dirty="0" smtClean="0"/>
              <a:t>,</a:t>
            </a:r>
            <a:endParaRPr lang="lv-LV" sz="3200" dirty="0"/>
          </a:p>
          <a:p>
            <a:pPr marL="342900" indent="-342900">
              <a:buFont typeface="Arial" pitchFamily="34" charset="0"/>
              <a:buChar char="•"/>
            </a:pPr>
            <a:r>
              <a:rPr lang="lv-LV" sz="3200" dirty="0" smtClean="0"/>
              <a:t>Uzticēties </a:t>
            </a:r>
            <a:r>
              <a:rPr lang="lv-LV" sz="3200" dirty="0"/>
              <a:t>audžuģimenes </a:t>
            </a:r>
            <a:r>
              <a:rPr lang="lv-LV" sz="3200" dirty="0" smtClean="0"/>
              <a:t>kā sadarbības partnera viedoklim</a:t>
            </a:r>
            <a:r>
              <a:rPr lang="lv-LV" sz="3200" dirty="0"/>
              <a:t>,</a:t>
            </a:r>
          </a:p>
          <a:p>
            <a:pPr marL="342900" indent="-342900">
              <a:buFont typeface="Arial" pitchFamily="34" charset="0"/>
              <a:buChar char="•"/>
            </a:pPr>
            <a:r>
              <a:rPr lang="lv-LV" sz="3200" dirty="0"/>
              <a:t>Ievērot veselīgu proporciju starp bērna, audžuģimenes un bāriņtiesas atbildību,</a:t>
            </a:r>
          </a:p>
          <a:p>
            <a:pPr marL="342900" indent="-342900">
              <a:buFont typeface="Arial" pitchFamily="34" charset="0"/>
              <a:buChar char="•"/>
            </a:pPr>
            <a:r>
              <a:rPr lang="lv-LV" sz="3200" dirty="0"/>
              <a:t>Spēt saskatīt neredzamo realitāti,</a:t>
            </a:r>
          </a:p>
          <a:p>
            <a:pPr marL="342900" indent="-342900">
              <a:buFont typeface="Arial" pitchFamily="34" charset="0"/>
              <a:buChar char="•"/>
            </a:pPr>
            <a:r>
              <a:rPr lang="lv-LV" sz="3200" dirty="0"/>
              <a:t>Nepieņemt </a:t>
            </a:r>
            <a:r>
              <a:rPr lang="lv-LV" sz="3200" dirty="0" smtClean="0"/>
              <a:t>lēmumus pārsteidzīgi, bet iedziļinoties un izvērtējot.</a:t>
            </a:r>
            <a:endParaRPr lang="lv-LV" sz="3200" dirty="0"/>
          </a:p>
        </p:txBody>
      </p:sp>
    </p:spTree>
    <p:extLst>
      <p:ext uri="{BB962C8B-B14F-4D97-AF65-F5344CB8AC3E}">
        <p14:creationId xmlns:p14="http://schemas.microsoft.com/office/powerpoint/2010/main" val="29654282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lv-LV" smtClean="0"/>
          </a:p>
        </p:txBody>
      </p:sp>
      <p:sp>
        <p:nvSpPr>
          <p:cNvPr id="8195" name="Content Placeholder 2"/>
          <p:cNvSpPr>
            <a:spLocks noGrp="1"/>
          </p:cNvSpPr>
          <p:nvPr>
            <p:ph idx="1"/>
          </p:nvPr>
        </p:nvSpPr>
        <p:spPr/>
        <p:txBody>
          <a:bodyPr/>
          <a:lstStyle/>
          <a:p>
            <a:endParaRPr lang="lv-LV" smtClean="0"/>
          </a:p>
        </p:txBody>
      </p:sp>
      <p:pic>
        <p:nvPicPr>
          <p:cNvPr id="8196" name="Picture 2" descr="https://encrypted-tbn0.gstatic.com/images?q=tbn:ANd9GcSqp7LrpLiEm2NU5HJ6iwX-zGb_Yv-zauDvBilz_lN3JWYPPCy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3"/>
          <p:cNvSpPr txBox="1">
            <a:spLocks noChangeArrowheads="1"/>
          </p:cNvSpPr>
          <p:nvPr/>
        </p:nvSpPr>
        <p:spPr bwMode="auto">
          <a:xfrm>
            <a:off x="2916238" y="1533525"/>
            <a:ext cx="5832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2800" b="1" dirty="0" smtClean="0">
                <a:solidFill>
                  <a:schemeClr val="bg1"/>
                </a:solidFill>
              </a:rPr>
              <a:t>Jautājumi diskusijai????</a:t>
            </a:r>
            <a:endParaRPr lang="lv-LV" sz="2800" b="1" dirty="0">
              <a:solidFill>
                <a:schemeClr val="bg1"/>
              </a:solidFill>
            </a:endParaRPr>
          </a:p>
        </p:txBody>
      </p:sp>
      <p:sp>
        <p:nvSpPr>
          <p:cNvPr id="5" name="Isosceles Triangle 4"/>
          <p:cNvSpPr/>
          <p:nvPr/>
        </p:nvSpPr>
        <p:spPr>
          <a:xfrm>
            <a:off x="1692275" y="1412875"/>
            <a:ext cx="1079500" cy="7651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Tree>
    <p:extLst>
      <p:ext uri="{BB962C8B-B14F-4D97-AF65-F5344CB8AC3E}">
        <p14:creationId xmlns:p14="http://schemas.microsoft.com/office/powerpoint/2010/main" val="27277667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18434" name="Picture 2" descr="http://www.welovesolo.com/wp-content/uploads/2014/10/p178mqkoqnhsveij84lb7oj2b9-detai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23928" y="980728"/>
            <a:ext cx="4104456" cy="646331"/>
          </a:xfrm>
          <a:prstGeom prst="rect">
            <a:avLst/>
          </a:prstGeom>
          <a:noFill/>
        </p:spPr>
        <p:txBody>
          <a:bodyPr wrap="square" rtlCol="0">
            <a:spAutoFit/>
          </a:bodyPr>
          <a:lstStyle/>
          <a:p>
            <a:r>
              <a:rPr lang="lv-LV" sz="3600" i="1" dirty="0" smtClean="0">
                <a:latin typeface="Arial Narrow" pitchFamily="34" charset="0"/>
              </a:rPr>
              <a:t>Paldies par uzmanību!</a:t>
            </a:r>
            <a:endParaRPr lang="lv-LV" sz="3600" i="1" dirty="0">
              <a:latin typeface="Arial Narrow" pitchFamily="34" charset="0"/>
            </a:endParaRPr>
          </a:p>
        </p:txBody>
      </p:sp>
    </p:spTree>
    <p:extLst>
      <p:ext uri="{BB962C8B-B14F-4D97-AF65-F5344CB8AC3E}">
        <p14:creationId xmlns:p14="http://schemas.microsoft.com/office/powerpoint/2010/main" val="3587193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2888</TotalTime>
  <Words>2176</Words>
  <Application>Microsoft Office PowerPoint</Application>
  <PresentationFormat>On-screen Show (4:3)</PresentationFormat>
  <Paragraphs>190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Līdzsvara pazušana noved pie iekšējo konfliktu rašanās</vt:lpstr>
      <vt:lpstr> ...un tā es sāku justies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Vai man izdosies mainīt bērna pasaules uztveri???   </vt:lpstr>
      <vt:lpstr>PowerPoint Presentation</vt:lpstr>
      <vt:lpstr>PowerPoint Presentation</vt:lpstr>
      <vt:lpstr>Atveseļošanas sinerģija</vt:lpstr>
      <vt:lpstr>Audžubērna ienākšana ģimenē ietekmē visu ģimenes sistēmu, attīstīties ir spiesti visi...</vt:lpstr>
      <vt:lpstr>Kā tas ietekmē kopējo ģimenes dinamiku? </vt:lpstr>
      <vt:lpstr> Ģimenes sistēmas pamatlikumi: </vt:lpstr>
      <vt:lpstr>Konflikta situāciju rašanās cēloņi audžuģimenē no savu bērnu pozīcijas </vt:lpstr>
      <vt:lpstr>Konflikta situāciju rašanās cēloņi saviem bērniem </vt:lpstr>
      <vt:lpstr>Vai es zinu, kā jūtas mans paša bērns?</vt:lpstr>
      <vt:lpstr>Patiesie stāsti....</vt:lpstr>
      <vt:lpstr>PowerPoint Presentation</vt:lpstr>
      <vt:lpstr>SITUĀCIJAS AIZKADRI</vt:lpstr>
      <vt:lpstr>PowerPoint Presentation</vt:lpstr>
      <vt:lpstr>SITUĀCIJAS  AIZKADRI</vt:lpstr>
      <vt:lpstr>PowerPoint Presentation</vt:lpstr>
      <vt:lpstr>Situācijas aizkadri</vt:lpstr>
      <vt:lpstr>Ludmila un Aleksandrs</vt:lpstr>
      <vt:lpstr>Ko citi </vt:lpstr>
      <vt:lpstr>PowerPoint Presentation</vt:lpstr>
      <vt:lpstr>  Kā mēs dzīvojam ir saistīts ar to, kā mēs domājam un uztveram pasauli..... </vt:lpstr>
      <vt:lpstr>Laimes lāci, kur tu esi?</vt:lpstr>
      <vt:lpstr>Nosacījumi, kuri ir jāņem vērā konflikta situācijās</vt:lpstr>
      <vt:lpstr>PowerPoint Presentation</vt:lpstr>
      <vt:lpstr>ABC attieksmē pret bērnu ģimenē</vt:lpstr>
      <vt:lpstr>PowerPoint Presentation</vt:lpstr>
      <vt:lpstr>Vecākiem un saviem bērniem jāmācās kopā: </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Dace Blaževiča</dc:creator>
  <cp:lastModifiedBy>Dace Blaževiča</cp:lastModifiedBy>
  <cp:revision>259</cp:revision>
  <dcterms:created xsi:type="dcterms:W3CDTF">2015-08-05T18:02:05Z</dcterms:created>
  <dcterms:modified xsi:type="dcterms:W3CDTF">2015-08-13T14:41:30Z</dcterms:modified>
</cp:coreProperties>
</file>