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7" r:id="rId2"/>
    <p:sldId id="388" r:id="rId3"/>
    <p:sldId id="389" r:id="rId4"/>
    <p:sldId id="390" r:id="rId5"/>
    <p:sldId id="362" r:id="rId6"/>
    <p:sldId id="371" r:id="rId7"/>
    <p:sldId id="372" r:id="rId8"/>
    <p:sldId id="348" r:id="rId9"/>
    <p:sldId id="374" r:id="rId10"/>
    <p:sldId id="375" r:id="rId11"/>
    <p:sldId id="376" r:id="rId12"/>
    <p:sldId id="377" r:id="rId13"/>
    <p:sldId id="378" r:id="rId14"/>
    <p:sldId id="383" r:id="rId15"/>
    <p:sldId id="384" r:id="rId16"/>
    <p:sldId id="292" r:id="rId17"/>
  </p:sldIdLst>
  <p:sldSz cx="9144000" cy="6858000" type="screen4x3"/>
  <p:notesSz cx="6797675" cy="9928225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77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8BC6D-9F3C-4269-9FD1-9E61FBF0730A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B2036-45F1-4D23-810C-221BACC3FF0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20522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C3235-F2CC-407F-89CD-677C6935D1A3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51D11-2144-4A4D-B11C-D6FB25876908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672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51D11-2144-4A4D-B11C-D6FB25876908}" type="slidenum">
              <a:rPr lang="lv-LV" smtClean="0"/>
              <a:pPr/>
              <a:t>1</a:t>
            </a:fld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87F02-4953-406E-8650-AE589F4D0DDA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692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87F02-4953-406E-8650-AE589F4D0DDA}" type="slidenum">
              <a:rPr lang="lv-LV" smtClean="0"/>
              <a:pPr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41196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87F02-4953-406E-8650-AE589F4D0DDA}" type="slidenum">
              <a:rPr lang="lv-LV" smtClean="0"/>
              <a:pPr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3753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87F02-4953-406E-8650-AE589F4D0DDA}" type="slidenum">
              <a:rPr lang="lv-LV" smtClean="0"/>
              <a:pPr/>
              <a:t>5</a:t>
            </a:fld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87F02-4953-406E-8650-AE589F4D0DDA}" type="slidenum">
              <a:rPr lang="lv-LV" smtClean="0"/>
              <a:pPr/>
              <a:t>11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7A26B-7E41-433B-8087-5AEE60D5E8BF}" type="datetimeFigureOut">
              <a:rPr lang="lv-LV" smtClean="0"/>
              <a:pPr/>
              <a:t>02.03.2017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EB43B-DCAA-4EBC-A7ED-FC9F0E9F8F66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4cF5BFdGd8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hyperlink" Target="http://www.drossinternets.lv/upload/materiali/vaifija_skol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1rQjno1RMBI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www.youtube.com/watch?v=K5Q2n3fJvTo&amp;list=PLF2h7z0L0Zxt4ebLmppFWiDrhNRQ1pc5d&amp;index=22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macies.drossinternets.lv/sekstings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hyperlink" Target="http://www.drossinternets.lv/page/3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lUC5OFn8aa8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www.youtube.com/watch?v=TiQH1jhzdWk&amp;list=FLNfZTW4ff6QAdHwcBBPbbtg" TargetMode="Externa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Xl1zst9mGE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7.png"/><Relationship Id="rId2" Type="http://schemas.openxmlformats.org/officeDocument/2006/relationships/hyperlink" Target="https://www.youtube.com/watch?v=KnhA9_d8Pr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-WedRyhcEw" TargetMode="External"/><Relationship Id="rId11" Type="http://schemas.openxmlformats.org/officeDocument/2006/relationships/image" Target="../media/image29.jpeg"/><Relationship Id="rId5" Type="http://schemas.openxmlformats.org/officeDocument/2006/relationships/image" Target="../media/image26.png"/><Relationship Id="rId10" Type="http://schemas.openxmlformats.org/officeDocument/2006/relationships/hyperlink" Target="https://www.youtube.com/watch?v=6kPUq0WDpCQ" TargetMode="External"/><Relationship Id="rId4" Type="http://schemas.openxmlformats.org/officeDocument/2006/relationships/hyperlink" Target="https://www.youtube.com/watch?v=MjEo4UhuLtg" TargetMode="Externa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5121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3600" b="1" dirty="0">
                <a:solidFill>
                  <a:srgbClr val="006600"/>
                </a:solidFill>
              </a:rPr>
              <a:t> PADOMI UN IETEIKUMI</a:t>
            </a:r>
            <a:br>
              <a:rPr lang="lv-LV" sz="3600" b="1" dirty="0">
                <a:solidFill>
                  <a:srgbClr val="006600"/>
                </a:solidFill>
              </a:rPr>
            </a:br>
            <a:endParaRPr lang="lv-LV" sz="3600" dirty="0">
              <a:solidFill>
                <a:srgbClr val="0066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432" y="3861048"/>
            <a:ext cx="5896744" cy="2736304"/>
          </a:xfrm>
        </p:spPr>
        <p:txBody>
          <a:bodyPr>
            <a:noAutofit/>
          </a:bodyPr>
          <a:lstStyle/>
          <a:p>
            <a:pPr algn="l"/>
            <a:r>
              <a:rPr lang="lv-LV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Maija Katkovska</a:t>
            </a:r>
          </a:p>
          <a:p>
            <a:pPr algn="l">
              <a:spcAft>
                <a:spcPts val="1200"/>
              </a:spcAft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Latvijas Drošāka interneta centra vadītāja</a:t>
            </a:r>
          </a:p>
          <a:p>
            <a:pPr algn="l">
              <a:spcAft>
                <a:spcPts val="1200"/>
              </a:spcAft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03.03.2017</a:t>
            </a:r>
          </a:p>
          <a:p>
            <a:pPr algn="l"/>
            <a:r>
              <a:rPr lang="lv-LV" sz="1400" dirty="0">
                <a:solidFill>
                  <a:srgbClr val="006600"/>
                </a:solidFill>
              </a:rPr>
              <a:t>facebook.com/</a:t>
            </a:r>
            <a:r>
              <a:rPr lang="lv-LV" sz="1400" dirty="0" err="1">
                <a:solidFill>
                  <a:srgbClr val="006600"/>
                </a:solidFill>
              </a:rPr>
              <a:t>drossinternets</a:t>
            </a:r>
            <a:endParaRPr lang="lv-LV" sz="1400" dirty="0">
              <a:solidFill>
                <a:srgbClr val="006600"/>
              </a:solidFill>
            </a:endParaRPr>
          </a:p>
          <a:p>
            <a:pPr algn="l"/>
            <a:r>
              <a:rPr lang="lv-LV" sz="1400" dirty="0">
                <a:solidFill>
                  <a:srgbClr val="006600"/>
                </a:solidFill>
              </a:rPr>
              <a:t>twitter.com/</a:t>
            </a:r>
            <a:r>
              <a:rPr lang="lv-LV" sz="1400" dirty="0" err="1">
                <a:solidFill>
                  <a:srgbClr val="006600"/>
                </a:solidFill>
              </a:rPr>
              <a:t>drossinternets</a:t>
            </a:r>
            <a:endParaRPr lang="lv-LV" sz="1400" dirty="0">
              <a:solidFill>
                <a:srgbClr val="006600"/>
              </a:solidFill>
            </a:endParaRPr>
          </a:p>
          <a:p>
            <a:pPr algn="l"/>
            <a:r>
              <a:rPr lang="lv-LV" sz="1400" dirty="0">
                <a:solidFill>
                  <a:srgbClr val="006600"/>
                </a:solidFill>
              </a:rPr>
              <a:t>Instagram.com/</a:t>
            </a:r>
            <a:r>
              <a:rPr lang="lv-LV" sz="1400" dirty="0" err="1">
                <a:solidFill>
                  <a:srgbClr val="006600"/>
                </a:solidFill>
              </a:rPr>
              <a:t>drossinternetslv</a:t>
            </a:r>
            <a:endParaRPr lang="lv-LV" sz="1400" dirty="0">
              <a:solidFill>
                <a:srgbClr val="006600"/>
              </a:solidFill>
            </a:endParaRPr>
          </a:p>
          <a:p>
            <a:pPr algn="l"/>
            <a:r>
              <a:rPr lang="lv-LV" sz="1400" dirty="0">
                <a:solidFill>
                  <a:srgbClr val="006600"/>
                </a:solidFill>
              </a:rPr>
              <a:t>youtube.com/saferinternetlv</a:t>
            </a:r>
          </a:p>
          <a:p>
            <a:pPr algn="l"/>
            <a:endParaRPr lang="lv-LV" sz="2000" dirty="0">
              <a:solidFill>
                <a:srgbClr val="006600"/>
              </a:solidFill>
            </a:endParaRPr>
          </a:p>
          <a:p>
            <a:endParaRPr lang="lv-LV" sz="2400" dirty="0"/>
          </a:p>
        </p:txBody>
      </p:sp>
      <p:pic>
        <p:nvPicPr>
          <p:cNvPr id="5" name="Picture 4" descr="drossinternets_Logo_Ve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4365104"/>
            <a:ext cx="1656184" cy="191347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1560" y="1628800"/>
            <a:ext cx="7844408" cy="1800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lv-LV" sz="3600" b="1" dirty="0">
                <a:solidFill>
                  <a:srgbClr val="006600"/>
                </a:solidFill>
              </a:rPr>
              <a:t> </a:t>
            </a:r>
            <a:r>
              <a:rPr lang="lv-LV" sz="3300" b="1" dirty="0">
                <a:solidFill>
                  <a:srgbClr val="006600"/>
                </a:solidFill>
              </a:rPr>
              <a:t>Kā darbošanos internetā</a:t>
            </a:r>
            <a:r>
              <a:rPr lang="lv-LV" sz="3300" b="1" dirty="0">
                <a:solidFill>
                  <a:srgbClr val="006600"/>
                </a:solidFill>
              </a:rPr>
              <a:t> padarīt drošāku</a:t>
            </a:r>
            <a:r>
              <a:rPr lang="lv-LV" sz="3300" b="1" dirty="0">
                <a:solidFill>
                  <a:srgbClr val="006600"/>
                </a:solidFill>
              </a:rPr>
              <a:t>?</a:t>
            </a:r>
            <a:endParaRPr lang="lv-LV" sz="33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9552" y="998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v-LV" sz="3600" b="1" dirty="0">
              <a:solidFill>
                <a:srgbClr val="0066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rgbClr val="006600"/>
                </a:solidFill>
              </a:rPr>
              <a:t>Eksperiments</a:t>
            </a:r>
            <a:br>
              <a:rPr lang="lv-LV" sz="3600" b="1" dirty="0">
                <a:solidFill>
                  <a:srgbClr val="006600"/>
                </a:solidFill>
              </a:rPr>
            </a:br>
            <a:r>
              <a:rPr lang="lv-LV" sz="3600" b="1" dirty="0">
                <a:solidFill>
                  <a:srgbClr val="006600"/>
                </a:solidFill>
              </a:rPr>
              <a:t>«Viltus </a:t>
            </a:r>
            <a:r>
              <a:rPr lang="lv-LV" sz="3600" b="1" dirty="0" err="1">
                <a:solidFill>
                  <a:srgbClr val="006600"/>
                </a:solidFill>
              </a:rPr>
              <a:t>kastinga</a:t>
            </a:r>
            <a:r>
              <a:rPr lang="lv-LV" sz="3600" b="1" dirty="0">
                <a:solidFill>
                  <a:srgbClr val="006600"/>
                </a:solidFill>
              </a:rPr>
              <a:t> aģentūra»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064896" cy="486916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Mērķis – vai vecāki pārbauda informāciju pirms dalās internetā ar privātiem datiem?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Eksperimenta gaita:</a:t>
            </a:r>
          </a:p>
          <a:p>
            <a:pPr marL="1257300" lvl="4" indent="-342900">
              <a:lnSpc>
                <a:spcPct val="120000"/>
              </a:lnSpc>
              <a:buBlip>
                <a:blip r:embed="rId3"/>
              </a:buBlip>
            </a:pPr>
            <a:r>
              <a:rPr lang="lv-LV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Izveidota neeksistējošas </a:t>
            </a:r>
            <a:r>
              <a:rPr lang="lv-LV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kastinga</a:t>
            </a:r>
            <a:r>
              <a:rPr lang="lv-LV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aģentūras lapa </a:t>
            </a:r>
            <a:r>
              <a:rPr lang="lv-LV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Facebook</a:t>
            </a:r>
            <a:endParaRPr lang="lv-LV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1257300" lvl="4" indent="-342900">
              <a:lnSpc>
                <a:spcPct val="120000"/>
              </a:lnSpc>
              <a:buBlip>
                <a:blip r:embed="rId3"/>
              </a:buBlip>
            </a:pPr>
            <a:r>
              <a:rPr lang="lv-LV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Vecāki aicināti sūtīt bērnu foto un video reklāmas </a:t>
            </a:r>
            <a:r>
              <a:rPr lang="lv-LV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kastingam</a:t>
            </a:r>
            <a:endParaRPr lang="lv-LV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1257300" lvl="4" indent="-342900">
              <a:lnSpc>
                <a:spcPct val="120000"/>
              </a:lnSpc>
              <a:buBlip>
                <a:blip r:embed="rId3"/>
              </a:buBlip>
            </a:pPr>
            <a:r>
              <a:rPr lang="lv-LV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Apzvanīti vecāki, kas atsūtīja pieteikumus par saviem bērniem</a:t>
            </a:r>
          </a:p>
          <a:p>
            <a:pPr marL="1257300" lvl="4" indent="-342900">
              <a:lnSpc>
                <a:spcPct val="120000"/>
              </a:lnSpc>
              <a:buBlip>
                <a:blip r:embed="rId3"/>
              </a:buBlip>
            </a:pPr>
            <a:r>
              <a:rPr lang="lv-LV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Ielu intervijas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lv-LV" sz="2500" dirty="0"/>
          </a:p>
        </p:txBody>
      </p:sp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85" y="1916832"/>
            <a:ext cx="8270395" cy="4669729"/>
          </a:xfrm>
          <a:prstGeom prst="rect">
            <a:avLst/>
          </a:prstGeom>
          <a:ln w="2222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32688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rgbClr val="006600"/>
                </a:solidFill>
              </a:rPr>
              <a:t>Eksperimenta rezultāti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70039"/>
            <a:ext cx="8064896" cy="44512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379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reizes apskatīts sludinājums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74 vecāki 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atsūtīja pieteikumus par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bērniem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kopā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240 fotogrāfijas 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72 video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Tikai 4 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vecāki jautāja, kur var atrast vairāk informāciju par </a:t>
            </a:r>
            <a:r>
              <a:rPr lang="lv-LV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kastinga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aģentūru un kādam mērķim bērni tiks filmēti?</a:t>
            </a:r>
            <a:endParaRPr lang="en-GB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1" indent="-342900">
              <a:lnSpc>
                <a:spcPct val="120000"/>
              </a:lnSpc>
              <a:buBlip>
                <a:blip r:embed="rId3"/>
              </a:buBlip>
            </a:pP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Bērna dzīvesvietas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pilsētu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norādīja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23 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vecāki</a:t>
            </a:r>
            <a:endParaRPr lang="en-GB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1" indent="-342900">
              <a:lnSpc>
                <a:spcPct val="120000"/>
              </a:lnSpc>
              <a:buBlip>
                <a:blip r:embed="rId3"/>
              </a:buBlip>
            </a:pP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Bērna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izglītības iestādi 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norādīja </a:t>
            </a:r>
            <a:r>
              <a:rPr lang="lv-LV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lv-LV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vecāki</a:t>
            </a:r>
            <a:endParaRPr lang="en-GB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lv-LV" sz="25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9552" y="998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v-LV" sz="3600" b="1" dirty="0">
              <a:solidFill>
                <a:srgbClr val="006600"/>
              </a:solidFill>
            </a:endParaRPr>
          </a:p>
        </p:txBody>
      </p:sp>
      <p:pic>
        <p:nvPicPr>
          <p:cNvPr id="5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6237312"/>
            <a:ext cx="2527189" cy="54868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9552" y="1066943"/>
            <a:ext cx="2592288" cy="34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v-LV" sz="2400" b="1" dirty="0">
                <a:solidFill>
                  <a:srgbClr val="006600"/>
                </a:solidFill>
              </a:rPr>
              <a:t>3 dienu laikā:</a:t>
            </a:r>
          </a:p>
        </p:txBody>
      </p:sp>
    </p:spTree>
    <p:extLst>
      <p:ext uri="{BB962C8B-B14F-4D97-AF65-F5344CB8AC3E}">
        <p14:creationId xmlns:p14="http://schemas.microsoft.com/office/powerpoint/2010/main" val="131755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8012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rgbClr val="006600"/>
                </a:solidFill>
              </a:rPr>
              <a:t>Kā var gadīties?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484785"/>
            <a:ext cx="8445624" cy="482453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 nepārbaudām, kam sūtam informāciju - kļūstam par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krāpšanas upuriem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Pazūd iespēja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kontrolēt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privātās informācijas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izplatību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Bērna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tiesības uz privātumu 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(vēlme nebūt internetā)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Vai tavs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pusaudzis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priecāsies par foto internetā, kurā viņš redzams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 gadu vecumā vannā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Vai zini, kas redzēs un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kādiem nolūkiem izmantos 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tavu bērnu fotogrāfijas?</a:t>
            </a:r>
          </a:p>
          <a:p>
            <a:pPr marL="0" indent="0">
              <a:lnSpc>
                <a:spcPct val="120000"/>
              </a:lnSpc>
              <a:buNone/>
            </a:pPr>
            <a:endParaRPr lang="lv-LV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lv-LV" sz="2000" dirty="0">
                <a:solidFill>
                  <a:srgbClr val="0070C0"/>
                </a:solidFill>
              </a:rPr>
              <a:t>IETEIKUMI:</a:t>
            </a:r>
          </a:p>
          <a:p>
            <a:pPr>
              <a:lnSpc>
                <a:spcPct val="120000"/>
              </a:lnSpc>
              <a:buClr>
                <a:srgbClr val="0070C0"/>
              </a:buClr>
              <a:buFont typeface="Calibri" panose="020F0502020204030204" pitchFamily="34" charset="0"/>
              <a:buChar char="!"/>
            </a:pP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Pārbaudiet, 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kam sūtat savu privāto informāciju! Īpaši, ja tā ir par jūsu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bērnu! </a:t>
            </a:r>
          </a:p>
          <a:p>
            <a:pPr>
              <a:lnSpc>
                <a:spcPct val="120000"/>
              </a:lnSpc>
              <a:buClr>
                <a:srgbClr val="0070C0"/>
              </a:buClr>
              <a:buFont typeface="Calibri" panose="020F0502020204030204" pitchFamily="34" charset="0"/>
              <a:buChar char="!"/>
            </a:pP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Izvērtējiet, 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kam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uzticēties </a:t>
            </a: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internetā!</a:t>
            </a:r>
          </a:p>
          <a:p>
            <a:pPr>
              <a:lnSpc>
                <a:spcPct val="120000"/>
              </a:lnSpc>
              <a:buClr>
                <a:srgbClr val="0070C0"/>
              </a:buClr>
              <a:buFont typeface="Calibri" panose="020F0502020204030204" pitchFamily="34" charset="0"/>
              <a:buChar char="!"/>
            </a:pPr>
            <a:r>
              <a:rPr lang="lv-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Izpētiet sociālo tīklu </a:t>
            </a:r>
            <a:r>
              <a:rPr lang="lv-LV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privātuma iestatījumus!</a:t>
            </a:r>
            <a:endParaRPr lang="lv-LV" sz="25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9552" y="998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v-LV" sz="3600" b="1" dirty="0">
              <a:solidFill>
                <a:srgbClr val="006600"/>
              </a:solidFill>
            </a:endParaRPr>
          </a:p>
        </p:txBody>
      </p:sp>
      <p:pic>
        <p:nvPicPr>
          <p:cNvPr id="5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6165304"/>
            <a:ext cx="2527189" cy="548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881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rgbClr val="006600"/>
                </a:solidFill>
              </a:rPr>
              <a:t>Ko bērni dara internetā?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9"/>
            <a:ext cx="8352928" cy="424847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Aizraujas ar spēlītēm (nejūt laiku, paliek viegli aizkaitināmi)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Bez izpratnes spiež uz uzlecošiem logiem, mirgojošām reklāmām utt.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Dod viens otram savus mobilos telefonus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Grib pamēģināt to pašu, ko draugi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Grib būt </a:t>
            </a:r>
            <a:r>
              <a:rPr lang="lv-LV" sz="2400" dirty="0" err="1"/>
              <a:t>YouTuberi</a:t>
            </a:r>
            <a:r>
              <a:rPr lang="lv-LV" sz="2400" dirty="0"/>
              <a:t> </a:t>
            </a:r>
          </a:p>
          <a:p>
            <a:pPr>
              <a:lnSpc>
                <a:spcPct val="120000"/>
              </a:lnSpc>
              <a:buBlip>
                <a:blip r:embed="rId3"/>
              </a:buBlip>
            </a:pPr>
            <a:r>
              <a:rPr lang="lv-LV" sz="2400" dirty="0"/>
              <a:t>Nesaprot, ka aktivitātes internetā ir publiskas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9552" y="998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v-LV" sz="3600" b="1" dirty="0">
              <a:solidFill>
                <a:srgbClr val="0066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95536" y="1014852"/>
            <a:ext cx="8229600" cy="32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v-LV" sz="2400" b="1" dirty="0">
                <a:solidFill>
                  <a:srgbClr val="006600"/>
                </a:solidFill>
              </a:rPr>
              <a:t>		         novērojumi:</a:t>
            </a:r>
          </a:p>
        </p:txBody>
      </p:sp>
      <p:pic>
        <p:nvPicPr>
          <p:cNvPr id="10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08720"/>
            <a:ext cx="2304256" cy="500279"/>
          </a:xfrm>
          <a:prstGeom prst="rect">
            <a:avLst/>
          </a:prstGeom>
          <a:noFill/>
        </p:spPr>
      </p:pic>
      <p:pic>
        <p:nvPicPr>
          <p:cNvPr id="11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6165304"/>
            <a:ext cx="2527189" cy="548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2141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>
                <a:solidFill>
                  <a:srgbClr val="006600"/>
                </a:solidFill>
              </a:rPr>
              <a:t>IETEIKUMI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b="1" dirty="0"/>
              <a:t>Interesējieties</a:t>
            </a:r>
            <a:r>
              <a:rPr lang="lv-LV" sz="2000" dirty="0"/>
              <a:t>, ko bērni dara, kādas aplikācijas un programmas lieto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b="1" dirty="0"/>
              <a:t>Ierobežojiet laiku</a:t>
            </a:r>
            <a:r>
              <a:rPr lang="lv-LV" sz="2000" dirty="0"/>
              <a:t>, ko viņi pavada ierīcēs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Pārrunājiet par </a:t>
            </a:r>
            <a:r>
              <a:rPr lang="lv-LV" sz="2000" b="1" dirty="0"/>
              <a:t>informācijas publiskošanu </a:t>
            </a:r>
            <a:r>
              <a:rPr lang="lv-LV" sz="2000" dirty="0"/>
              <a:t>– to redzēs visi!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Uzlieciet </a:t>
            </a:r>
            <a:r>
              <a:rPr lang="lv-LV" sz="2000" b="1" dirty="0"/>
              <a:t>drošās meklēšanas režīmu </a:t>
            </a:r>
            <a:r>
              <a:rPr lang="lv-LV" sz="2000" dirty="0"/>
              <a:t>meklētājprogrammās, ierobežoto režīmu video aplūkošanas vietnēs, </a:t>
            </a:r>
            <a:r>
              <a:rPr lang="lv-LV" sz="2000" b="1" dirty="0"/>
              <a:t>privātuma iestatījumus </a:t>
            </a:r>
            <a:r>
              <a:rPr lang="lv-LV" sz="2000" dirty="0"/>
              <a:t>sociālajos tīklos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Māciet bērniem kritiski vērtēt interneta saturu un vienmēr </a:t>
            </a:r>
            <a:r>
              <a:rPr lang="lv-LV" sz="2000" b="1" dirty="0"/>
              <a:t>lūgt pieaugušo palīdzību</a:t>
            </a:r>
            <a:endParaRPr lang="lv-LV" sz="2000" dirty="0"/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Pastāstiet, kad un kur jāvēršas </a:t>
            </a:r>
            <a:r>
              <a:rPr lang="lv-LV" sz="2000" b="1" dirty="0"/>
              <a:t>pēc palīdzības </a:t>
            </a:r>
            <a:r>
              <a:rPr lang="lv-LV" sz="2000" dirty="0"/>
              <a:t>(pie vecākiem, skolotājiem, zvanot uzticības tālrunim 116111, </a:t>
            </a:r>
            <a:r>
              <a:rPr lang="lv-LV" sz="2000" dirty="0" err="1"/>
              <a:t>drossinternets.lv</a:t>
            </a:r>
            <a:r>
              <a:rPr lang="lv-LV" sz="20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Ja bērns ir nonācis </a:t>
            </a:r>
            <a:r>
              <a:rPr lang="lv-LV" sz="2000" dirty="0" err="1"/>
              <a:t>problēmsituācijā</a:t>
            </a:r>
            <a:r>
              <a:rPr lang="lv-LV" sz="2000" dirty="0"/>
              <a:t> – </a:t>
            </a:r>
            <a:r>
              <a:rPr lang="lv-LV" sz="2000" b="1" dirty="0"/>
              <a:t>nekauniniet</a:t>
            </a:r>
            <a:r>
              <a:rPr lang="lv-LV" sz="2000" dirty="0"/>
              <a:t>, bet centieties rast problēmai risinājumu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Ja bērniem ir jautājumi – mēģiniet uz tiem </a:t>
            </a:r>
            <a:r>
              <a:rPr lang="lv-LV" sz="2000" b="1" dirty="0"/>
              <a:t>atbildēt uzreiz</a:t>
            </a:r>
            <a:r>
              <a:rPr lang="lv-LV" sz="2000" dirty="0"/>
              <a:t>, vēlāk tie var vairs nebūt aktuāli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Seksuālās audzināšanas kontekstā – </a:t>
            </a:r>
            <a:r>
              <a:rPr lang="lv-LV" sz="2000" b="1" dirty="0"/>
              <a:t>ja neatbildēsiet </a:t>
            </a:r>
            <a:r>
              <a:rPr lang="lv-LV" sz="2000" dirty="0"/>
              <a:t>uz bērnu jautājumiem, tad </a:t>
            </a:r>
            <a:r>
              <a:rPr lang="lv-LV" sz="2000" b="1" dirty="0"/>
              <a:t>viņi meklēs informāciju internetā</a:t>
            </a:r>
            <a:r>
              <a:rPr lang="lv-LV" sz="2000" dirty="0"/>
              <a:t>, kas nereti viņiem var būt nepiemērota vai kaitīga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lv-LV" sz="2000" dirty="0"/>
              <a:t>Atcerieties - bērni ir </a:t>
            </a:r>
            <a:r>
              <a:rPr lang="lv-LV" sz="2000" b="1" dirty="0"/>
              <a:t>vecāku spogulis</a:t>
            </a:r>
            <a:endParaRPr lang="lv-LV" sz="2000" dirty="0"/>
          </a:p>
        </p:txBody>
      </p:sp>
      <p:pic>
        <p:nvPicPr>
          <p:cNvPr id="4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6237312"/>
            <a:ext cx="2527189" cy="548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652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2514" y="1412776"/>
            <a:ext cx="6912769" cy="4525963"/>
          </a:xfrm>
          <a:prstGeom prst="rect">
            <a:avLst/>
          </a:prstGeom>
          <a:solidFill>
            <a:srgbClr val="FF0000"/>
          </a:solidFill>
          <a:ln w="9525">
            <a:solidFill>
              <a:srgbClr val="452F85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r>
              <a:rPr lang="lv-LV" sz="3200" b="1" dirty="0" err="1">
                <a:solidFill>
                  <a:srgbClr val="FF0066"/>
                </a:solidFill>
              </a:rPr>
              <a:t>Google</a:t>
            </a:r>
            <a:r>
              <a:rPr lang="lv-LV" sz="4000" b="1" dirty="0">
                <a:solidFill>
                  <a:srgbClr val="FF0066"/>
                </a:solidFill>
              </a:rPr>
              <a:t> </a:t>
            </a:r>
            <a:r>
              <a:rPr lang="lv-LV" sz="3200" b="1" dirty="0">
                <a:solidFill>
                  <a:srgbClr val="006600"/>
                </a:solidFill>
              </a:rPr>
              <a:t>“drošā meklēšana” uzstādījumi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3573016"/>
            <a:ext cx="5020068" cy="1963654"/>
          </a:xfrm>
          <a:prstGeom prst="rect">
            <a:avLst/>
          </a:prstGeom>
          <a:noFill/>
          <a:ln w="9525">
            <a:solidFill>
              <a:srgbClr val="452F85"/>
            </a:solidFill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7624351" y="5445224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Oval 8"/>
          <p:cNvSpPr/>
          <p:nvPr/>
        </p:nvSpPr>
        <p:spPr>
          <a:xfrm>
            <a:off x="1746334" y="5157192"/>
            <a:ext cx="136815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32" y="3901067"/>
            <a:ext cx="1927878" cy="52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12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534408"/>
            <a:ext cx="8680919" cy="3982824"/>
          </a:xfrm>
          <a:prstGeom prst="rect">
            <a:avLst/>
          </a:prstGeom>
          <a:noFill/>
          <a:ln w="158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r>
              <a:rPr lang="lv-LV" sz="3200" b="1" dirty="0">
                <a:solidFill>
                  <a:srgbClr val="006600"/>
                </a:solidFill>
              </a:rPr>
              <a:t>	attēlu meklēšana</a:t>
            </a:r>
          </a:p>
        </p:txBody>
      </p:sp>
      <p:sp>
        <p:nvSpPr>
          <p:cNvPr id="8" name="Oval 7"/>
          <p:cNvSpPr/>
          <p:nvPr/>
        </p:nvSpPr>
        <p:spPr>
          <a:xfrm>
            <a:off x="7596336" y="1453888"/>
            <a:ext cx="639467" cy="5349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2051" name="Picture 3" descr="C:\Users\Maija\Desktop\inde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157" y="404664"/>
            <a:ext cx="140671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0" y="2003276"/>
            <a:ext cx="6629400" cy="3009900"/>
          </a:xfrm>
          <a:prstGeom prst="rect">
            <a:avLst/>
          </a:prstGeom>
          <a:noFill/>
          <a:ln w="158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4932040" y="3645024"/>
            <a:ext cx="136815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7477"/>
            <a:ext cx="6984776" cy="3832872"/>
          </a:xfrm>
          <a:prstGeom prst="rect">
            <a:avLst/>
          </a:prstGeom>
          <a:noFill/>
          <a:ln w="158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873751" y="3993793"/>
            <a:ext cx="3718227" cy="5464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708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r>
              <a:rPr lang="lv-LV" sz="3200" b="1" dirty="0">
                <a:solidFill>
                  <a:srgbClr val="FF0066"/>
                </a:solidFill>
              </a:rPr>
              <a:t>Bing</a:t>
            </a:r>
            <a:r>
              <a:rPr lang="lv-LV" sz="4000" b="1" dirty="0">
                <a:solidFill>
                  <a:srgbClr val="FF0066"/>
                </a:solidFill>
              </a:rPr>
              <a:t> </a:t>
            </a:r>
            <a:r>
              <a:rPr lang="lv-LV" sz="3200" b="1" dirty="0">
                <a:solidFill>
                  <a:srgbClr val="006600"/>
                </a:solidFill>
              </a:rPr>
              <a:t>«drošās meklēšanas» iestatījumi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107078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423920" y="1165610"/>
            <a:ext cx="720080" cy="504056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948264" y="2482285"/>
            <a:ext cx="1944216" cy="504056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262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4382"/>
            <a:ext cx="9144000" cy="43988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 err="1">
                <a:solidFill>
                  <a:srgbClr val="FF0066"/>
                </a:solidFill>
              </a:rPr>
              <a:t>YouTube</a:t>
            </a:r>
            <a:r>
              <a:rPr lang="lv-LV" b="1" dirty="0">
                <a:solidFill>
                  <a:srgbClr val="FF0066"/>
                </a:solidFill>
              </a:rPr>
              <a:t> </a:t>
            </a:r>
            <a:r>
              <a:rPr lang="lv-LV" sz="3200" b="1" dirty="0">
                <a:solidFill>
                  <a:srgbClr val="006600"/>
                </a:solidFill>
              </a:rPr>
              <a:t>drošības uzstādījumi</a:t>
            </a:r>
          </a:p>
        </p:txBody>
      </p:sp>
      <p:sp>
        <p:nvSpPr>
          <p:cNvPr id="6" name="Oval 5"/>
          <p:cNvSpPr/>
          <p:nvPr/>
        </p:nvSpPr>
        <p:spPr>
          <a:xfrm>
            <a:off x="2896150" y="4941168"/>
            <a:ext cx="1404707" cy="4479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2" y="4947634"/>
            <a:ext cx="9107488" cy="1612861"/>
          </a:xfrm>
          <a:prstGeom prst="rect">
            <a:avLst/>
          </a:prstGeom>
          <a:noFill/>
          <a:ln w="9525">
            <a:solidFill>
              <a:srgbClr val="452F85"/>
            </a:solidFill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3347864" y="5029441"/>
            <a:ext cx="1151620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2" name="Oval 11"/>
          <p:cNvSpPr/>
          <p:nvPr/>
        </p:nvSpPr>
        <p:spPr>
          <a:xfrm>
            <a:off x="35496" y="6237312"/>
            <a:ext cx="1584176" cy="50192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6633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>
                <a:solidFill>
                  <a:srgbClr val="006600"/>
                </a:solidFill>
              </a:rPr>
              <a:t>DROŠĪBAS UZSTĀDĪJUMI</a:t>
            </a:r>
          </a:p>
        </p:txBody>
      </p:sp>
      <p:pic>
        <p:nvPicPr>
          <p:cNvPr id="8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6165304"/>
            <a:ext cx="2527189" cy="54868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144" y="0"/>
            <a:ext cx="6731712" cy="68580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5026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435280" cy="1143000"/>
          </a:xfrm>
        </p:spPr>
        <p:txBody>
          <a:bodyPr>
            <a:normAutofit/>
          </a:bodyPr>
          <a:lstStyle/>
          <a:p>
            <a:r>
              <a:rPr lang="lv-LV" sz="2800" b="1" dirty="0">
                <a:solidFill>
                  <a:srgbClr val="006600"/>
                </a:solidFill>
              </a:rPr>
              <a:t>KĀ IZGLĪTOT BĒRNUS?</a:t>
            </a:r>
            <a:endParaRPr lang="lv-LV" sz="2800" dirty="0"/>
          </a:p>
        </p:txBody>
      </p:sp>
      <p:pic>
        <p:nvPicPr>
          <p:cNvPr id="7" name="Picture 2" descr="\\10.0.221.1\lia$\Net-Safe\0_NET-SAFE LATVIA_2011-2012\LOGO\drossinternets\Logo_Gars (peleki burti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6093296"/>
            <a:ext cx="2527189" cy="548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9345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080120"/>
          </a:xfrm>
        </p:spPr>
        <p:txBody>
          <a:bodyPr>
            <a:normAutofit/>
          </a:bodyPr>
          <a:lstStyle/>
          <a:p>
            <a:pPr marL="0" indent="0"/>
            <a:r>
              <a:rPr lang="lv-LV" sz="2800" b="1" dirty="0">
                <a:solidFill>
                  <a:srgbClr val="006600"/>
                </a:solidFill>
              </a:rPr>
              <a:t>Pirmsskola, sākumskola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4680520" cy="3600400"/>
          </a:xfrm>
        </p:spPr>
        <p:txBody>
          <a:bodyPr>
            <a:normAutofit lnSpcReduction="10000"/>
          </a:bodyPr>
          <a:lstStyle/>
          <a:p>
            <a:pPr marL="0" indent="0">
              <a:buSzPct val="100000"/>
              <a:buNone/>
            </a:pPr>
            <a:r>
              <a:rPr lang="lv-LV" sz="2000" dirty="0"/>
              <a:t>Jautā vecākiem, ja nezini, kā rīkoties!</a:t>
            </a:r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1700" dirty="0"/>
          </a:p>
          <a:p>
            <a:pPr marL="0" indent="0">
              <a:buSzPct val="100000"/>
              <a:buNone/>
            </a:pPr>
            <a:endParaRPr lang="lv-LV" sz="1700" dirty="0"/>
          </a:p>
          <a:p>
            <a:pPr marL="0" indent="0">
              <a:buSzPct val="100000"/>
              <a:buNone/>
            </a:pPr>
            <a:r>
              <a:rPr lang="lv-LV" sz="1700" dirty="0"/>
              <a:t>Multiplikācijas filmiņu sērija «Aitu dzīve» </a:t>
            </a:r>
          </a:p>
          <a:p>
            <a:pPr marL="0" indent="0">
              <a:buSzPct val="100000"/>
              <a:buNone/>
            </a:pPr>
            <a:r>
              <a:rPr lang="lv-LV" sz="1700" dirty="0" err="1"/>
              <a:t>Drossinternets.lv</a:t>
            </a:r>
            <a:r>
              <a:rPr lang="lv-LV" sz="1700" dirty="0"/>
              <a:t> sadaļā ‘Filmiņas’</a:t>
            </a:r>
          </a:p>
          <a:p>
            <a:pPr marL="0" indent="0">
              <a:buSzPct val="100000"/>
              <a:buNone/>
            </a:pPr>
            <a:endParaRPr lang="en-US" sz="2000" dirty="0"/>
          </a:p>
        </p:txBody>
      </p:sp>
      <p:pic>
        <p:nvPicPr>
          <p:cNvPr id="5" name="Picture 2" descr="S:\LIA\Net-Safe\0_NET-SAFE LATVIA_2015-2016\Vaifija skola\Vaifija_skola_vak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2880320" cy="409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 descr="1.PN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5403" y="4941168"/>
            <a:ext cx="3362541" cy="1848582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148064" y="1340768"/>
            <a:ext cx="3528392" cy="818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r>
              <a:rPr lang="lv-LV" sz="1900" dirty="0"/>
              <a:t>Lasāmgrāmata «</a:t>
            </a:r>
            <a:r>
              <a:rPr lang="lv-LV" sz="1900" dirty="0" err="1"/>
              <a:t>Vaifija</a:t>
            </a:r>
            <a:r>
              <a:rPr lang="lv-LV" sz="1900" dirty="0"/>
              <a:t> skola»</a:t>
            </a:r>
            <a:endParaRPr lang="lv-LV" sz="2000" dirty="0"/>
          </a:p>
        </p:txBody>
      </p:sp>
      <p:pic>
        <p:nvPicPr>
          <p:cNvPr id="9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1760798"/>
            <a:ext cx="3700523" cy="189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474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080120"/>
          </a:xfrm>
        </p:spPr>
        <p:txBody>
          <a:bodyPr>
            <a:normAutofit/>
          </a:bodyPr>
          <a:lstStyle/>
          <a:p>
            <a:pPr marL="0" indent="0"/>
            <a:r>
              <a:rPr lang="lv-LV" sz="2800" b="1" dirty="0">
                <a:solidFill>
                  <a:srgbClr val="006600"/>
                </a:solidFill>
              </a:rPr>
              <a:t>Pamatskola, vidusskola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4680520" cy="3600400"/>
          </a:xfrm>
        </p:spPr>
        <p:txBody>
          <a:bodyPr>
            <a:normAutofit fontScale="92500" lnSpcReduction="10000"/>
          </a:bodyPr>
          <a:lstStyle/>
          <a:p>
            <a:pPr marL="0" indent="0">
              <a:buSzPct val="100000"/>
              <a:buNone/>
            </a:pPr>
            <a:r>
              <a:rPr lang="lv-LV" sz="2000" dirty="0"/>
              <a:t>Grāmata «Pasaule tīmeklī» </a:t>
            </a:r>
            <a:r>
              <a:rPr lang="lv-LV" sz="2000" dirty="0" err="1"/>
              <a:t>medijpratības</a:t>
            </a:r>
            <a:r>
              <a:rPr lang="lv-LV" sz="2000" dirty="0"/>
              <a:t> pilnveidei un kritiskās domāšanas attīstīšanai</a:t>
            </a:r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1700" dirty="0"/>
          </a:p>
          <a:p>
            <a:pPr marL="0" indent="0">
              <a:buSzPct val="100000"/>
              <a:buNone/>
            </a:pPr>
            <a:endParaRPr lang="lv-LV" sz="1700" dirty="0"/>
          </a:p>
          <a:p>
            <a:pPr marL="0" indent="0">
              <a:buSzPct val="100000"/>
              <a:buNone/>
            </a:pPr>
            <a:r>
              <a:rPr lang="lv-LV" sz="1700" dirty="0"/>
              <a:t>Video – par daudz parādīja</a:t>
            </a:r>
          </a:p>
          <a:p>
            <a:pPr marL="0" indent="0">
              <a:buSzPct val="100000"/>
              <a:buNone/>
            </a:pP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48064" y="1340768"/>
            <a:ext cx="3528392" cy="818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endParaRPr lang="lv-LV" sz="2000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03" y="1988839"/>
            <a:ext cx="3472901" cy="217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413" y="4725144"/>
            <a:ext cx="3628879" cy="204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148064" y="1556791"/>
            <a:ext cx="3995936" cy="3405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Font typeface="Arial" pitchFamily="34" charset="0"/>
              <a:buNone/>
            </a:pPr>
            <a:r>
              <a:rPr lang="lv-LV" sz="2000" dirty="0"/>
              <a:t>Internets kļūdas nepiedod</a:t>
            </a:r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2000" dirty="0"/>
          </a:p>
          <a:p>
            <a:pPr marL="0" indent="0">
              <a:buSzPct val="100000"/>
              <a:buFont typeface="Arial" pitchFamily="34" charset="0"/>
              <a:buNone/>
            </a:pPr>
            <a:endParaRPr lang="lv-LV" sz="1700" dirty="0"/>
          </a:p>
          <a:p>
            <a:pPr marL="0" indent="0">
              <a:buSzPct val="100000"/>
              <a:buFont typeface="Arial" pitchFamily="34" charset="0"/>
              <a:buNone/>
            </a:pPr>
            <a:r>
              <a:rPr lang="lv-LV" sz="1700" dirty="0"/>
              <a:t>Sūtīt? Nosūtīts…</a:t>
            </a:r>
          </a:p>
          <a:p>
            <a:pPr marL="0" indent="0">
              <a:buSzPct val="100000"/>
              <a:buFont typeface="Arial" pitchFamily="34" charset="0"/>
              <a:buNone/>
            </a:pPr>
            <a:endParaRPr lang="en-US" sz="2000" dirty="0"/>
          </a:p>
        </p:txBody>
      </p:sp>
      <p:pic>
        <p:nvPicPr>
          <p:cNvPr id="12" name="Picture 2" descr="C:\Users\Maija\Desktop\Internets kludas nepiedod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550" y="2054264"/>
            <a:ext cx="3995962" cy="210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040" y="4725144"/>
            <a:ext cx="3672408" cy="205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2464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792088"/>
          </a:xfrm>
        </p:spPr>
        <p:txBody>
          <a:bodyPr>
            <a:normAutofit/>
          </a:bodyPr>
          <a:lstStyle/>
          <a:p>
            <a:pPr marL="0" indent="0"/>
            <a:r>
              <a:rPr lang="lv-LV" sz="2800" b="1" dirty="0">
                <a:solidFill>
                  <a:srgbClr val="006600"/>
                </a:solidFill>
              </a:rPr>
              <a:t>Pamatskola, vidusskola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3888432"/>
          </a:xfrm>
        </p:spPr>
        <p:txBody>
          <a:bodyPr>
            <a:normAutofit/>
          </a:bodyPr>
          <a:lstStyle/>
          <a:p>
            <a:pPr marL="0" indent="0">
              <a:buSzPct val="100000"/>
              <a:buNone/>
            </a:pPr>
            <a:r>
              <a:rPr lang="lv-LV" sz="2000" dirty="0"/>
              <a:t>Nav smieklīgi, ja citam sāp…</a:t>
            </a:r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2000" dirty="0"/>
          </a:p>
          <a:p>
            <a:pPr marL="0" indent="0">
              <a:buSzPct val="100000"/>
              <a:buNone/>
            </a:pPr>
            <a:endParaRPr lang="lv-LV" sz="1700" dirty="0"/>
          </a:p>
          <a:p>
            <a:pPr marL="0" indent="0">
              <a:buSzPct val="100000"/>
              <a:buNone/>
            </a:pPr>
            <a:endParaRPr lang="lv-LV" sz="2100" dirty="0"/>
          </a:p>
          <a:p>
            <a:pPr marL="0" indent="0">
              <a:buSzPct val="100000"/>
              <a:buNone/>
            </a:pPr>
            <a:r>
              <a:rPr lang="lv-LV" sz="2100" dirty="0"/>
              <a:t>Saziņa ar nepazīstamām personām, naudas un </a:t>
            </a:r>
            <a:r>
              <a:rPr lang="lv-LV" sz="2100" dirty="0" err="1"/>
              <a:t>kailfoto</a:t>
            </a:r>
            <a:r>
              <a:rPr lang="lv-LV" sz="2100" dirty="0"/>
              <a:t> izspiešana</a:t>
            </a:r>
          </a:p>
          <a:p>
            <a:pPr marL="0" indent="0">
              <a:buSzPct val="100000"/>
              <a:buNone/>
            </a:pP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48064" y="1340768"/>
            <a:ext cx="3528392" cy="818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100000"/>
              <a:buNone/>
            </a:pPr>
            <a:endParaRPr lang="lv-LV" sz="2000" dirty="0"/>
          </a:p>
        </p:txBody>
      </p:sp>
      <p:pic>
        <p:nvPicPr>
          <p:cNvPr id="1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99" y="1484784"/>
            <a:ext cx="3792661" cy="177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5038357"/>
            <a:ext cx="3168352" cy="177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5036984"/>
            <a:ext cx="3312368" cy="184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4079042"/>
            <a:ext cx="3224673" cy="179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4784"/>
            <a:ext cx="4167502" cy="177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914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556376" cy="1382653"/>
          </a:xfrm>
        </p:spPr>
        <p:txBody>
          <a:bodyPr>
            <a:normAutofit/>
          </a:bodyPr>
          <a:lstStyle/>
          <a:p>
            <a:r>
              <a:rPr lang="lv-LV" sz="4000" b="1" dirty="0">
                <a:solidFill>
                  <a:srgbClr val="006600"/>
                </a:solidFill>
              </a:rPr>
              <a:t>PALDIES PAR UZMANĪBU!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3573016"/>
            <a:ext cx="8784976" cy="2184648"/>
          </a:xfrm>
        </p:spPr>
        <p:txBody>
          <a:bodyPr>
            <a:noAutofit/>
          </a:bodyPr>
          <a:lstStyle/>
          <a:p>
            <a:pPr algn="r"/>
            <a:r>
              <a:rPr lang="lv-LV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Maija Katkovska</a:t>
            </a:r>
          </a:p>
          <a:p>
            <a:pPr algn="r"/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Latvijas Drošāka interneta centrs</a:t>
            </a:r>
          </a:p>
          <a:p>
            <a:pPr algn="r"/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lv-LV" sz="1600" dirty="0">
                <a:solidFill>
                  <a:srgbClr val="006600"/>
                </a:solidFill>
              </a:rPr>
              <a:t>info@drossinternets.lV</a:t>
            </a:r>
          </a:p>
          <a:p>
            <a:pPr algn="l"/>
            <a:r>
              <a:rPr lang="lv-LV" sz="1600" dirty="0">
                <a:solidFill>
                  <a:srgbClr val="006600"/>
                </a:solidFill>
              </a:rPr>
              <a:t>facebook.com/</a:t>
            </a:r>
            <a:r>
              <a:rPr lang="lv-LV" sz="1600" dirty="0" err="1">
                <a:solidFill>
                  <a:srgbClr val="006600"/>
                </a:solidFill>
              </a:rPr>
              <a:t>drossinternets</a:t>
            </a:r>
            <a:endParaRPr lang="lv-LV" sz="1600" dirty="0">
              <a:solidFill>
                <a:srgbClr val="006600"/>
              </a:solidFill>
            </a:endParaRPr>
          </a:p>
          <a:p>
            <a:pPr algn="l"/>
            <a:r>
              <a:rPr lang="lv-LV" sz="1600" dirty="0" err="1">
                <a:solidFill>
                  <a:srgbClr val="006600"/>
                </a:solidFill>
              </a:rPr>
              <a:t>twitter.com</a:t>
            </a:r>
            <a:r>
              <a:rPr lang="lv-LV" sz="1600" dirty="0">
                <a:solidFill>
                  <a:srgbClr val="006600"/>
                </a:solidFill>
              </a:rPr>
              <a:t>/</a:t>
            </a:r>
            <a:r>
              <a:rPr lang="lv-LV" sz="1600" dirty="0" err="1">
                <a:solidFill>
                  <a:srgbClr val="006600"/>
                </a:solidFill>
              </a:rPr>
              <a:t>drossinternets</a:t>
            </a:r>
            <a:endParaRPr lang="lv-LV" sz="1600" dirty="0">
              <a:solidFill>
                <a:srgbClr val="006600"/>
              </a:solidFill>
            </a:endParaRPr>
          </a:p>
          <a:p>
            <a:pPr algn="l"/>
            <a:r>
              <a:rPr lang="lv-LV" sz="1600" dirty="0">
                <a:solidFill>
                  <a:srgbClr val="006600"/>
                </a:solidFill>
              </a:rPr>
              <a:t>instagram.com/</a:t>
            </a:r>
            <a:r>
              <a:rPr lang="lv-LV" sz="1600" dirty="0" err="1">
                <a:solidFill>
                  <a:srgbClr val="006600"/>
                </a:solidFill>
              </a:rPr>
              <a:t>drossinternetslv</a:t>
            </a:r>
            <a:endParaRPr lang="lv-LV" sz="1600" dirty="0">
              <a:solidFill>
                <a:srgbClr val="006600"/>
              </a:solidFill>
            </a:endParaRPr>
          </a:p>
          <a:p>
            <a:pPr algn="l"/>
            <a:r>
              <a:rPr lang="lv-LV" sz="1600" dirty="0">
                <a:solidFill>
                  <a:srgbClr val="006600"/>
                </a:solidFill>
              </a:rPr>
              <a:t>youtube.com/</a:t>
            </a:r>
            <a:r>
              <a:rPr lang="lv-LV" sz="1600" dirty="0" err="1">
                <a:solidFill>
                  <a:srgbClr val="006600"/>
                </a:solidFill>
              </a:rPr>
              <a:t>saferinternetlv</a:t>
            </a:r>
            <a:endParaRPr lang="lv-LV" sz="1600" dirty="0">
              <a:solidFill>
                <a:srgbClr val="006600"/>
              </a:solidFill>
            </a:endParaRPr>
          </a:p>
          <a:p>
            <a:endParaRPr lang="lv-LV" sz="2400" dirty="0"/>
          </a:p>
        </p:txBody>
      </p:sp>
      <p:pic>
        <p:nvPicPr>
          <p:cNvPr id="6" name="Picture 5" descr="drossinternets_Logo_Ve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85598" y="4971910"/>
            <a:ext cx="1406881" cy="16254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rmala_prezentacija_drossinternet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formala_prezentacija_drossinternets</Template>
  <TotalTime>2180</TotalTime>
  <Words>554</Words>
  <Application>Microsoft Office PowerPoint</Application>
  <PresentationFormat>On-screen Show (4:3)</PresentationFormat>
  <Paragraphs>117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formala_prezentacija_drossinternets</vt:lpstr>
      <vt:lpstr> PADOMI UN IETEIKUMI </vt:lpstr>
      <vt:lpstr>Eksperiments «Viltus kastinga aģentūra»</vt:lpstr>
      <vt:lpstr>Eksperimenta rezultāti</vt:lpstr>
      <vt:lpstr>Kā var gadīties?</vt:lpstr>
      <vt:lpstr>Ko bērni dara internetā? </vt:lpstr>
      <vt:lpstr>IETEIKUMI</vt:lpstr>
      <vt:lpstr>Google “drošā meklēšana” uzstādījumi</vt:lpstr>
      <vt:lpstr> attēlu meklēšana</vt:lpstr>
      <vt:lpstr>Bing «drošās meklēšanas» iestatījumi</vt:lpstr>
      <vt:lpstr>YouTube drošības uzstādījumi</vt:lpstr>
      <vt:lpstr>DROŠĪBAS UZSTĀDĪJUMI</vt:lpstr>
      <vt:lpstr>KĀ IZGLĪTOT BĒRNUS?</vt:lpstr>
      <vt:lpstr>Pirmsskola, sākumskola</vt:lpstr>
      <vt:lpstr>Pamatskola, vidusskola</vt:lpstr>
      <vt:lpstr>Pamatskola, vidusskola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BŪTU JĀZINA VECĀKIEM PAR BĒRNU DROŠĪBU INTERNETĀ?</dc:title>
  <dc:creator>User</dc:creator>
  <cp:lastModifiedBy>MK</cp:lastModifiedBy>
  <cp:revision>169</cp:revision>
  <dcterms:created xsi:type="dcterms:W3CDTF">2011-10-20T08:41:49Z</dcterms:created>
  <dcterms:modified xsi:type="dcterms:W3CDTF">2017-03-02T09:33:11Z</dcterms:modified>
</cp:coreProperties>
</file>