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78" r:id="rId2"/>
    <p:sldId id="279" r:id="rId3"/>
    <p:sldId id="280" r:id="rId4"/>
    <p:sldId id="281" r:id="rId5"/>
    <p:sldId id="282" r:id="rId6"/>
    <p:sldId id="283" r:id="rId7"/>
    <p:sldId id="284" r:id="rId8"/>
    <p:sldId id="285" r:id="rId9"/>
    <p:sldId id="286" r:id="rId10"/>
    <p:sldId id="287" r:id="rId11"/>
    <p:sldId id="291" r:id="rId12"/>
    <p:sldId id="289" r:id="rId13"/>
    <p:sldId id="290" r:id="rId14"/>
  </p:sldIdLst>
  <p:sldSz cx="9144000" cy="6858000" type="screen4x3"/>
  <p:notesSz cx="6858000" cy="9144000"/>
  <p:defaultTextStyle>
    <a:defPPr>
      <a:defRPr lang="lv-LV"/>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660066"/>
    <a:srgbClr val="800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inimized">
    <p:restoredLeft sz="15620"/>
    <p:restoredTop sz="34336" autoAdjust="0"/>
  </p:normalViewPr>
  <p:slideViewPr>
    <p:cSldViewPr>
      <p:cViewPr varScale="1">
        <p:scale>
          <a:sx n="20" d="100"/>
          <a:sy n="20" d="100"/>
        </p:scale>
        <p:origin x="-2334" y="-90"/>
      </p:cViewPr>
      <p:guideLst>
        <p:guide orient="horz" pos="2160"/>
        <p:guide pos="2880"/>
      </p:guideLst>
    </p:cSldViewPr>
  </p:slideViewPr>
  <p:notesTextViewPr>
    <p:cViewPr>
      <p:scale>
        <a:sx n="100" d="100"/>
        <a:sy n="100" d="100"/>
      </p:scale>
      <p:origin x="0" y="0"/>
    </p:cViewPr>
  </p:notesTextViewPr>
  <p:notesViewPr>
    <p:cSldViewPr>
      <p:cViewPr varScale="1">
        <p:scale>
          <a:sx n="53" d="100"/>
          <a:sy n="53" d="100"/>
        </p:scale>
        <p:origin x="-1302"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lv-LV"/>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lv-LV"/>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lv-LV"/>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4D6A5C1-7417-4895-BC72-7A29E1667291}" type="slidenum">
              <a:rPr lang="lv-LV"/>
              <a:pPr>
                <a:defRPr/>
              </a:pPr>
              <a:t>‹#›</a:t>
            </a:fld>
            <a:endParaRPr lang="lv-LV"/>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lv-LV"/>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lv-LV"/>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v-LV" noProof="0" smtClean="0"/>
              <a:t>Click to edit Master text styles</a:t>
            </a:r>
          </a:p>
          <a:p>
            <a:pPr lvl="1"/>
            <a:r>
              <a:rPr lang="lv-LV" noProof="0" smtClean="0"/>
              <a:t>Second level</a:t>
            </a:r>
          </a:p>
          <a:p>
            <a:pPr lvl="2"/>
            <a:r>
              <a:rPr lang="lv-LV" noProof="0" smtClean="0"/>
              <a:t>Third level</a:t>
            </a:r>
          </a:p>
          <a:p>
            <a:pPr lvl="3"/>
            <a:r>
              <a:rPr lang="lv-LV" noProof="0" smtClean="0"/>
              <a:t>Fourth level</a:t>
            </a:r>
          </a:p>
          <a:p>
            <a:pPr lvl="4"/>
            <a:r>
              <a:rPr lang="lv-LV"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lv-LV"/>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5034907-2468-42EE-8862-C2C586F702DA}" type="slidenum">
              <a:rPr lang="lv-LV"/>
              <a:pPr>
                <a:defRPr/>
              </a:pPr>
              <a:t>‹#›</a:t>
            </a:fld>
            <a:endParaRPr lang="lv-LV"/>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endParaRPr lang="lv-LV" dirty="0" smtClean="0"/>
          </a:p>
          <a:p>
            <a:pPr eaLnBrk="1" hangingPunct="1">
              <a:defRPr/>
            </a:pPr>
            <a:r>
              <a:rPr lang="lv-LV" dirty="0" smtClean="0"/>
              <a:t>Mani sauc Raitis. Es jums šodien stāstīšu par to, kā mēs veidojam savu tēlu internetā un kādas var būt problēmas veidojot to.</a:t>
            </a:r>
          </a:p>
          <a:p>
            <a:pPr eaLnBrk="1" hangingPunct="1">
              <a:defRPr/>
            </a:pPr>
            <a:endParaRPr lang="lv-LV" dirty="0" smtClean="0"/>
          </a:p>
          <a:p>
            <a:pPr eaLnBrk="1" hangingPunct="1">
              <a:defRPr/>
            </a:pPr>
            <a:endParaRPr lang="lv-LV" dirty="0" smtClean="0"/>
          </a:p>
          <a:p>
            <a:pPr eaLnBrk="1" hangingPunct="1">
              <a:defRPr/>
            </a:pPr>
            <a:r>
              <a:rPr lang="lv-LV" dirty="0" smtClean="0"/>
              <a:t>Galvenais, ko gribu pastāstīt ir reāli gadījumiem no UT pieredzes par to, kādus zvanus esam saņēmuši no pusaudžiem un kādas problēmas viņiem ir bijušas saistībā ar savu tēlu internetā. Tie tiešām būs ļoti interesanti, </a:t>
            </a:r>
            <a:r>
              <a:rPr lang="lv-LV" dirty="0" smtClean="0"/>
              <a:t>tāpēc sākumā noskaidrosim, kas ir identitāte.</a:t>
            </a:r>
            <a:endParaRPr lang="lv-LV" dirty="0" smtClean="0"/>
          </a:p>
          <a:p>
            <a:pPr eaLnBrk="1" hangingPunct="1">
              <a:defRPr/>
            </a:pPr>
            <a:endParaRPr lang="lv-LV" dirty="0" smtClean="0"/>
          </a:p>
          <a:p>
            <a:pPr eaLnBrk="1" hangingPunct="1">
              <a:defRPr/>
            </a:pPr>
            <a:r>
              <a:rPr lang="lv-LV" dirty="0" smtClean="0"/>
              <a:t>Lietas no prezentācijas varētu būt kaut kur jau dzirdētas, taču lai kā mēs arī visur nestāstītu par piesardzību internetā, taču pat pieaugušie </a:t>
            </a:r>
            <a:r>
              <a:rPr lang="lv-LV" dirty="0" smtClean="0"/>
              <a:t>nereti pielaiž kļūdas</a:t>
            </a:r>
            <a:endParaRPr lang="lv-LV" dirty="0" smtClean="0"/>
          </a:p>
          <a:p>
            <a:pPr eaLnBrk="1" hangingPunct="1">
              <a:defRPr/>
            </a:pPr>
            <a:endParaRPr lang="lv-LV" dirty="0" smtClean="0"/>
          </a:p>
          <a:p>
            <a:pPr eaLnBrk="1" hangingPunct="1">
              <a:defRPr/>
            </a:pPr>
            <a:endParaRPr lang="lv-LV" dirty="0" smtClean="0"/>
          </a:p>
          <a:p>
            <a:pPr eaLnBrk="1" hangingPunct="1">
              <a:defRPr/>
            </a:pPr>
            <a:endParaRPr lang="lv-LV" dirty="0" smtClean="0"/>
          </a:p>
          <a:p>
            <a:pPr eaLnBrk="1" hangingPunct="1">
              <a:defRPr/>
            </a:pPr>
            <a:endParaRPr lang="lv-LV" dirty="0" smtClean="0"/>
          </a:p>
          <a:p>
            <a:pPr eaLnBrk="1" hangingPunct="1">
              <a:defRPr/>
            </a:pPr>
            <a:r>
              <a:rPr lang="lv-LV" dirty="0" smtClean="0"/>
              <a:t> </a:t>
            </a:r>
          </a:p>
          <a:p>
            <a:pPr eaLnBrk="1" hangingPunct="1">
              <a:defRPr/>
            </a:pPr>
            <a:endParaRPr lang="en-US" dirty="0" smtClean="0"/>
          </a:p>
        </p:txBody>
      </p:sp>
      <p:sp>
        <p:nvSpPr>
          <p:cNvPr id="17412" name="Slide Number Placeholder 3"/>
          <p:cNvSpPr>
            <a:spLocks noGrp="1"/>
          </p:cNvSpPr>
          <p:nvPr>
            <p:ph type="sldNum" sz="quarter" idx="5"/>
          </p:nvPr>
        </p:nvSpPr>
        <p:spPr>
          <a:noFill/>
        </p:spPr>
        <p:txBody>
          <a:bodyPr/>
          <a:lstStyle/>
          <a:p>
            <a:fld id="{3327FD80-0A3E-46BF-8418-48D4DDEC6FA2}" type="slidenum">
              <a:rPr lang="lv-LV"/>
              <a:pPr/>
              <a:t>1</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a:bodyPr>
          <a:lstStyle/>
          <a:p>
            <a:pPr eaLnBrk="1" hangingPunct="1">
              <a:defRPr/>
            </a:pPr>
            <a:r>
              <a:rPr lang="lv-LV" dirty="0" smtClean="0"/>
              <a:t>Pirms es stāstīšu par </a:t>
            </a:r>
            <a:r>
              <a:rPr lang="lv-LV" dirty="0" err="1" smtClean="0"/>
              <a:t>violu</a:t>
            </a:r>
            <a:endParaRPr lang="lv-LV" dirty="0" smtClean="0"/>
          </a:p>
          <a:p>
            <a:pPr eaLnBrk="1" hangingPunct="1">
              <a:defRPr/>
            </a:pPr>
            <a:endParaRPr lang="lv-LV" dirty="0" smtClean="0"/>
          </a:p>
          <a:p>
            <a:pPr eaLnBrk="1" hangingPunct="1">
              <a:defRPr/>
            </a:pPr>
            <a:r>
              <a:rPr lang="lv-LV" dirty="0" smtClean="0"/>
              <a:t>Uztaisīsim mazu aptauju</a:t>
            </a:r>
          </a:p>
          <a:p>
            <a:pPr eaLnBrk="1" hangingPunct="1">
              <a:defRPr/>
            </a:pPr>
            <a:endParaRPr lang="lv-LV" dirty="0" smtClean="0"/>
          </a:p>
          <a:p>
            <a:pPr eaLnBrk="1" hangingPunct="1">
              <a:defRPr/>
            </a:pPr>
            <a:r>
              <a:rPr lang="lv-LV" dirty="0" smtClean="0"/>
              <a:t>Kurš ir draugos?</a:t>
            </a:r>
          </a:p>
          <a:p>
            <a:pPr eaLnBrk="1" hangingPunct="1">
              <a:defRPr/>
            </a:pPr>
            <a:r>
              <a:rPr lang="lv-LV" dirty="0" smtClean="0"/>
              <a:t>Kurš ir </a:t>
            </a:r>
            <a:r>
              <a:rPr lang="lv-LV" dirty="0" err="1" smtClean="0"/>
              <a:t>facebookā</a:t>
            </a:r>
            <a:r>
              <a:rPr lang="lv-LV" dirty="0" smtClean="0"/>
              <a:t>?</a:t>
            </a:r>
          </a:p>
          <a:p>
            <a:pPr eaLnBrk="1" hangingPunct="1">
              <a:defRPr/>
            </a:pPr>
            <a:endParaRPr lang="lv-LV" dirty="0" smtClean="0"/>
          </a:p>
          <a:p>
            <a:pPr eaLnBrk="1" hangingPunct="1">
              <a:defRPr/>
            </a:pPr>
            <a:r>
              <a:rPr lang="lv-LV" dirty="0" smtClean="0"/>
              <a:t>Visiem noteikti ir arī profila bildes un albūmi – padomājiet kā jūs sevi attēlojat tajās – cik daudz tās atbilst patiesībai? Vai nav kaut kas, ko jūs </a:t>
            </a:r>
            <a:r>
              <a:rPr lang="lv-LV" dirty="0" err="1" smtClean="0"/>
              <a:t>mēģinat</a:t>
            </a:r>
            <a:r>
              <a:rPr lang="lv-LV" dirty="0" smtClean="0"/>
              <a:t> izcelt un kaut kas, ko </a:t>
            </a:r>
            <a:r>
              <a:rPr lang="lv-LV" dirty="0" err="1" smtClean="0"/>
              <a:t>mēģinat</a:t>
            </a:r>
            <a:r>
              <a:rPr lang="lv-LV" dirty="0" smtClean="0"/>
              <a:t> noslēpt? Šie būs jautājumi uz kuriem tālāk meklēsim atbildes, tomēr pirms to darīt, apskatīsim </a:t>
            </a:r>
            <a:r>
              <a:rPr lang="lv-LV" dirty="0" err="1" smtClean="0"/>
              <a:t>violas</a:t>
            </a:r>
            <a:r>
              <a:rPr lang="lv-LV" dirty="0" smtClean="0"/>
              <a:t> gadījumu</a:t>
            </a:r>
          </a:p>
          <a:p>
            <a:pPr eaLnBrk="1" hangingPunct="1">
              <a:defRPr/>
            </a:pPr>
            <a:endParaRPr lang="lv-LV" dirty="0" smtClean="0"/>
          </a:p>
          <a:p>
            <a:pPr eaLnBrk="1" hangingPunct="1">
              <a:defRPr/>
            </a:pPr>
            <a:endParaRPr lang="lv-LV" dirty="0" smtClean="0"/>
          </a:p>
          <a:p>
            <a:pPr eaLnBrk="1" hangingPunct="1">
              <a:defRPr/>
            </a:pPr>
            <a:r>
              <a:rPr lang="lv-LV" dirty="0" smtClean="0"/>
              <a:t>Paceliet roku, kas domā, ka viņu varētu pieņemt par darbā par klientu apkalpošanas speciālistu </a:t>
            </a:r>
            <a:r>
              <a:rPr lang="lv-LV" dirty="0" err="1" smtClean="0"/>
              <a:t>baņkā</a:t>
            </a:r>
            <a:r>
              <a:rPr lang="lv-LV" dirty="0" smtClean="0"/>
              <a:t> – to sievieti, kas sēž bankā aiz lodziņa</a:t>
            </a:r>
          </a:p>
          <a:p>
            <a:pPr eaLnBrk="1" hangingPunct="1">
              <a:defRPr/>
            </a:pPr>
            <a:endParaRPr lang="lv-LV" dirty="0" smtClean="0"/>
          </a:p>
          <a:p>
            <a:pPr eaLnBrk="1" hangingPunct="1">
              <a:defRPr/>
            </a:pPr>
            <a:endParaRPr lang="lv-LV" dirty="0" smtClean="0"/>
          </a:p>
          <a:p>
            <a:pPr eaLnBrk="1" hangingPunct="1">
              <a:defRPr/>
            </a:pPr>
            <a:r>
              <a:rPr lang="lv-LV" dirty="0" smtClean="0"/>
              <a:t>Šeit Viola ir jau vakarā ballējās – paceliet roku, kas tagad domā, ka viņu varētu pieņemt darbā?</a:t>
            </a:r>
          </a:p>
          <a:p>
            <a:pPr eaLnBrk="1" hangingPunct="1">
              <a:defRPr/>
            </a:pPr>
            <a:endParaRPr lang="lv-LV" dirty="0" smtClean="0"/>
          </a:p>
          <a:p>
            <a:pPr eaLnBrk="1" hangingPunct="1">
              <a:defRPr/>
            </a:pPr>
            <a:endParaRPr lang="lv-LV" dirty="0" smtClean="0"/>
          </a:p>
          <a:p>
            <a:pPr eaLnBrk="1" hangingPunct="1">
              <a:defRPr/>
            </a:pPr>
            <a:r>
              <a:rPr lang="lv-LV" dirty="0" smtClean="0"/>
              <a:t>Pareizi, jāizņem laukā pēdējā, </a:t>
            </a:r>
            <a:r>
              <a:rPr lang="lv-LV" dirty="0" err="1" smtClean="0"/>
              <a:t>līdzīgiir</a:t>
            </a:r>
            <a:r>
              <a:rPr lang="lv-LV" dirty="0" smtClean="0"/>
              <a:t> arī ar tēla veidošanu internetā pusaudžiem. Kaut kas tiek noslēpts, bet kaut kas tiek pastiprināts radot ilūzijas par sevi. Bieži tā tiek veidota interneta identitāte</a:t>
            </a:r>
          </a:p>
          <a:p>
            <a:pPr eaLnBrk="1" hangingPunct="1">
              <a:defRPr/>
            </a:pPr>
            <a:endParaRPr lang="lv-LV" dirty="0" smtClean="0"/>
          </a:p>
          <a:p>
            <a:pPr eaLnBrk="1" hangingPunct="1">
              <a:defRPr/>
            </a:pPr>
            <a:endParaRPr lang="en-US" dirty="0" smtClean="0"/>
          </a:p>
        </p:txBody>
      </p:sp>
      <p:sp>
        <p:nvSpPr>
          <p:cNvPr id="18436" name="Slide Number Placeholder 3"/>
          <p:cNvSpPr>
            <a:spLocks noGrp="1"/>
          </p:cNvSpPr>
          <p:nvPr>
            <p:ph type="sldNum" sz="quarter" idx="5"/>
          </p:nvPr>
        </p:nvSpPr>
        <p:spPr>
          <a:noFill/>
        </p:spPr>
        <p:txBody>
          <a:bodyPr/>
          <a:lstStyle/>
          <a:p>
            <a:fld id="{9329783D-6B59-4151-8085-7CFED1F9FFE6}" type="slidenum">
              <a:rPr lang="lv-LV"/>
              <a:pPr/>
              <a:t>2</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eaLnBrk="1" hangingPunct="1"/>
            <a:r>
              <a:rPr lang="lv-LV" smtClean="0"/>
              <a:t>Internetā pusaudži var atļauties to, ko nevarētu izdarīt dzīvē.</a:t>
            </a:r>
          </a:p>
          <a:p>
            <a:pPr eaLnBrk="1" hangingPunct="1"/>
            <a:endParaRPr lang="lv-LV" smtClean="0"/>
          </a:p>
          <a:p>
            <a:pPr eaLnBrk="1" hangingPunct="1"/>
            <a:r>
              <a:rPr lang="lv-LV" smtClean="0"/>
              <a:t>Es esmu </a:t>
            </a:r>
          </a:p>
          <a:p>
            <a:pPr eaLnBrk="1" hangingPunct="1"/>
            <a:r>
              <a:rPr lang="lv-LV" smtClean="0"/>
              <a:t>Par savu identitāti jūs varat stāstīt 20x atbildot uz jautājumu “es esmu” – es esmu brālis, māsa, mērķtiecīgs, es esmu džastina bībera fans. Atbildot šādi 20 reizes jūs gūsiet priekšstatu par to, kas jums dzīvē šobrīd ir nozīmīgi. Bet pusaudžu vecumā tās lietas mainās ļoti ātri un visiem patīk izmēģināt kaut ko jaunu un mainīt savus uzskatus. Internetā mēs parādam tikai kādu vienu pusi no sevis.</a:t>
            </a:r>
          </a:p>
          <a:p>
            <a:pPr eaLnBrk="1" hangingPunct="1"/>
            <a:endParaRPr lang="lv-LV" smtClean="0"/>
          </a:p>
          <a:p>
            <a:pPr eaLnBrk="1" hangingPunct="1"/>
            <a:r>
              <a:rPr lang="lv-LV" smtClean="0"/>
              <a:t>Ja paši sev mēs varam atbldēt uz šiem jautājumiem gōdīgi, tad internets ir vieta, kur mēs mēdzam melot vai nepateikt visu par savu identitāti. Piemēram, kā Viola, kura slēptu, ka viņai patīk pārāk daudz ballēties.</a:t>
            </a:r>
            <a:endParaRPr lang="en-US" smtClean="0"/>
          </a:p>
        </p:txBody>
      </p:sp>
      <p:sp>
        <p:nvSpPr>
          <p:cNvPr id="19460" name="Slide Number Placeholder 3"/>
          <p:cNvSpPr>
            <a:spLocks noGrp="1"/>
          </p:cNvSpPr>
          <p:nvPr>
            <p:ph type="sldNum" sz="quarter" idx="5"/>
          </p:nvPr>
        </p:nvSpPr>
        <p:spPr>
          <a:noFill/>
        </p:spPr>
        <p:txBody>
          <a:bodyPr/>
          <a:lstStyle/>
          <a:p>
            <a:fld id="{555B82F0-D5EA-4F2A-B882-2906F60C28C0}" type="slidenum">
              <a:rPr lang="lv-LV"/>
              <a:pPr/>
              <a:t>3</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6B21F874-E783-4E1D-B834-7C8DC1B46707}" type="slidenum">
              <a:rPr lang="lv-LV"/>
              <a:pPr/>
              <a:t>4</a:t>
            </a:fld>
            <a:endParaRPr lang="lv-LV"/>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lv-LV" dirty="0" smtClean="0"/>
              <a:t>Jo jaunāki bērni, jo vairāk sniedz nepatiesas ziņas par sevi – jo identitāte tikai veidojas. Jaunākiem bērniem salīdzinājumā ar vidusskolas pēdējo klašu skolēniem ir tendence palielināt savu vecumu, atspoguļot sevi vizuāli pievilcīgākus nekā dzīvē.</a:t>
            </a:r>
          </a:p>
          <a:p>
            <a:pPr eaLnBrk="1" hangingPunct="1"/>
            <a:endParaRPr lang="lv-LV" dirty="0" smtClean="0"/>
          </a:p>
          <a:p>
            <a:pPr eaLnBrk="1" hangingPunct="1"/>
            <a:r>
              <a:rPr lang="lv-LV" dirty="0" smtClean="0"/>
              <a:t>Meitenes biežāk nekā zēni melo par savu vecumu</a:t>
            </a:r>
          </a:p>
          <a:p>
            <a:pPr eaLnBrk="1" hangingPunct="1"/>
            <a:r>
              <a:rPr lang="lv-LV" dirty="0" smtClean="0"/>
              <a:t>Meitenēm nozīmīgi atspoguļot savu skaistumu (jo pusaudžu gados ir neapmierinātas ar savu izskatu), bet zēniem vīrišķību (jo sabiedrībā ir pieņemts, ka viņiem tādiem jābūt)</a:t>
            </a:r>
          </a:p>
          <a:p>
            <a:pPr eaLnBrk="1" hangingPunct="1"/>
            <a:endParaRPr lang="lv-LV" dirty="0" smtClean="0"/>
          </a:p>
          <a:p>
            <a:pPr eaLnBrk="1" hangingPunct="1"/>
            <a:endParaRPr lang="lv-LV" dirty="0" smtClean="0"/>
          </a:p>
          <a:p>
            <a:pPr eaLnBrk="1" hangingPunct="1"/>
            <a:endParaRPr lang="lv-LV" dirty="0" smtClean="0"/>
          </a:p>
          <a:p>
            <a:pPr eaLnBrk="1" hangingPunct="1"/>
            <a:r>
              <a:rPr lang="lv-LV" dirty="0" smtClean="0"/>
              <a:t>Kuram ir draugos ir kāds ar kuru dzīvē neesat runājuši. Vai kāds ar kuru nemaz dzīvē nevēlētos runāt</a:t>
            </a:r>
          </a:p>
          <a:p>
            <a:pPr eaLnBrk="1" hangingPunct="1"/>
            <a:endParaRPr lang="lv-LV" dirty="0" smtClean="0"/>
          </a:p>
          <a:p>
            <a:pPr eaLnBrk="1" hangingPunct="1"/>
            <a:r>
              <a:rPr lang="lv-LV" dirty="0" smtClean="0"/>
              <a:t>Bērni tīņu vecumā biežāk iesaistās komunikācijā ar svešiniekiem, kamēr pēdējo klašu skolnieki komunicē jau ar pazīstamiem cilvēkiem</a:t>
            </a:r>
          </a:p>
          <a:p>
            <a:pPr eaLnBrk="1" hangingPunct="1"/>
            <a:endParaRPr lang="lv-LV" dirty="0" smtClean="0"/>
          </a:p>
          <a:p>
            <a:pPr eaLnBrk="1" hangingPunct="1"/>
            <a:endParaRPr lang="lv-LV" dirty="0" smtClean="0"/>
          </a:p>
          <a:p>
            <a:pPr eaLnBrk="1" hangingPunct="1"/>
            <a:endParaRPr lang="lv-LV" dirty="0" smtClean="0"/>
          </a:p>
          <a:p>
            <a:pPr eaLnBrk="1" hangingPunct="1"/>
            <a:endParaRPr lang="lv-LV"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2B1617EF-19CD-447A-A314-3C508189FEE6}" type="slidenum">
              <a:rPr lang="lv-LV"/>
              <a:pPr/>
              <a:t>5</a:t>
            </a:fld>
            <a:endParaRPr lang="lv-LV"/>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lv-LV" smtClean="0"/>
              <a:t>Dana ir piereģistrējusies kādā sociālajā portālā un iepazīstās ar puišiem. Kādam puisim viņa ļoti iepatikās, tādēļ viņš gribēja satikt viņu dzīvē. Bet puisis pavisam nejauši nokaidroja, ka Dana par sevi neatklāj visu.</a:t>
            </a:r>
          </a:p>
          <a:p>
            <a:pPr eaLnBrk="1" hangingPunct="1"/>
            <a:endParaRPr lang="lv-LV" smtClean="0"/>
          </a:p>
          <a:p>
            <a:pPr eaLnBrk="1" hangingPunct="1"/>
            <a:r>
              <a:rPr lang="lv-LV" smtClean="0"/>
              <a:t>Viņš jutās vīlies un dusmīgs, jo dana sevi bija atspoguļojusi pavisam citādāk nekā reālajā dzīvē. Puisis bija tik dusmīgs, ka šo danas bildi ievietoja internetā un drīz tā kļuva par interneta sensāciju.</a:t>
            </a:r>
          </a:p>
          <a:p>
            <a:pPr eaLnBrk="1" hangingPunct="1"/>
            <a:endParaRPr lang="lv-LV" smtClean="0"/>
          </a:p>
          <a:p>
            <a:pPr eaLnBrk="1" hangingPunct="1"/>
            <a:r>
              <a:rPr lang="lv-LV" smtClean="0"/>
              <a:t>Dana savukārt izjūt pazemojumu, kā rezultātā nomāktību, zems pašvērtējums, suicidālas tendences utt.</a:t>
            </a:r>
          </a:p>
          <a:p>
            <a:pPr eaLnBrk="1" hangingPunct="1"/>
            <a:endParaRPr lang="lv-LV" smtClean="0"/>
          </a:p>
          <a:p>
            <a:pPr eaLnBrk="1" hangingPunct="1"/>
            <a:r>
              <a:rPr lang="lv-LV" smtClean="0"/>
              <a:t>Atcerieties, es teicu, ka meitenēm svarīgi uzsvērt fizisko skaistumu un noslēpt kaut kādas nepilnības. Šis ir vienkāršākais veids kā to darīt, bet mūsdienās ir arī dažādas fotoatēlu apstrādes programmas, piemēram, fotošops. Bet neaizmirsīsim arī par zēniem....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r>
              <a:rPr lang="lv-LV" smtClean="0"/>
              <a:t>Šie gan nav tie labākie fotošopa piemēri, bet diezgan uzskatāmi parāda zēnu vēlmi bildēs izskatīties vīrišķīgi.</a:t>
            </a:r>
          </a:p>
          <a:p>
            <a:pPr eaLnBrk="1" hangingPunct="1"/>
            <a:endParaRPr lang="lv-LV" smtClean="0"/>
          </a:p>
          <a:p>
            <a:pPr eaLnBrk="1" hangingPunct="1"/>
            <a:r>
              <a:rPr lang="lv-LV" smtClean="0"/>
              <a:t>Neesiet savu paziņu lokā redzējuši, kādu kurš stāv šādi (nodemonstrēt)</a:t>
            </a:r>
            <a:endParaRPr lang="en-US" smtClean="0"/>
          </a:p>
        </p:txBody>
      </p:sp>
      <p:sp>
        <p:nvSpPr>
          <p:cNvPr id="22532" name="Slide Number Placeholder 3"/>
          <p:cNvSpPr>
            <a:spLocks noGrp="1"/>
          </p:cNvSpPr>
          <p:nvPr>
            <p:ph type="sldNum" sz="quarter" idx="5"/>
          </p:nvPr>
        </p:nvSpPr>
        <p:spPr>
          <a:noFill/>
        </p:spPr>
        <p:txBody>
          <a:bodyPr/>
          <a:lstStyle/>
          <a:p>
            <a:fld id="{37100EB3-2C1F-47C8-85B6-3B370ADE4354}" type="slidenum">
              <a:rPr lang="lv-LV"/>
              <a:pPr/>
              <a:t>6</a:t>
            </a:fld>
            <a:endParaRPr lang="lv-LV"/>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88826C0-F4CE-4479-8A64-AAB873AE42EF}" type="slidenum">
              <a:rPr lang="lv-LV"/>
              <a:pPr/>
              <a:t>7</a:t>
            </a:fld>
            <a:endParaRPr lang="lv-LV"/>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lv-LV" smtClean="0"/>
              <a:t>Citreiz – administratīvie sodi</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77500" lnSpcReduction="20000"/>
          </a:bodyPr>
          <a:lstStyle/>
          <a:p>
            <a:pPr eaLnBrk="1" hangingPunct="1">
              <a:defRPr/>
            </a:pPr>
            <a:r>
              <a:rPr lang="lv-LV" dirty="0" smtClean="0"/>
              <a:t>Divas pusaudžu meitenes (13 un 14 gadi) jūtās pārbijušās, jo kāds pieaudzis vīrietis visu laiku zvanoties un draudot ar solījumiem noskaidrot abu meiteņu identitātes ar tele-operatoru starpniecību un sagādāt viņām lielas nepatikšanas. Izrādās, ka abas meitenes pirms vairākām nedēļām esot izveidojušas pieaugušas sievietes viltus profilu portālā </a:t>
            </a:r>
            <a:r>
              <a:rPr lang="lv-LV" dirty="0" err="1" smtClean="0"/>
              <a:t>draugiem.lv</a:t>
            </a:r>
            <a:r>
              <a:rPr lang="lv-LV" dirty="0" smtClean="0"/>
              <a:t> un caur šo profilu uzsākušas saraksti ar kādu pieaugušu nepazīstamu vīrieti, kurš „pirmais” vēlējies iepazīties. Meitenes esot ar vīrieti koķetējušas, komentējušas foto albūmus, rakstījušas, ka vīrietis patīkot, kā arī izteikušas seksuāla rakstura piedāvājumus. Divas reizes esot sarunājušas ar vīrieti satikties klātienē, bet pašas nav ieradušās. Vīrietim esot radušās aizdomas un viņš lūdzis sazināties ar sievieti telefoniski, taču meitenes, lai neatklātos esot viņam uzrakstījušas īsziņu no sava telefona. Vīrietis esot centies atzvanīt, taču meitenes neesot atbildējušas. Tad vīrietis sācis zvanīt no citiem numuriem un sapratis, ka tiekot muļķots, jo atbildēja pusaudzes, kuras sarunā neiesaistījās. Vīrietis izteicis draudus, ka tele-operatori viņam atklāšot numura īpašnieka identitāti, jo viņam esot saglabātas visas viltus rakstītās īsziņas. Meitenes ir pārbijušās, ka vīrietis varētu īstenot savus draudus un atriebties. Meitenes savas rīcības sākotnējos motīvus skaidro šādi: „Tas bija uzjautrinoši, mēs to darījām tāpat vien – „</a:t>
            </a:r>
            <a:r>
              <a:rPr lang="lv-LV" dirty="0" err="1" smtClean="0"/>
              <a:t>prikola</a:t>
            </a:r>
            <a:r>
              <a:rPr lang="lv-LV" dirty="0" smtClean="0"/>
              <a:t> pēc””. Abas meitenes esot izdzēsušas savus </a:t>
            </a:r>
            <a:r>
              <a:rPr lang="lv-LV" dirty="0" err="1" smtClean="0"/>
              <a:t>draugiem.lv</a:t>
            </a:r>
            <a:r>
              <a:rPr lang="lv-LV" dirty="0" smtClean="0"/>
              <a:t> profilus, jo baidoties, ka vīrietis varot viņas atrast. </a:t>
            </a:r>
          </a:p>
          <a:p>
            <a:pPr eaLnBrk="1" hangingPunct="1">
              <a:defRPr/>
            </a:pPr>
            <a:endParaRPr lang="lv-LV" dirty="0" smtClean="0"/>
          </a:p>
          <a:p>
            <a:pPr eaLnBrk="1" hangingPunct="1">
              <a:defRPr/>
            </a:pPr>
            <a:endParaRPr lang="lv-LV" dirty="0" smtClean="0"/>
          </a:p>
          <a:p>
            <a:pPr eaLnBrk="1" hangingPunct="1">
              <a:defRPr/>
            </a:pPr>
            <a:r>
              <a:rPr lang="lv-LV" u="sng" dirty="0" smtClean="0"/>
              <a:t>Iespējamais risinājums</a:t>
            </a:r>
            <a:r>
              <a:rPr lang="lv-LV" dirty="0" smtClean="0"/>
              <a:t>. Iemesli tam, kāpēc cilvēki veido viltus profilus ir visdažādākie, to nosaka gan vecums, gan personiskā motivācija. Konkrētajā piemērā meiteņu rīcība bija spontāna un neapzināta – bez sākotnēja mērķa kādu maldināt vai aizskart. Nereti pusaudži veido viltus profilus, izmantojot anonimitāti un svešu identitāti, lai izmēģinātu dažādas lomas un uzvedības, ko reālajā dzīvē viņi pagaidām vēl neuzdrīkstas realizēt. Šādas rīcības pamatā ir vēlme iegūt noteiktas prasmes vai zināmu drošības pakāpi, kas ļautu tās pārnest uz reālajām attiecībām. Tomēr jebkādai rīcībai internetā ir savas robežas, ja tiek iesaistīti citi cilvēki. Neskatoties uz to, ka vīrietis tika maldināts un muļķots, viņam būtu jāuzņemas daļa atbildības par sekām, jo būdams pieaudzis cilvēks nespēja pamanīt un atšķirt viltus profilu no reāla cilvēka profila (pēc meiteņu stāstītā, vīrietis pirmais uzsācis saraksti). Lai nu kā, tas neattaisno meiteņu rīcību, tāpēc veidojot sarunu ar meitenēm ir jāpanāk, lai viņas apzinātos savas rīcības motīvus un kādas vajadzības ir to pamatā. Meitenēm vēlams palīdzēt saskatīt alternatīvu „pozitīvu” uzvedības modeli, kas turpmāk ļautu viņām apmierināt nerealizētās vajadzības saistībā ar augstāk minēto gadījumu. Kad meitenes jutīsies pārliecinātas, ka ir izpratušas savas rīcības motīvus un nožēlo tos, meitenēm var piedāvāt apsvērt (bet nevis uzspiest) iespēju vērsties pie vīrieša ar atvainošanos, piemēram, uzrakstot e-pasta vēstuli (izveidojot jaunu e-pasta adresi un neatklājot savas identitātes). Atvainošanās varētu mazinātu vīrieša dusmas un veicināt abu pušu samierināšanos, savukārt meitenēm tā palīdzētu mazināt bailes no iespējamās izrēķināšanās un atjaunot savas sociālās aktivitātes internetā.</a:t>
            </a:r>
          </a:p>
          <a:p>
            <a:pPr eaLnBrk="1" hangingPunct="1">
              <a:defRPr/>
            </a:pPr>
            <a:endParaRPr lang="en-US" dirty="0" smtClean="0"/>
          </a:p>
        </p:txBody>
      </p:sp>
      <p:sp>
        <p:nvSpPr>
          <p:cNvPr id="24580" name="Slide Number Placeholder 3"/>
          <p:cNvSpPr>
            <a:spLocks noGrp="1"/>
          </p:cNvSpPr>
          <p:nvPr>
            <p:ph type="sldNum" sz="quarter" idx="5"/>
          </p:nvPr>
        </p:nvSpPr>
        <p:spPr>
          <a:noFill/>
        </p:spPr>
        <p:txBody>
          <a:bodyPr/>
          <a:lstStyle/>
          <a:p>
            <a:fld id="{5716C5BA-B31F-4DBD-9606-5697A37623A8}" type="slidenum">
              <a:rPr lang="lv-LV"/>
              <a:pPr/>
              <a:t>8</a:t>
            </a:fld>
            <a:endParaRPr lang="lv-LV"/>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0B1735C2-BAE3-4208-8E00-857B5433E3CC}" type="slidenum">
              <a:rPr lang="lv-LV"/>
              <a:pPr/>
              <a:t>9</a:t>
            </a:fld>
            <a:endParaRPr lang="lv-LV"/>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lv-LV" dirty="0" smtClean="0"/>
              <a:t>Vai tu gribētu, lai šīs bildes, redz tavs darba devējs, topošais puisis vai meitene, skolotāja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eaLnBrk="1" hangingPunct="1"/>
            <a:endParaRPr lang="en-US" smtClean="0"/>
          </a:p>
        </p:txBody>
      </p:sp>
      <p:sp>
        <p:nvSpPr>
          <p:cNvPr id="26628" name="Slide Number Placeholder 3"/>
          <p:cNvSpPr>
            <a:spLocks noGrp="1"/>
          </p:cNvSpPr>
          <p:nvPr>
            <p:ph type="sldNum" sz="quarter" idx="5"/>
          </p:nvPr>
        </p:nvSpPr>
        <p:spPr>
          <a:noFill/>
        </p:spPr>
        <p:txBody>
          <a:bodyPr/>
          <a:lstStyle/>
          <a:p>
            <a:fld id="{DD63EBD1-B70A-4B90-B700-BEEB961FFA54}" type="slidenum">
              <a:rPr lang="lv-LV"/>
              <a:pPr/>
              <a:t>10</a:t>
            </a:fld>
            <a:endParaRPr lang="lv-LV"/>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eaLnBrk="1" hangingPunct="1"/>
            <a:endParaRPr lang="en-US" smtClean="0"/>
          </a:p>
        </p:txBody>
      </p:sp>
      <p:sp>
        <p:nvSpPr>
          <p:cNvPr id="27652" name="Slide Number Placeholder 3"/>
          <p:cNvSpPr>
            <a:spLocks noGrp="1"/>
          </p:cNvSpPr>
          <p:nvPr>
            <p:ph type="sldNum" sz="quarter" idx="5"/>
          </p:nvPr>
        </p:nvSpPr>
        <p:spPr>
          <a:noFill/>
        </p:spPr>
        <p:txBody>
          <a:bodyPr/>
          <a:lstStyle/>
          <a:p>
            <a:fld id="{99B90460-943A-4B65-8C01-4D910BF82FE7}" type="slidenum">
              <a:rPr lang="lv-LV"/>
              <a:pPr/>
              <a:t>12</a:t>
            </a:fld>
            <a:endParaRPr lang="lv-LV"/>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8672C89-712C-4B02-B201-49C20B76C78D}" type="slidenum">
              <a:rPr lang="lv-LV"/>
              <a:pPr/>
              <a:t>13</a:t>
            </a:fld>
            <a:endParaRPr lang="lv-LV"/>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lv-LV"/>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bukletsARPUSE2"/>
          <p:cNvPicPr>
            <a:picLocks noChangeAspect="1" noChangeArrowheads="1"/>
          </p:cNvPicPr>
          <p:nvPr userDrawn="1"/>
        </p:nvPicPr>
        <p:blipFill>
          <a:blip r:embed="rId15"/>
          <a:srcRect/>
          <a:stretch>
            <a:fillRect/>
          </a:stretch>
        </p:blipFill>
        <p:spPr bwMode="auto">
          <a:xfrm>
            <a:off x="-769938" y="-347663"/>
            <a:ext cx="10683876" cy="7553326"/>
          </a:xfrm>
          <a:prstGeom prst="rect">
            <a:avLst/>
          </a:prstGeom>
          <a:noFill/>
          <a:ln w="9525">
            <a:noFill/>
            <a:miter lim="800000"/>
            <a:headEnd/>
            <a:tailEnd/>
          </a:ln>
        </p:spPr>
      </p:pic>
      <p:pic>
        <p:nvPicPr>
          <p:cNvPr id="1027" name="Picture 8" descr="klucitis"/>
          <p:cNvPicPr>
            <a:picLocks noChangeAspect="1" noChangeArrowheads="1"/>
          </p:cNvPicPr>
          <p:nvPr userDrawn="1"/>
        </p:nvPicPr>
        <p:blipFill>
          <a:blip r:embed="rId16" cstate="print"/>
          <a:srcRect/>
          <a:stretch>
            <a:fillRect/>
          </a:stretch>
        </p:blipFill>
        <p:spPr bwMode="auto">
          <a:xfrm>
            <a:off x="8256588" y="6092825"/>
            <a:ext cx="887412" cy="9334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Local%20Settings/Temporary%20Internet%20Files/Local%20Settings/Temporary%20Internet%20Files/OLK2/header-phone_lat-3%20(2).gif" TargetMode="External"/><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hyperlink" Target="http://www.drossinternets.lv/" TargetMode="Externa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1196975"/>
            <a:ext cx="7848600" cy="2376488"/>
          </a:xfrm>
        </p:spPr>
        <p:txBody>
          <a:bodyPr/>
          <a:lstStyle/>
          <a:p>
            <a:pPr eaLnBrk="1" hangingPunct="1"/>
            <a:r>
              <a:rPr lang="lv-LV" sz="4800" smtClean="0"/>
              <a:t>Tava identitāte internetā - psiholoģiskie aspekti un problēmas </a:t>
            </a:r>
          </a:p>
        </p:txBody>
      </p:sp>
      <p:pic>
        <p:nvPicPr>
          <p:cNvPr id="2051" name="Picture 6" descr="LOGO LIELS GIF"/>
          <p:cNvPicPr>
            <a:picLocks noChangeAspect="1" noChangeArrowheads="1"/>
          </p:cNvPicPr>
          <p:nvPr/>
        </p:nvPicPr>
        <p:blipFill>
          <a:blip r:embed="rId3"/>
          <a:srcRect/>
          <a:stretch>
            <a:fillRect/>
          </a:stretch>
        </p:blipFill>
        <p:spPr bwMode="auto">
          <a:xfrm>
            <a:off x="250825" y="5157788"/>
            <a:ext cx="1365250" cy="1511300"/>
          </a:xfrm>
          <a:prstGeom prst="rect">
            <a:avLst/>
          </a:prstGeom>
          <a:noFill/>
          <a:ln w="9525">
            <a:noFill/>
            <a:miter lim="800000"/>
            <a:headEnd/>
            <a:tailEnd/>
          </a:ln>
        </p:spPr>
      </p:pic>
      <p:pic>
        <p:nvPicPr>
          <p:cNvPr id="2052" name="Picture 5" descr="Logo_Vertikals (peleki burti)"/>
          <p:cNvPicPr>
            <a:picLocks noGrp="1" noChangeAspect="1" noChangeArrowheads="1"/>
          </p:cNvPicPr>
          <p:nvPr>
            <p:ph type="subTitle" idx="1"/>
          </p:nvPr>
        </p:nvPicPr>
        <p:blipFill>
          <a:blip r:embed="rId4"/>
          <a:srcRect/>
          <a:stretch>
            <a:fillRect/>
          </a:stretch>
        </p:blipFill>
        <p:spPr>
          <a:xfrm>
            <a:off x="1908175" y="5300663"/>
            <a:ext cx="1192213" cy="1371600"/>
          </a:xfrm>
          <a:noFill/>
        </p:spPr>
      </p:pic>
      <p:sp>
        <p:nvSpPr>
          <p:cNvPr id="2053" name="Rectangle 3"/>
          <p:cNvSpPr>
            <a:spLocks noChangeArrowheads="1"/>
          </p:cNvSpPr>
          <p:nvPr/>
        </p:nvSpPr>
        <p:spPr bwMode="auto">
          <a:xfrm>
            <a:off x="2428875" y="4286250"/>
            <a:ext cx="6437313" cy="1249363"/>
          </a:xfrm>
          <a:prstGeom prst="rect">
            <a:avLst/>
          </a:prstGeom>
          <a:noFill/>
          <a:ln w="9525">
            <a:noFill/>
            <a:miter lim="800000"/>
            <a:headEnd/>
            <a:tailEnd/>
          </a:ln>
        </p:spPr>
        <p:txBody>
          <a:bodyPr lIns="0" rIns="0"/>
          <a:lstStyle/>
          <a:p>
            <a:pPr algn="r">
              <a:lnSpc>
                <a:spcPct val="80000"/>
              </a:lnSpc>
              <a:spcBef>
                <a:spcPct val="20000"/>
              </a:spcBef>
            </a:pPr>
            <a:r>
              <a:rPr lang="lv-LV">
                <a:solidFill>
                  <a:schemeClr val="tx2"/>
                </a:solidFill>
                <a:cs typeface="Arial" charset="0"/>
              </a:rPr>
              <a:t>Valsts bērnu tiesību aizsardzības inspekcijas</a:t>
            </a:r>
          </a:p>
          <a:p>
            <a:pPr algn="r">
              <a:lnSpc>
                <a:spcPct val="80000"/>
              </a:lnSpc>
              <a:spcBef>
                <a:spcPct val="20000"/>
              </a:spcBef>
            </a:pPr>
            <a:r>
              <a:rPr lang="lv-LV">
                <a:solidFill>
                  <a:schemeClr val="tx2"/>
                </a:solidFill>
                <a:cs typeface="Arial" charset="0"/>
              </a:rPr>
              <a:t>Ģimeņu ar bērniem atbalsta departamenta referents - psihologs </a:t>
            </a:r>
            <a:r>
              <a:rPr lang="lv-LV" b="1">
                <a:solidFill>
                  <a:schemeClr val="tx2"/>
                </a:solidFill>
                <a:cs typeface="Arial" charset="0"/>
              </a:rPr>
              <a:t>Raitis Eglītis</a:t>
            </a:r>
            <a:endParaRPr lang="lv-LV">
              <a:solidFill>
                <a:schemeClr val="tx2"/>
              </a:solidFill>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lv-LV" smtClean="0"/>
              <a:t>“Viola”</a:t>
            </a:r>
            <a:endParaRPr lang="en-US" smtClean="0"/>
          </a:p>
        </p:txBody>
      </p:sp>
      <p:pic>
        <p:nvPicPr>
          <p:cNvPr id="5" name="Content Placeholder 4" descr="Nice girl.jpg"/>
          <p:cNvPicPr>
            <a:picLocks noGrp="1" noChangeAspect="1"/>
          </p:cNvPicPr>
          <p:nvPr>
            <p:ph idx="1"/>
          </p:nvPr>
        </p:nvPicPr>
        <p:blipFill>
          <a:blip r:embed="rId3"/>
          <a:srcRect/>
          <a:stretch>
            <a:fillRect/>
          </a:stretch>
        </p:blipFill>
        <p:spPr>
          <a:xfrm>
            <a:off x="2786063" y="1214438"/>
            <a:ext cx="3443287" cy="4929187"/>
          </a:xfrm>
        </p:spPr>
      </p:pic>
      <p:pic>
        <p:nvPicPr>
          <p:cNvPr id="8" name="Picture 7" descr="1342766069_pyanaya_britanskaya_telezvezda_vykupalas_v_gryazi_2.jpg"/>
          <p:cNvPicPr>
            <a:picLocks noChangeAspect="1"/>
          </p:cNvPicPr>
          <p:nvPr/>
        </p:nvPicPr>
        <p:blipFill>
          <a:blip r:embed="rId4"/>
          <a:srcRect/>
          <a:stretch>
            <a:fillRect/>
          </a:stretch>
        </p:blipFill>
        <p:spPr bwMode="auto">
          <a:xfrm>
            <a:off x="0" y="1143000"/>
            <a:ext cx="9144000" cy="5141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lv-LV" smtClean="0"/>
              <a:t>Kas ir identitāte?</a:t>
            </a:r>
          </a:p>
        </p:txBody>
      </p:sp>
      <p:sp>
        <p:nvSpPr>
          <p:cNvPr id="4099" name="Rectangle 3"/>
          <p:cNvSpPr>
            <a:spLocks noGrp="1" noChangeArrowheads="1"/>
          </p:cNvSpPr>
          <p:nvPr>
            <p:ph type="body" idx="1"/>
          </p:nvPr>
        </p:nvSpPr>
        <p:spPr/>
        <p:txBody>
          <a:bodyPr/>
          <a:lstStyle/>
          <a:p>
            <a:pPr eaLnBrk="1" hangingPunct="1">
              <a:lnSpc>
                <a:spcPct val="90000"/>
              </a:lnSpc>
            </a:pPr>
            <a:r>
              <a:rPr lang="lv-LV" sz="2800" b="1" dirty="0" smtClean="0"/>
              <a:t>Identitāte</a:t>
            </a:r>
            <a:r>
              <a:rPr lang="lv-LV" sz="2800" dirty="0" smtClean="0"/>
              <a:t> –izjūta, ka savā ķermenī jūties kā mājās, apziņa, ka zini, uz ko ej, un iekšēja pārliecība, ka saņem atzīšanu no tiem, kuri tev svarīgi /</a:t>
            </a:r>
            <a:r>
              <a:rPr lang="lv-LV" sz="2800" dirty="0" err="1" smtClean="0"/>
              <a:t>Ē.Eriksons</a:t>
            </a:r>
            <a:r>
              <a:rPr lang="lv-LV" sz="2800" dirty="0" smtClean="0"/>
              <a:t>/</a:t>
            </a:r>
          </a:p>
          <a:p>
            <a:pPr eaLnBrk="1" hangingPunct="1">
              <a:lnSpc>
                <a:spcPct val="90000"/>
              </a:lnSpc>
            </a:pPr>
            <a:endParaRPr lang="lv-LV" sz="2800" dirty="0" smtClean="0"/>
          </a:p>
          <a:p>
            <a:pPr eaLnBrk="1" hangingPunct="1">
              <a:lnSpc>
                <a:spcPct val="90000"/>
              </a:lnSpc>
            </a:pPr>
            <a:r>
              <a:rPr lang="lv-LV" sz="2800" i="1" dirty="0" smtClean="0"/>
              <a:t>“Es esmu...”</a:t>
            </a:r>
          </a:p>
          <a:p>
            <a:pPr eaLnBrk="1" hangingPunct="1">
              <a:lnSpc>
                <a:spcPct val="90000"/>
              </a:lnSpc>
            </a:pPr>
            <a:endParaRPr lang="lv-LV" sz="2800" dirty="0" smtClean="0"/>
          </a:p>
          <a:p>
            <a:pPr eaLnBrk="1" hangingPunct="1">
              <a:lnSpc>
                <a:spcPct val="90000"/>
              </a:lnSpc>
            </a:pPr>
            <a:r>
              <a:rPr lang="lv-LV" sz="2800" dirty="0" smtClean="0"/>
              <a:t>Pusaudžu vecumā identitāte tikai veidojas, tāpēc internets ir “auglīga vieta” identitātes eksperimentiem</a:t>
            </a:r>
          </a:p>
          <a:p>
            <a:pPr eaLnBrk="1" hangingPunct="1">
              <a:lnSpc>
                <a:spcPct val="90000"/>
              </a:lnSpc>
            </a:pPr>
            <a:endParaRPr lang="lv-LV" sz="2800" dirty="0" smtClean="0"/>
          </a:p>
          <a:p>
            <a:pPr eaLnBrk="1" hangingPunct="1">
              <a:lnSpc>
                <a:spcPct val="90000"/>
              </a:lnSpc>
            </a:pPr>
            <a:endParaRPr lang="lv-LV" sz="2800" dirty="0" smtClean="0"/>
          </a:p>
          <a:p>
            <a:pPr eaLnBrk="1" hangingPunct="1">
              <a:lnSpc>
                <a:spcPct val="90000"/>
              </a:lnSpc>
              <a:buFontTx/>
              <a:buNone/>
            </a:pPr>
            <a:endParaRPr lang="lv-LV" sz="2800" dirty="0" smtClean="0"/>
          </a:p>
        </p:txBody>
      </p:sp>
      <p:sp>
        <p:nvSpPr>
          <p:cNvPr id="4100" name="Footer Placeholder 5"/>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lv-LV" sz="4000" smtClean="0"/>
              <a:t>Kādēļ bērni izmaina savu tēlu internetā?</a:t>
            </a:r>
          </a:p>
        </p:txBody>
      </p:sp>
      <p:sp>
        <p:nvSpPr>
          <p:cNvPr id="5123" name="Rectangle 3"/>
          <p:cNvSpPr>
            <a:spLocks noGrp="1" noChangeArrowheads="1"/>
          </p:cNvSpPr>
          <p:nvPr>
            <p:ph type="body" idx="1"/>
          </p:nvPr>
        </p:nvSpPr>
        <p:spPr/>
        <p:txBody>
          <a:bodyPr/>
          <a:lstStyle/>
          <a:p>
            <a:pPr eaLnBrk="1" hangingPunct="1">
              <a:lnSpc>
                <a:spcPct val="80000"/>
              </a:lnSpc>
            </a:pPr>
            <a:r>
              <a:rPr lang="lv-LV" sz="2400" b="1" dirty="0" smtClean="0"/>
              <a:t>Ierobežota redzes informācija</a:t>
            </a:r>
            <a:r>
              <a:rPr lang="lv-LV" sz="2400" dirty="0" smtClean="0"/>
              <a:t> – var veidot tēlu, kādu vēlies un parādīt sevi tikai no pozitīvās puses, slēpjot trūkumus</a:t>
            </a:r>
          </a:p>
          <a:p>
            <a:pPr eaLnBrk="1" hangingPunct="1">
              <a:lnSpc>
                <a:spcPct val="80000"/>
              </a:lnSpc>
            </a:pPr>
            <a:r>
              <a:rPr lang="lv-LV" sz="2400" b="1" dirty="0" smtClean="0"/>
              <a:t>Anonimitāte </a:t>
            </a:r>
            <a:r>
              <a:rPr lang="lv-LV" sz="2400" dirty="0" smtClean="0"/>
              <a:t>– nozīmīga informācija par sevi netiek atklāta, rodas “visvarenības izjūta”</a:t>
            </a:r>
          </a:p>
          <a:p>
            <a:pPr eaLnBrk="1" hangingPunct="1">
              <a:lnSpc>
                <a:spcPct val="80000"/>
              </a:lnSpc>
            </a:pPr>
            <a:endParaRPr lang="lv-LV" sz="2400" dirty="0" smtClean="0"/>
          </a:p>
          <a:p>
            <a:pPr eaLnBrk="1" hangingPunct="1">
              <a:lnSpc>
                <a:spcPct val="80000"/>
              </a:lnSpc>
            </a:pPr>
            <a:r>
              <a:rPr lang="lv-LV" sz="2400" dirty="0" smtClean="0"/>
              <a:t>Lai pārbaudītu, kā reaģēs citi (vai, izmainot sevi, es citiem patikšu labāk ?)</a:t>
            </a:r>
          </a:p>
          <a:p>
            <a:pPr eaLnBrk="1" hangingPunct="1">
              <a:lnSpc>
                <a:spcPct val="80000"/>
              </a:lnSpc>
            </a:pPr>
            <a:endParaRPr lang="lv-LV" sz="2400" dirty="0" smtClean="0"/>
          </a:p>
          <a:p>
            <a:pPr eaLnBrk="1" hangingPunct="1">
              <a:lnSpc>
                <a:spcPct val="80000"/>
              </a:lnSpc>
            </a:pPr>
            <a:r>
              <a:rPr lang="lv-LV" sz="2400" dirty="0" smtClean="0"/>
              <a:t>Lai kompensētu ierobežojumus:</a:t>
            </a:r>
          </a:p>
          <a:p>
            <a:pPr eaLnBrk="1" hangingPunct="1">
              <a:lnSpc>
                <a:spcPct val="80000"/>
              </a:lnSpc>
            </a:pPr>
            <a:endParaRPr lang="lv-LV" sz="2400" dirty="0" smtClean="0"/>
          </a:p>
          <a:p>
            <a:pPr lvl="1" eaLnBrk="1" hangingPunct="1">
              <a:lnSpc>
                <a:spcPct val="80000"/>
              </a:lnSpc>
            </a:pPr>
            <a:r>
              <a:rPr lang="lv-LV" sz="2000" dirty="0" smtClean="0"/>
              <a:t>personības īpašības (kautrīgums);</a:t>
            </a:r>
          </a:p>
          <a:p>
            <a:pPr lvl="1" eaLnBrk="1" hangingPunct="1">
              <a:lnSpc>
                <a:spcPct val="80000"/>
              </a:lnSpc>
            </a:pPr>
            <a:r>
              <a:rPr lang="lv-LV" sz="2000" dirty="0" smtClean="0"/>
              <a:t>komunikācija ar cilvēkiem, kuri ikdienā nav fiziski pieejami (bērnu nami, pansionāti)</a:t>
            </a:r>
          </a:p>
          <a:p>
            <a:pPr eaLnBrk="1" hangingPunct="1">
              <a:lnSpc>
                <a:spcPct val="80000"/>
              </a:lnSpc>
            </a:pPr>
            <a:endParaRPr lang="lv-LV" sz="2400" dirty="0" smtClean="0"/>
          </a:p>
        </p:txBody>
      </p:sp>
      <p:sp>
        <p:nvSpPr>
          <p:cNvPr id="5124" name="Footer Placeholder 5"/>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lv-LV" smtClean="0"/>
              <a:t>“Dana”</a:t>
            </a:r>
          </a:p>
        </p:txBody>
      </p:sp>
      <p:sp>
        <p:nvSpPr>
          <p:cNvPr id="6147" name="Rectangle 3"/>
          <p:cNvSpPr>
            <a:spLocks noGrp="1" noChangeArrowheads="1"/>
          </p:cNvSpPr>
          <p:nvPr>
            <p:ph type="body" idx="1"/>
          </p:nvPr>
        </p:nvSpPr>
        <p:spPr/>
        <p:txBody>
          <a:bodyPr/>
          <a:lstStyle/>
          <a:p>
            <a:pPr eaLnBrk="1" hangingPunct="1">
              <a:buFontTx/>
              <a:buNone/>
            </a:pPr>
            <a:endParaRPr lang="en-US" smtClean="0"/>
          </a:p>
        </p:txBody>
      </p:sp>
      <p:pic>
        <p:nvPicPr>
          <p:cNvPr id="6148" name="Picture 4" descr="Sieviete"/>
          <p:cNvPicPr>
            <a:picLocks noChangeAspect="1" noChangeArrowheads="1"/>
          </p:cNvPicPr>
          <p:nvPr/>
        </p:nvPicPr>
        <p:blipFill>
          <a:blip r:embed="rId3"/>
          <a:srcRect/>
          <a:stretch>
            <a:fillRect/>
          </a:stretch>
        </p:blipFill>
        <p:spPr bwMode="auto">
          <a:xfrm>
            <a:off x="539750" y="1628775"/>
            <a:ext cx="2697163" cy="3455988"/>
          </a:xfrm>
          <a:prstGeom prst="rect">
            <a:avLst/>
          </a:prstGeom>
          <a:noFill/>
          <a:ln w="9525">
            <a:noFill/>
            <a:miter lim="800000"/>
            <a:headEnd/>
            <a:tailEnd/>
          </a:ln>
        </p:spPr>
      </p:pic>
      <p:pic>
        <p:nvPicPr>
          <p:cNvPr id="5125" name="Picture 5" descr="Sieviete2"/>
          <p:cNvPicPr>
            <a:picLocks noChangeAspect="1" noChangeArrowheads="1"/>
          </p:cNvPicPr>
          <p:nvPr/>
        </p:nvPicPr>
        <p:blipFill>
          <a:blip r:embed="rId4"/>
          <a:srcRect/>
          <a:stretch>
            <a:fillRect/>
          </a:stretch>
        </p:blipFill>
        <p:spPr bwMode="auto">
          <a:xfrm>
            <a:off x="3348038" y="1628775"/>
            <a:ext cx="5327650" cy="4797425"/>
          </a:xfrm>
          <a:prstGeom prst="rect">
            <a:avLst/>
          </a:prstGeom>
          <a:noFill/>
          <a:ln w="9525">
            <a:noFill/>
            <a:miter lim="800000"/>
            <a:headEnd/>
            <a:tailEnd/>
          </a:ln>
        </p:spPr>
      </p:pic>
      <p:sp>
        <p:nvSpPr>
          <p:cNvPr id="6150" name="Footer Placeholder 7"/>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en-US" smtClean="0"/>
          </a:p>
        </p:txBody>
      </p:sp>
      <p:sp>
        <p:nvSpPr>
          <p:cNvPr id="7171" name="Rectangle 3"/>
          <p:cNvSpPr>
            <a:spLocks noGrp="1" noChangeArrowheads="1"/>
          </p:cNvSpPr>
          <p:nvPr>
            <p:ph type="body" idx="1"/>
          </p:nvPr>
        </p:nvSpPr>
        <p:spPr/>
        <p:txBody>
          <a:bodyPr/>
          <a:lstStyle/>
          <a:p>
            <a:pPr eaLnBrk="1" hangingPunct="1"/>
            <a:endParaRPr lang="en-US" smtClean="0"/>
          </a:p>
        </p:txBody>
      </p:sp>
      <p:pic>
        <p:nvPicPr>
          <p:cNvPr id="7172" name="Picture 4" descr="1349124364623"/>
          <p:cNvPicPr>
            <a:picLocks noChangeAspect="1" noChangeArrowheads="1"/>
          </p:cNvPicPr>
          <p:nvPr/>
        </p:nvPicPr>
        <p:blipFill>
          <a:blip r:embed="rId3"/>
          <a:srcRect/>
          <a:stretch>
            <a:fillRect/>
          </a:stretch>
        </p:blipFill>
        <p:spPr bwMode="auto">
          <a:xfrm>
            <a:off x="1857375" y="600075"/>
            <a:ext cx="4529138" cy="6257925"/>
          </a:xfrm>
          <a:prstGeom prst="rect">
            <a:avLst/>
          </a:prstGeom>
          <a:noFill/>
          <a:ln w="9525">
            <a:noFill/>
            <a:miter lim="800000"/>
            <a:headEnd/>
            <a:tailEnd/>
          </a:ln>
        </p:spPr>
      </p:pic>
      <p:pic>
        <p:nvPicPr>
          <p:cNvPr id="10245" name="Picture 5" descr="photoshop_fail_1"/>
          <p:cNvPicPr>
            <a:picLocks noChangeAspect="1" noChangeArrowheads="1"/>
          </p:cNvPicPr>
          <p:nvPr/>
        </p:nvPicPr>
        <p:blipFill>
          <a:blip r:embed="rId4"/>
          <a:srcRect/>
          <a:stretch>
            <a:fillRect/>
          </a:stretch>
        </p:blipFill>
        <p:spPr bwMode="auto">
          <a:xfrm>
            <a:off x="490538" y="357188"/>
            <a:ext cx="8653462" cy="6500812"/>
          </a:xfrm>
          <a:prstGeom prst="rect">
            <a:avLst/>
          </a:prstGeom>
          <a:noFill/>
          <a:ln w="9525">
            <a:noFill/>
            <a:miter lim="800000"/>
            <a:headEnd/>
            <a:tailEnd/>
          </a:ln>
        </p:spPr>
      </p:pic>
      <p:pic>
        <p:nvPicPr>
          <p:cNvPr id="10246" name="Picture 6" descr="photoshop_fail_48"/>
          <p:cNvPicPr>
            <a:picLocks noChangeAspect="1" noChangeArrowheads="1"/>
          </p:cNvPicPr>
          <p:nvPr/>
        </p:nvPicPr>
        <p:blipFill>
          <a:blip r:embed="rId5"/>
          <a:srcRect/>
          <a:stretch>
            <a:fillRect/>
          </a:stretch>
        </p:blipFill>
        <p:spPr bwMode="auto">
          <a:xfrm>
            <a:off x="0" y="427038"/>
            <a:ext cx="9144000" cy="64309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500"/>
                                        <p:tgtEl>
                                          <p:spTgt spid="102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6"/>
                                        </p:tgtEl>
                                        <p:attrNameLst>
                                          <p:attrName>style.visibility</p:attrName>
                                        </p:attrNameLst>
                                      </p:cBhvr>
                                      <p:to>
                                        <p:strVal val="visible"/>
                                      </p:to>
                                    </p:set>
                                    <p:animEffect transition="in" filter="fade">
                                      <p:cBhvr>
                                        <p:cTn id="1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lv-LV" smtClean="0"/>
              <a:t>Jana un Jānis (vārdi mainīti)</a:t>
            </a:r>
          </a:p>
        </p:txBody>
      </p:sp>
      <p:sp>
        <p:nvSpPr>
          <p:cNvPr id="11267" name="Rectangle 3"/>
          <p:cNvSpPr>
            <a:spLocks noGrp="1" noChangeArrowheads="1"/>
          </p:cNvSpPr>
          <p:nvPr>
            <p:ph type="body" idx="1"/>
          </p:nvPr>
        </p:nvSpPr>
        <p:spPr/>
        <p:txBody>
          <a:bodyPr/>
          <a:lstStyle/>
          <a:p>
            <a:pPr eaLnBrk="1" hangingPunct="1">
              <a:lnSpc>
                <a:spcPct val="80000"/>
              </a:lnSpc>
            </a:pPr>
            <a:r>
              <a:rPr lang="lv-LV" sz="2400" smtClean="0"/>
              <a:t>Janai ļoti patika Jānis</a:t>
            </a:r>
          </a:p>
          <a:p>
            <a:pPr eaLnBrk="1" hangingPunct="1">
              <a:lnSpc>
                <a:spcPct val="80000"/>
              </a:lnSpc>
            </a:pPr>
            <a:endParaRPr lang="lv-LV" sz="2400" smtClean="0"/>
          </a:p>
          <a:p>
            <a:pPr eaLnBrk="1" hangingPunct="1">
              <a:lnSpc>
                <a:spcPct val="80000"/>
              </a:lnSpc>
            </a:pPr>
            <a:r>
              <a:rPr lang="lv-LV" sz="2400" smtClean="0"/>
              <a:t>Viņa labprātīgi tam sūtīja dažādus attēlus – ar atkailinātām ķermeņa daļām, nepiedienīgās pozās</a:t>
            </a:r>
          </a:p>
          <a:p>
            <a:pPr eaLnBrk="1" hangingPunct="1">
              <a:lnSpc>
                <a:spcPct val="80000"/>
              </a:lnSpc>
            </a:pPr>
            <a:endParaRPr lang="lv-LV" sz="2400" smtClean="0"/>
          </a:p>
          <a:p>
            <a:pPr eaLnBrk="1" hangingPunct="1">
              <a:lnSpc>
                <a:spcPct val="80000"/>
              </a:lnSpc>
            </a:pPr>
            <a:r>
              <a:rPr lang="lv-LV" sz="2400" smtClean="0"/>
              <a:t>Jānim tie likās smieklīgi, viņš attēlus nosūtīja saviem draugiem. Drīz tie bija izplatīti visā skolā, arī skolotājiem </a:t>
            </a:r>
          </a:p>
          <a:p>
            <a:pPr eaLnBrk="1" hangingPunct="1">
              <a:lnSpc>
                <a:spcPct val="80000"/>
              </a:lnSpc>
            </a:pPr>
            <a:endParaRPr lang="lv-LV" sz="2400" smtClean="0"/>
          </a:p>
          <a:p>
            <a:pPr eaLnBrk="1" hangingPunct="1">
              <a:lnSpc>
                <a:spcPct val="80000"/>
              </a:lnSpc>
              <a:buFontTx/>
              <a:buNone/>
            </a:pPr>
            <a:r>
              <a:rPr lang="lv-LV" sz="2400" smtClean="0"/>
              <a:t>Sekas:</a:t>
            </a:r>
          </a:p>
          <a:p>
            <a:pPr eaLnBrk="1" hangingPunct="1">
              <a:lnSpc>
                <a:spcPct val="80000"/>
              </a:lnSpc>
            </a:pPr>
            <a:r>
              <a:rPr lang="lv-LV" sz="2400" smtClean="0"/>
              <a:t>Krimināllieta </a:t>
            </a:r>
          </a:p>
          <a:p>
            <a:pPr eaLnBrk="1" hangingPunct="1">
              <a:lnSpc>
                <a:spcPct val="80000"/>
              </a:lnSpc>
            </a:pPr>
            <a:r>
              <a:rPr lang="lv-LV" sz="2400" smtClean="0"/>
              <a:t>Janai – sekmju pasliktināšanās, apsmiešana skolā, </a:t>
            </a:r>
          </a:p>
          <a:p>
            <a:pPr eaLnBrk="1" hangingPunct="1">
              <a:lnSpc>
                <a:spcPct val="80000"/>
              </a:lnSpc>
            </a:pPr>
            <a:r>
              <a:rPr lang="lv-LV" sz="2400" smtClean="0"/>
              <a:t>nomāktība, pašnāvības domas</a:t>
            </a:r>
          </a:p>
        </p:txBody>
      </p:sp>
      <p:sp>
        <p:nvSpPr>
          <p:cNvPr id="8196" name="Footer Placeholder 5"/>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7">
                                            <p:txEl>
                                              <p:pRg st="6" end="6"/>
                                            </p:txEl>
                                          </p:spTgt>
                                        </p:tgtEl>
                                        <p:attrNameLst>
                                          <p:attrName>style.visibility</p:attrName>
                                        </p:attrNameLst>
                                      </p:cBhvr>
                                      <p:to>
                                        <p:strVal val="visible"/>
                                      </p:to>
                                    </p:set>
                                    <p:animEffect transition="in" filter="fade">
                                      <p:cBhvr>
                                        <p:cTn id="7" dur="500"/>
                                        <p:tgtEl>
                                          <p:spTgt spid="11267">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267">
                                            <p:txEl>
                                              <p:pRg st="7" end="7"/>
                                            </p:txEl>
                                          </p:spTgt>
                                        </p:tgtEl>
                                        <p:attrNameLst>
                                          <p:attrName>style.visibility</p:attrName>
                                        </p:attrNameLst>
                                      </p:cBhvr>
                                      <p:to>
                                        <p:strVal val="visible"/>
                                      </p:to>
                                    </p:set>
                                    <p:animEffect transition="in" filter="fade">
                                      <p:cBhvr>
                                        <p:cTn id="10" dur="500"/>
                                        <p:tgtEl>
                                          <p:spTgt spid="11267">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267">
                                            <p:txEl>
                                              <p:pRg st="8" end="8"/>
                                            </p:txEl>
                                          </p:spTgt>
                                        </p:tgtEl>
                                        <p:attrNameLst>
                                          <p:attrName>style.visibility</p:attrName>
                                        </p:attrNameLst>
                                      </p:cBhvr>
                                      <p:to>
                                        <p:strVal val="visible"/>
                                      </p:to>
                                    </p:set>
                                    <p:animEffect transition="in" filter="fade">
                                      <p:cBhvr>
                                        <p:cTn id="13" dur="500"/>
                                        <p:tgtEl>
                                          <p:spTgt spid="11267">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267">
                                            <p:txEl>
                                              <p:pRg st="9" end="9"/>
                                            </p:txEl>
                                          </p:spTgt>
                                        </p:tgtEl>
                                        <p:attrNameLst>
                                          <p:attrName>style.visibility</p:attrName>
                                        </p:attrNameLst>
                                      </p:cBhvr>
                                      <p:to>
                                        <p:strVal val="visible"/>
                                      </p:to>
                                    </p:set>
                                    <p:animEffect transition="in" filter="fade">
                                      <p:cBhvr>
                                        <p:cTn id="16" dur="500"/>
                                        <p:tgtEl>
                                          <p:spTgt spid="112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lv-LV" smtClean="0"/>
              <a:t>Katrīna un Karīna (vārdi mainīti)</a:t>
            </a:r>
            <a:endParaRPr lang="en-US" smtClean="0"/>
          </a:p>
        </p:txBody>
      </p:sp>
      <p:sp>
        <p:nvSpPr>
          <p:cNvPr id="3" name="Content Placeholder 2"/>
          <p:cNvSpPr>
            <a:spLocks noGrp="1"/>
          </p:cNvSpPr>
          <p:nvPr>
            <p:ph idx="1"/>
          </p:nvPr>
        </p:nvSpPr>
        <p:spPr/>
        <p:txBody>
          <a:bodyPr/>
          <a:lstStyle/>
          <a:p>
            <a:pPr eaLnBrk="1" hangingPunct="1"/>
            <a:r>
              <a:rPr lang="lv-LV" sz="2400" smtClean="0"/>
              <a:t>Katrīna un Karīna (13 un 14 g.v.)</a:t>
            </a:r>
          </a:p>
          <a:p>
            <a:pPr eaLnBrk="1" hangingPunct="1"/>
            <a:r>
              <a:rPr lang="lv-LV" sz="2400" smtClean="0"/>
              <a:t>Zvana, jo esot pārbijušās – kāds pieaudzis vīrietis draudot izrēķināties</a:t>
            </a:r>
          </a:p>
          <a:p>
            <a:pPr eaLnBrk="1" hangingPunct="1"/>
            <a:r>
              <a:rPr lang="lv-LV" sz="2400" smtClean="0"/>
              <a:t>Izrādās – viltus profils, koķetēšana, bilžu komentēšana, tikšanās sarunāšana u.c.</a:t>
            </a:r>
          </a:p>
          <a:p>
            <a:pPr eaLnBrk="1" hangingPunct="1"/>
            <a:r>
              <a:rPr lang="lv-LV" sz="2400" smtClean="0"/>
              <a:t>Meitenes esot gribējušas tikai pajokoties</a:t>
            </a:r>
          </a:p>
          <a:p>
            <a:pPr eaLnBrk="1" hangingPunct="1"/>
            <a:endParaRPr lang="lv-LV" sz="2400" smtClean="0"/>
          </a:p>
          <a:p>
            <a:pPr eaLnBrk="1" hangingPunct="1">
              <a:buFontTx/>
              <a:buNone/>
            </a:pPr>
            <a:r>
              <a:rPr lang="lv-LV" sz="2400" smtClean="0"/>
              <a:t>   Sekas: </a:t>
            </a:r>
          </a:p>
          <a:p>
            <a:pPr eaLnBrk="1" hangingPunct="1"/>
            <a:r>
              <a:rPr lang="lv-LV" sz="2400" smtClean="0"/>
              <a:t>bailes, ka vīrietis varētu atriebties reālajā vidē</a:t>
            </a:r>
          </a:p>
          <a:p>
            <a:pPr eaLnBrk="1" hangingPunct="1"/>
            <a:r>
              <a:rPr lang="lv-LV" sz="2400" smtClean="0"/>
              <a:t>Meitenes izdzēsa savus “īstos” profilus</a:t>
            </a:r>
          </a:p>
          <a:p>
            <a:pPr eaLnBrk="1" hangingPunct="1"/>
            <a:endParaRPr lang="lv-LV" sz="2400" smtClean="0"/>
          </a:p>
        </p:txBody>
      </p:sp>
      <p:sp>
        <p:nvSpPr>
          <p:cNvPr id="9220" name="Footer Placeholder 3"/>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 descr="U-Trashed-Prank-Victim-92-Drunk-Guy-Pic-92"/>
          <p:cNvPicPr>
            <a:picLocks noChangeAspect="1" noChangeArrowheads="1"/>
          </p:cNvPicPr>
          <p:nvPr/>
        </p:nvPicPr>
        <p:blipFill>
          <a:blip r:embed="rId3"/>
          <a:srcRect/>
          <a:stretch>
            <a:fillRect/>
          </a:stretch>
        </p:blipFill>
        <p:spPr bwMode="auto">
          <a:xfrm>
            <a:off x="2627313" y="1571625"/>
            <a:ext cx="4032250" cy="3243263"/>
          </a:xfrm>
          <a:prstGeom prst="rect">
            <a:avLst/>
          </a:prstGeom>
          <a:noFill/>
          <a:ln w="9525">
            <a:noFill/>
            <a:miter lim="800000"/>
            <a:headEnd/>
            <a:tailEnd/>
          </a:ln>
        </p:spPr>
      </p:pic>
      <p:sp>
        <p:nvSpPr>
          <p:cNvPr id="10243" name="Rectangle 2"/>
          <p:cNvSpPr>
            <a:spLocks noGrp="1" noChangeArrowheads="1"/>
          </p:cNvSpPr>
          <p:nvPr>
            <p:ph type="title"/>
          </p:nvPr>
        </p:nvSpPr>
        <p:spPr/>
        <p:txBody>
          <a:bodyPr/>
          <a:lstStyle/>
          <a:p>
            <a:pPr eaLnBrk="1" hangingPunct="1"/>
            <a:r>
              <a:rPr lang="lv-LV" dirty="0" smtClean="0"/>
              <a:t>Padomā par savu tēlu </a:t>
            </a:r>
            <a:r>
              <a:rPr lang="lv-LV" dirty="0" smtClean="0"/>
              <a:t>internetā</a:t>
            </a:r>
            <a:endParaRPr lang="lv-LV" dirty="0" smtClean="0"/>
          </a:p>
        </p:txBody>
      </p:sp>
      <p:pic>
        <p:nvPicPr>
          <p:cNvPr id="10244" name="Picture 5" descr="Funny-Drunk-Girls-006"/>
          <p:cNvPicPr>
            <a:picLocks noChangeAspect="1" noChangeArrowheads="1"/>
          </p:cNvPicPr>
          <p:nvPr/>
        </p:nvPicPr>
        <p:blipFill>
          <a:blip r:embed="rId4"/>
          <a:srcRect/>
          <a:stretch>
            <a:fillRect/>
          </a:stretch>
        </p:blipFill>
        <p:spPr bwMode="auto">
          <a:xfrm>
            <a:off x="2771775" y="4000500"/>
            <a:ext cx="3810000" cy="2857500"/>
          </a:xfrm>
          <a:prstGeom prst="rect">
            <a:avLst/>
          </a:prstGeom>
          <a:noFill/>
          <a:ln w="9525">
            <a:noFill/>
            <a:miter lim="800000"/>
            <a:headEnd/>
            <a:tailEnd/>
          </a:ln>
        </p:spPr>
      </p:pic>
      <p:pic>
        <p:nvPicPr>
          <p:cNvPr id="10245" name="Picture 6" descr="l"/>
          <p:cNvPicPr>
            <a:picLocks noChangeAspect="1" noChangeArrowheads="1"/>
          </p:cNvPicPr>
          <p:nvPr/>
        </p:nvPicPr>
        <p:blipFill>
          <a:blip r:embed="rId5"/>
          <a:srcRect/>
          <a:stretch>
            <a:fillRect/>
          </a:stretch>
        </p:blipFill>
        <p:spPr bwMode="auto">
          <a:xfrm>
            <a:off x="5207000" y="3911600"/>
            <a:ext cx="3937000" cy="2946400"/>
          </a:xfrm>
          <a:prstGeom prst="rect">
            <a:avLst/>
          </a:prstGeom>
          <a:noFill/>
          <a:ln w="9525">
            <a:noFill/>
            <a:miter lim="800000"/>
            <a:headEnd/>
            <a:tailEnd/>
          </a:ln>
        </p:spPr>
      </p:pic>
      <p:pic>
        <p:nvPicPr>
          <p:cNvPr id="10246" name="Picture 8" descr="973_drunk_guy(1)"/>
          <p:cNvPicPr>
            <a:picLocks noChangeAspect="1" noChangeArrowheads="1"/>
          </p:cNvPicPr>
          <p:nvPr/>
        </p:nvPicPr>
        <p:blipFill>
          <a:blip r:embed="rId6"/>
          <a:srcRect/>
          <a:stretch>
            <a:fillRect/>
          </a:stretch>
        </p:blipFill>
        <p:spPr bwMode="auto">
          <a:xfrm>
            <a:off x="6227763" y="1484313"/>
            <a:ext cx="2916237" cy="2505075"/>
          </a:xfrm>
          <a:prstGeom prst="rect">
            <a:avLst/>
          </a:prstGeom>
          <a:noFill/>
          <a:ln w="9525">
            <a:noFill/>
            <a:miter lim="800000"/>
            <a:headEnd/>
            <a:tailEnd/>
          </a:ln>
        </p:spPr>
      </p:pic>
      <p:pic>
        <p:nvPicPr>
          <p:cNvPr id="10248" name="Picture 11" descr="man-eating-paint-wtf-pictures.jpg"/>
          <p:cNvPicPr>
            <a:picLocks noChangeAspect="1"/>
          </p:cNvPicPr>
          <p:nvPr/>
        </p:nvPicPr>
        <p:blipFill>
          <a:blip r:embed="rId7"/>
          <a:srcRect/>
          <a:stretch>
            <a:fillRect/>
          </a:stretch>
        </p:blipFill>
        <p:spPr bwMode="auto">
          <a:xfrm>
            <a:off x="0" y="1571625"/>
            <a:ext cx="2786063" cy="3729038"/>
          </a:xfrm>
          <a:prstGeom prst="rect">
            <a:avLst/>
          </a:prstGeom>
          <a:noFill/>
          <a:ln w="9525">
            <a:noFill/>
            <a:miter lim="800000"/>
            <a:headEnd/>
            <a:tailEnd/>
          </a:ln>
        </p:spPr>
      </p:pic>
      <p:pic>
        <p:nvPicPr>
          <p:cNvPr id="10249" name="Picture 7" descr="kid-hitcar-drunk"/>
          <p:cNvPicPr>
            <a:picLocks noChangeAspect="1" noChangeArrowheads="1"/>
          </p:cNvPicPr>
          <p:nvPr/>
        </p:nvPicPr>
        <p:blipFill>
          <a:blip r:embed="rId8"/>
          <a:srcRect/>
          <a:stretch>
            <a:fillRect/>
          </a:stretch>
        </p:blipFill>
        <p:spPr bwMode="auto">
          <a:xfrm>
            <a:off x="0" y="4005263"/>
            <a:ext cx="3175000" cy="2852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lv-LV" smtClean="0"/>
              <a:t>Liec aiz auss!</a:t>
            </a:r>
          </a:p>
        </p:txBody>
      </p:sp>
      <p:sp>
        <p:nvSpPr>
          <p:cNvPr id="11267" name="Rectangle 3"/>
          <p:cNvSpPr>
            <a:spLocks noGrp="1" noChangeArrowheads="1"/>
          </p:cNvSpPr>
          <p:nvPr>
            <p:ph type="body" idx="1"/>
          </p:nvPr>
        </p:nvSpPr>
        <p:spPr>
          <a:xfrm>
            <a:off x="0" y="1000108"/>
            <a:ext cx="9144000" cy="5857892"/>
          </a:xfrm>
        </p:spPr>
        <p:txBody>
          <a:bodyPr/>
          <a:lstStyle/>
          <a:p>
            <a:pPr eaLnBrk="1" hangingPunct="1"/>
            <a:r>
              <a:rPr lang="lv-LV" sz="2800" dirty="0" smtClean="0"/>
              <a:t>Veido savu tēlu atbildīgi un domā par sekām!</a:t>
            </a:r>
          </a:p>
          <a:p>
            <a:pPr eaLnBrk="1" hangingPunct="1"/>
            <a:r>
              <a:rPr lang="lv-LV" sz="2800" dirty="0" smtClean="0"/>
              <a:t>Joki internetā var novest pie </a:t>
            </a:r>
            <a:r>
              <a:rPr lang="lv-LV" sz="2800" dirty="0" smtClean="0"/>
              <a:t>administratīvās vai pat kriminālatbildības!</a:t>
            </a:r>
          </a:p>
          <a:p>
            <a:pPr eaLnBrk="1" hangingPunct="1"/>
            <a:r>
              <a:rPr lang="lv-LV" sz="2800" dirty="0" smtClean="0"/>
              <a:t>Internets ietekmē to, kā tu jūties reālajā vidē</a:t>
            </a:r>
            <a:endParaRPr lang="lv-LV" sz="2800" dirty="0" smtClean="0"/>
          </a:p>
          <a:p>
            <a:pPr eaLnBrk="1" hangingPunct="1"/>
            <a:r>
              <a:rPr lang="lv-LV" dirty="0" smtClean="0"/>
              <a:t>Emocionālās sekas:</a:t>
            </a:r>
          </a:p>
          <a:p>
            <a:pPr lvl="1" eaLnBrk="1" hangingPunct="1"/>
            <a:r>
              <a:rPr lang="lv-LV" dirty="0" smtClean="0"/>
              <a:t>Apsmiešana reālajā vidē</a:t>
            </a:r>
          </a:p>
          <a:p>
            <a:pPr lvl="1" eaLnBrk="1" hangingPunct="1"/>
            <a:r>
              <a:rPr lang="lv-LV" dirty="0" smtClean="0"/>
              <a:t>Reputācijas zaudēšana</a:t>
            </a:r>
          </a:p>
          <a:p>
            <a:pPr lvl="1" eaLnBrk="1" hangingPunct="1"/>
            <a:r>
              <a:rPr lang="lv-LV" dirty="0" smtClean="0"/>
              <a:t>Mācību grūtības</a:t>
            </a:r>
          </a:p>
          <a:p>
            <a:pPr lvl="1" eaLnBrk="1" hangingPunct="1"/>
            <a:r>
              <a:rPr lang="lv-LV" dirty="0" smtClean="0"/>
              <a:t>Nomāktība</a:t>
            </a:r>
          </a:p>
          <a:p>
            <a:pPr lvl="1" eaLnBrk="1" hangingPunct="1"/>
            <a:r>
              <a:rPr lang="lv-LV" dirty="0" smtClean="0"/>
              <a:t>Pašnāvības domas</a:t>
            </a:r>
          </a:p>
          <a:p>
            <a:pPr lvl="1" eaLnBrk="1" hangingPunct="1"/>
            <a:endParaRPr lang="lv-LV"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457200" y="274638"/>
            <a:ext cx="8229600" cy="1143000"/>
          </a:xfrm>
          <a:prstGeom prst="rect">
            <a:avLst/>
          </a:prstGeom>
        </p:spPr>
        <p:txBody>
          <a:bodyPr lIns="0" rIns="0"/>
          <a:lstStyle/>
          <a:p>
            <a:pPr eaLnBrk="1" hangingPunct="1"/>
            <a:r>
              <a:rPr lang="lv-LV" smtClean="0"/>
              <a:t>PALDIES PAR UZMANĪBU!</a:t>
            </a:r>
            <a:endParaRPr lang="lv-LV" b="1" smtClean="0"/>
          </a:p>
        </p:txBody>
      </p:sp>
      <p:sp>
        <p:nvSpPr>
          <p:cNvPr id="15363" name="Rectangle 4"/>
          <p:cNvSpPr>
            <a:spLocks noChangeArrowheads="1"/>
          </p:cNvSpPr>
          <p:nvPr/>
        </p:nvSpPr>
        <p:spPr bwMode="auto">
          <a:xfrm>
            <a:off x="3419475" y="1916113"/>
            <a:ext cx="4681538" cy="946150"/>
          </a:xfrm>
          <a:prstGeom prst="rect">
            <a:avLst/>
          </a:prstGeom>
          <a:noFill/>
          <a:ln w="9525">
            <a:noFill/>
            <a:miter lim="800000"/>
            <a:headEnd/>
            <a:tailEnd/>
          </a:ln>
        </p:spPr>
        <p:txBody>
          <a:bodyPr>
            <a:spAutoFit/>
          </a:bodyPr>
          <a:lstStyle/>
          <a:p>
            <a:r>
              <a:rPr lang="lv-LV" sz="2000" b="1"/>
              <a:t>Bērnu un pusaudžu </a:t>
            </a:r>
            <a:br>
              <a:rPr lang="lv-LV" sz="2000" b="1"/>
            </a:br>
            <a:r>
              <a:rPr lang="lv-LV" sz="2000" b="1"/>
              <a:t>uzticības tālrunis</a:t>
            </a:r>
            <a:r>
              <a:rPr lang="lv-LV" sz="2400" b="1"/>
              <a:t> </a:t>
            </a:r>
            <a:r>
              <a:rPr lang="lv-LV" sz="3600" b="1"/>
              <a:t>116111</a:t>
            </a:r>
          </a:p>
        </p:txBody>
      </p:sp>
      <p:pic>
        <p:nvPicPr>
          <p:cNvPr id="15364" name="Picture 5" descr="../../../Local%20Settings/Temporary%20Internet%20Files/Local%20Settings/Temporary%20Internet%20Files/OLK2/header-phone_lat-3%20(2).gif"/>
          <p:cNvPicPr>
            <a:picLocks noChangeAspect="1" noChangeArrowheads="1"/>
          </p:cNvPicPr>
          <p:nvPr/>
        </p:nvPicPr>
        <p:blipFill>
          <a:blip r:embed="rId2" r:link="rId3"/>
          <a:srcRect/>
          <a:stretch>
            <a:fillRect/>
          </a:stretch>
        </p:blipFill>
        <p:spPr bwMode="auto">
          <a:xfrm>
            <a:off x="468313" y="1557338"/>
            <a:ext cx="2665412" cy="1582737"/>
          </a:xfrm>
          <a:prstGeom prst="rect">
            <a:avLst/>
          </a:prstGeom>
          <a:noFill/>
          <a:ln w="9525">
            <a:noFill/>
            <a:miter lim="800000"/>
            <a:headEnd/>
            <a:tailEnd/>
          </a:ln>
        </p:spPr>
      </p:pic>
      <p:pic>
        <p:nvPicPr>
          <p:cNvPr id="15365" name="Picture 5" descr="Logo_Vertikals (peleki burti)"/>
          <p:cNvPicPr>
            <a:picLocks noChangeAspect="1" noChangeArrowheads="1"/>
          </p:cNvPicPr>
          <p:nvPr/>
        </p:nvPicPr>
        <p:blipFill>
          <a:blip r:embed="rId4"/>
          <a:srcRect/>
          <a:stretch>
            <a:fillRect/>
          </a:stretch>
        </p:blipFill>
        <p:spPr bwMode="auto">
          <a:xfrm>
            <a:off x="1042988" y="3933825"/>
            <a:ext cx="1192212" cy="1371600"/>
          </a:xfrm>
          <a:prstGeom prst="rect">
            <a:avLst/>
          </a:prstGeom>
          <a:noFill/>
          <a:ln w="9525">
            <a:noFill/>
            <a:miter lim="800000"/>
            <a:headEnd/>
            <a:tailEnd/>
          </a:ln>
        </p:spPr>
      </p:pic>
      <p:sp>
        <p:nvSpPr>
          <p:cNvPr id="15366" name="Text Box 9"/>
          <p:cNvSpPr txBox="1">
            <a:spLocks noChangeArrowheads="1"/>
          </p:cNvSpPr>
          <p:nvPr/>
        </p:nvSpPr>
        <p:spPr bwMode="auto">
          <a:xfrm>
            <a:off x="3419475" y="3933825"/>
            <a:ext cx="5256213" cy="1341438"/>
          </a:xfrm>
          <a:prstGeom prst="rect">
            <a:avLst/>
          </a:prstGeom>
          <a:noFill/>
          <a:ln w="9525">
            <a:noFill/>
            <a:miter lim="800000"/>
            <a:headEnd/>
            <a:tailEnd/>
          </a:ln>
        </p:spPr>
        <p:txBody>
          <a:bodyPr>
            <a:spAutoFit/>
          </a:bodyPr>
          <a:lstStyle/>
          <a:p>
            <a:r>
              <a:rPr lang="lv-LV" sz="2000" b="1"/>
              <a:t>Iespēja saņemt informāciju un ziņot par pārkāpumiem internetā –</a:t>
            </a:r>
          </a:p>
          <a:p>
            <a:r>
              <a:rPr lang="lv-LV" sz="2000" b="1"/>
              <a:t>«Drošāka interneta centra» mājas lapā –</a:t>
            </a:r>
            <a:r>
              <a:rPr lang="lv-LV" sz="2400" b="1"/>
              <a:t> </a:t>
            </a:r>
          </a:p>
          <a:p>
            <a:r>
              <a:rPr lang="lv-LV" b="1">
                <a:hlinkClick r:id="rId5"/>
              </a:rPr>
              <a:t>www.drossinternets.lv</a:t>
            </a:r>
            <a:endParaRPr lang="lv-LV" b="1"/>
          </a:p>
        </p:txBody>
      </p:sp>
      <p:sp>
        <p:nvSpPr>
          <p:cNvPr id="15367" name="Footer Placeholder 8"/>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lv-LV" smtClean="0"/>
              <a:t>Facebook ballīte</a:t>
            </a:r>
          </a:p>
        </p:txBody>
      </p:sp>
      <p:sp>
        <p:nvSpPr>
          <p:cNvPr id="13315" name="Rectangle 3"/>
          <p:cNvSpPr>
            <a:spLocks noGrp="1" noChangeArrowheads="1"/>
          </p:cNvSpPr>
          <p:nvPr>
            <p:ph type="body" idx="1"/>
          </p:nvPr>
        </p:nvSpPr>
        <p:spPr/>
        <p:txBody>
          <a:bodyPr/>
          <a:lstStyle/>
          <a:p>
            <a:pPr eaLnBrk="1" hangingPunct="1">
              <a:lnSpc>
                <a:spcPct val="90000"/>
              </a:lnSpc>
            </a:pPr>
            <a:r>
              <a:rPr lang="lv-LV" sz="2400" smtClean="0"/>
              <a:t>14 gadus veca meitene ievietoja facebook uzaicinājumu uz savu piecpadsmito dzimšanas dienu</a:t>
            </a:r>
          </a:p>
          <a:p>
            <a:pPr eaLnBrk="1" hangingPunct="1">
              <a:lnSpc>
                <a:spcPct val="90000"/>
              </a:lnSpc>
            </a:pPr>
            <a:endParaRPr lang="lv-LV" sz="2400" smtClean="0"/>
          </a:p>
          <a:p>
            <a:pPr eaLnBrk="1" hangingPunct="1">
              <a:lnSpc>
                <a:spcPct val="90000"/>
              </a:lnSpc>
            </a:pPr>
            <a:r>
              <a:rPr lang="lv-LV" sz="2400" smtClean="0"/>
              <a:t>Viņa gribēja būt populāra un novērtēta</a:t>
            </a:r>
          </a:p>
          <a:p>
            <a:pPr eaLnBrk="1" hangingPunct="1">
              <a:lnSpc>
                <a:spcPct val="90000"/>
              </a:lnSpc>
            </a:pPr>
            <a:endParaRPr lang="lv-LV" sz="2400" smtClean="0"/>
          </a:p>
          <a:p>
            <a:pPr eaLnBrk="1" hangingPunct="1">
              <a:lnSpc>
                <a:spcPct val="90000"/>
              </a:lnSpc>
            </a:pPr>
            <a:r>
              <a:rPr lang="lv-LV" sz="2400" smtClean="0"/>
              <a:t>200 cilvēku norādīja, ka ieradīšoties uz viesībām</a:t>
            </a:r>
          </a:p>
          <a:p>
            <a:pPr eaLnBrk="1" hangingPunct="1">
              <a:lnSpc>
                <a:spcPct val="90000"/>
              </a:lnSpc>
            </a:pPr>
            <a:endParaRPr lang="lv-LV" sz="2400" smtClean="0"/>
          </a:p>
          <a:p>
            <a:pPr eaLnBrk="1" hangingPunct="1">
              <a:lnSpc>
                <a:spcPct val="90000"/>
              </a:lnSpc>
            </a:pPr>
            <a:r>
              <a:rPr lang="lv-LV" sz="2400" smtClean="0"/>
              <a:t>Komentāros tika norādīts, ka tāds cilvēku pūlis noteikti varētu radīt pamatīgas nekārtības, taču meitene to ignorēja un teica, ka būs lieliska ballīte</a:t>
            </a:r>
            <a:endParaRPr lang="lv-LV" sz="2400" i="1" smtClean="0"/>
          </a:p>
        </p:txBody>
      </p:sp>
      <p:sp>
        <p:nvSpPr>
          <p:cNvPr id="13316" name="Footer Placeholder 5"/>
          <p:cNvSpPr>
            <a:spLocks noGrp="1"/>
          </p:cNvSpPr>
          <p:nvPr>
            <p:ph type="ftr" sz="quarter" idx="4294967295"/>
          </p:nvPr>
        </p:nvSpPr>
        <p:spPr>
          <a:xfrm>
            <a:off x="3124200" y="6245225"/>
            <a:ext cx="2895600" cy="476250"/>
          </a:xfrm>
          <a:prstGeom prst="rect">
            <a:avLst/>
          </a:prstGeom>
          <a:noFill/>
        </p:spPr>
        <p:txBody>
          <a:bodyPr/>
          <a:lstStyle/>
          <a:p>
            <a:endParaRPr lang="lv-LV"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561975"/>
          </a:xfrm>
        </p:spPr>
        <p:txBody>
          <a:bodyPr/>
          <a:lstStyle/>
          <a:p>
            <a:pPr eaLnBrk="1" hangingPunct="1"/>
            <a:r>
              <a:rPr lang="lv-LV" sz="4000" smtClean="0"/>
              <a:t>Vajadzēja tomēr ņemt vērā brīdinājumu....</a:t>
            </a:r>
          </a:p>
        </p:txBody>
      </p:sp>
      <p:sp>
        <p:nvSpPr>
          <p:cNvPr id="14339" name="Rectangle 3"/>
          <p:cNvSpPr>
            <a:spLocks noGrp="1" noChangeArrowheads="1"/>
          </p:cNvSpPr>
          <p:nvPr>
            <p:ph type="body" idx="1"/>
          </p:nvPr>
        </p:nvSpPr>
        <p:spPr/>
        <p:txBody>
          <a:bodyPr/>
          <a:lstStyle/>
          <a:p>
            <a:pPr eaLnBrk="1" hangingPunct="1"/>
            <a:endParaRPr lang="en-US" smtClean="0"/>
          </a:p>
        </p:txBody>
      </p:sp>
      <p:pic>
        <p:nvPicPr>
          <p:cNvPr id="14340" name="Picture 4" descr="Facebook-nelaimiga-2"/>
          <p:cNvPicPr>
            <a:picLocks noChangeAspect="1" noChangeArrowheads="1"/>
          </p:cNvPicPr>
          <p:nvPr/>
        </p:nvPicPr>
        <p:blipFill>
          <a:blip r:embed="rId3"/>
          <a:srcRect/>
          <a:stretch>
            <a:fillRect/>
          </a:stretch>
        </p:blipFill>
        <p:spPr bwMode="auto">
          <a:xfrm>
            <a:off x="1476375" y="1519238"/>
            <a:ext cx="6191250" cy="3819525"/>
          </a:xfrm>
          <a:prstGeom prst="rect">
            <a:avLst/>
          </a:prstGeom>
          <a:noFill/>
          <a:ln w="9525">
            <a:noFill/>
            <a:miter lim="800000"/>
            <a:headEnd/>
            <a:tailEnd/>
          </a:ln>
        </p:spPr>
      </p:pic>
      <p:pic>
        <p:nvPicPr>
          <p:cNvPr id="13317" name="Picture 5" descr="Facebook-nelaimiga-3"/>
          <p:cNvPicPr>
            <a:picLocks noChangeAspect="1" noChangeArrowheads="1"/>
          </p:cNvPicPr>
          <p:nvPr/>
        </p:nvPicPr>
        <p:blipFill>
          <a:blip r:embed="rId4"/>
          <a:srcRect/>
          <a:stretch>
            <a:fillRect/>
          </a:stretch>
        </p:blipFill>
        <p:spPr bwMode="auto">
          <a:xfrm>
            <a:off x="1403350" y="1700213"/>
            <a:ext cx="6191250" cy="4391025"/>
          </a:xfrm>
          <a:prstGeom prst="rect">
            <a:avLst/>
          </a:prstGeom>
          <a:noFill/>
          <a:ln w="9525">
            <a:noFill/>
            <a:miter lim="800000"/>
            <a:headEnd/>
            <a:tailEnd/>
          </a:ln>
        </p:spPr>
      </p:pic>
      <p:pic>
        <p:nvPicPr>
          <p:cNvPr id="13318" name="Picture 6" descr="Facebook-nelaimiga-4"/>
          <p:cNvPicPr>
            <a:picLocks noChangeAspect="1" noChangeArrowheads="1"/>
          </p:cNvPicPr>
          <p:nvPr/>
        </p:nvPicPr>
        <p:blipFill>
          <a:blip r:embed="rId5"/>
          <a:srcRect/>
          <a:stretch>
            <a:fillRect/>
          </a:stretch>
        </p:blipFill>
        <p:spPr bwMode="auto">
          <a:xfrm>
            <a:off x="1403350" y="1557338"/>
            <a:ext cx="6191250" cy="4552950"/>
          </a:xfrm>
          <a:prstGeom prst="rect">
            <a:avLst/>
          </a:prstGeom>
          <a:noFill/>
          <a:ln w="9525">
            <a:noFill/>
            <a:miter lim="800000"/>
            <a:headEnd/>
            <a:tailEnd/>
          </a:ln>
        </p:spPr>
      </p:pic>
      <p:pic>
        <p:nvPicPr>
          <p:cNvPr id="13319" name="Picture 7" descr="Facebook-nelaimiga-6"/>
          <p:cNvPicPr>
            <a:picLocks noChangeAspect="1" noChangeArrowheads="1"/>
          </p:cNvPicPr>
          <p:nvPr/>
        </p:nvPicPr>
        <p:blipFill>
          <a:blip r:embed="rId6"/>
          <a:srcRect/>
          <a:stretch>
            <a:fillRect/>
          </a:stretch>
        </p:blipFill>
        <p:spPr bwMode="auto">
          <a:xfrm>
            <a:off x="1692275" y="1143000"/>
            <a:ext cx="5543550" cy="5715000"/>
          </a:xfrm>
          <a:prstGeom prst="rect">
            <a:avLst/>
          </a:prstGeom>
          <a:noFill/>
          <a:ln w="9525">
            <a:noFill/>
            <a:miter lim="800000"/>
            <a:headEnd/>
            <a:tailEnd/>
          </a:ln>
        </p:spPr>
      </p:pic>
      <p:pic>
        <p:nvPicPr>
          <p:cNvPr id="13320" name="Picture 8" descr="Facebook-nelaimiga-7"/>
          <p:cNvPicPr>
            <a:picLocks noChangeAspect="1" noChangeArrowheads="1"/>
          </p:cNvPicPr>
          <p:nvPr/>
        </p:nvPicPr>
        <p:blipFill>
          <a:blip r:embed="rId7"/>
          <a:srcRect/>
          <a:stretch>
            <a:fillRect/>
          </a:stretch>
        </p:blipFill>
        <p:spPr bwMode="auto">
          <a:xfrm>
            <a:off x="1692275" y="1143000"/>
            <a:ext cx="5229225" cy="5715000"/>
          </a:xfrm>
          <a:prstGeom prst="rect">
            <a:avLst/>
          </a:prstGeom>
          <a:noFill/>
          <a:ln w="9525">
            <a:noFill/>
            <a:miter lim="800000"/>
            <a:headEnd/>
            <a:tailEnd/>
          </a:ln>
        </p:spPr>
      </p:pic>
      <p:pic>
        <p:nvPicPr>
          <p:cNvPr id="13321" name="Picture 9" descr="Facebook-nelaimiga-8"/>
          <p:cNvPicPr>
            <a:picLocks noChangeAspect="1" noChangeArrowheads="1"/>
          </p:cNvPicPr>
          <p:nvPr/>
        </p:nvPicPr>
        <p:blipFill>
          <a:blip r:embed="rId8"/>
          <a:srcRect/>
          <a:stretch>
            <a:fillRect/>
          </a:stretch>
        </p:blipFill>
        <p:spPr bwMode="auto">
          <a:xfrm>
            <a:off x="1979613" y="1143000"/>
            <a:ext cx="4572000" cy="5715000"/>
          </a:xfrm>
          <a:prstGeom prst="rect">
            <a:avLst/>
          </a:prstGeom>
          <a:noFill/>
          <a:ln w="9525">
            <a:noFill/>
            <a:miter lim="800000"/>
            <a:headEnd/>
            <a:tailEnd/>
          </a:ln>
        </p:spPr>
      </p:pic>
      <p:pic>
        <p:nvPicPr>
          <p:cNvPr id="13322" name="Picture 10" descr="Facebook-nelaimiga-9"/>
          <p:cNvPicPr>
            <a:picLocks noChangeAspect="1" noChangeArrowheads="1"/>
          </p:cNvPicPr>
          <p:nvPr/>
        </p:nvPicPr>
        <p:blipFill>
          <a:blip r:embed="rId9"/>
          <a:srcRect/>
          <a:stretch>
            <a:fillRect/>
          </a:stretch>
        </p:blipFill>
        <p:spPr bwMode="auto">
          <a:xfrm>
            <a:off x="1331913" y="1143000"/>
            <a:ext cx="5895975" cy="5715000"/>
          </a:xfrm>
          <a:prstGeom prst="rect">
            <a:avLst/>
          </a:prstGeom>
          <a:noFill/>
          <a:ln w="9525">
            <a:noFill/>
            <a:miter lim="800000"/>
            <a:headEnd/>
            <a:tailEnd/>
          </a:ln>
        </p:spPr>
      </p:pic>
      <p:sp>
        <p:nvSpPr>
          <p:cNvPr id="13323" name="Text Box 11"/>
          <p:cNvSpPr txBox="1">
            <a:spLocks noChangeArrowheads="1"/>
          </p:cNvSpPr>
          <p:nvPr/>
        </p:nvSpPr>
        <p:spPr bwMode="auto">
          <a:xfrm>
            <a:off x="1619250" y="1916113"/>
            <a:ext cx="6697663" cy="4117975"/>
          </a:xfrm>
          <a:prstGeom prst="rect">
            <a:avLst/>
          </a:prstGeom>
          <a:noFill/>
          <a:ln w="9525">
            <a:noFill/>
            <a:miter lim="800000"/>
            <a:headEnd/>
            <a:tailEnd/>
          </a:ln>
        </p:spPr>
        <p:txBody>
          <a:bodyPr>
            <a:spAutoFit/>
          </a:bodyPr>
          <a:lstStyle/>
          <a:p>
            <a:pPr>
              <a:spcBef>
                <a:spcPct val="50000"/>
              </a:spcBef>
            </a:pPr>
            <a:r>
              <a:rPr lang="lv-LV" sz="6600">
                <a:solidFill>
                  <a:schemeClr val="folHlink"/>
                </a:solidFill>
              </a:rPr>
              <a:t>Tika radīti zaudējumi 25,000 latu apmērā</a:t>
            </a:r>
          </a:p>
        </p:txBody>
      </p:sp>
      <p:sp>
        <p:nvSpPr>
          <p:cNvPr id="14348" name="Footer Placeholder 13"/>
          <p:cNvSpPr>
            <a:spLocks noGrp="1"/>
          </p:cNvSpPr>
          <p:nvPr>
            <p:ph type="ftr" sz="quarter" idx="4294967295"/>
          </p:nvPr>
        </p:nvSpPr>
        <p:spPr>
          <a:xfrm>
            <a:off x="3124200" y="6245225"/>
            <a:ext cx="2895600" cy="476250"/>
          </a:xfrm>
          <a:prstGeom prst="rect">
            <a:avLst/>
          </a:prstGeom>
          <a:noFill/>
        </p:spPr>
        <p:txBody>
          <a:bodyPr/>
          <a:lstStyle/>
          <a:p>
            <a:r>
              <a:rPr lang="lv-LV"/>
              <a:t>2013. gada 5. februāris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7"/>
                                        </p:tgtEl>
                                        <p:attrNameLst>
                                          <p:attrName>style.visibility</p:attrName>
                                        </p:attrNameLst>
                                      </p:cBhvr>
                                      <p:to>
                                        <p:strVal val="visible"/>
                                      </p:to>
                                    </p:set>
                                    <p:animEffect transition="in" filter="fade">
                                      <p:cBhvr>
                                        <p:cTn id="7" dur="500"/>
                                        <p:tgtEl>
                                          <p:spTgt spid="133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8"/>
                                        </p:tgtEl>
                                        <p:attrNameLst>
                                          <p:attrName>style.visibility</p:attrName>
                                        </p:attrNameLst>
                                      </p:cBhvr>
                                      <p:to>
                                        <p:strVal val="visible"/>
                                      </p:to>
                                    </p:set>
                                    <p:animEffect transition="in" filter="fade">
                                      <p:cBhvr>
                                        <p:cTn id="12" dur="500"/>
                                        <p:tgtEl>
                                          <p:spTgt spid="133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19"/>
                                        </p:tgtEl>
                                        <p:attrNameLst>
                                          <p:attrName>style.visibility</p:attrName>
                                        </p:attrNameLst>
                                      </p:cBhvr>
                                      <p:to>
                                        <p:strVal val="visible"/>
                                      </p:to>
                                    </p:set>
                                    <p:animEffect transition="in" filter="fade">
                                      <p:cBhvr>
                                        <p:cTn id="17" dur="500"/>
                                        <p:tgtEl>
                                          <p:spTgt spid="133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20"/>
                                        </p:tgtEl>
                                        <p:attrNameLst>
                                          <p:attrName>style.visibility</p:attrName>
                                        </p:attrNameLst>
                                      </p:cBhvr>
                                      <p:to>
                                        <p:strVal val="visible"/>
                                      </p:to>
                                    </p:set>
                                    <p:animEffect transition="in" filter="fade">
                                      <p:cBhvr>
                                        <p:cTn id="22" dur="500"/>
                                        <p:tgtEl>
                                          <p:spTgt spid="133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321"/>
                                        </p:tgtEl>
                                        <p:attrNameLst>
                                          <p:attrName>style.visibility</p:attrName>
                                        </p:attrNameLst>
                                      </p:cBhvr>
                                      <p:to>
                                        <p:strVal val="visible"/>
                                      </p:to>
                                    </p:set>
                                    <p:animEffect transition="in" filter="fade">
                                      <p:cBhvr>
                                        <p:cTn id="27" dur="500"/>
                                        <p:tgtEl>
                                          <p:spTgt spid="133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322"/>
                                        </p:tgtEl>
                                        <p:attrNameLst>
                                          <p:attrName>style.visibility</p:attrName>
                                        </p:attrNameLst>
                                      </p:cBhvr>
                                      <p:to>
                                        <p:strVal val="visible"/>
                                      </p:to>
                                    </p:set>
                                    <p:animEffect transition="in" filter="fade">
                                      <p:cBhvr>
                                        <p:cTn id="32" dur="500"/>
                                        <p:tgtEl>
                                          <p:spTgt spid="133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323"/>
                                        </p:tgtEl>
                                        <p:attrNameLst>
                                          <p:attrName>style.visibility</p:attrName>
                                        </p:attrNameLst>
                                      </p:cBhvr>
                                      <p:to>
                                        <p:strVal val="visible"/>
                                      </p:to>
                                    </p:set>
                                    <p:animEffect transition="in" filter="fade">
                                      <p:cBhvr>
                                        <p:cTn id="37" dur="500"/>
                                        <p:tgtEl>
                                          <p:spTgt spid="13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3"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1275</TotalTime>
  <Words>1374</Words>
  <Application>Microsoft Office PowerPoint</Application>
  <PresentationFormat>On-screen Show (4:3)</PresentationFormat>
  <Paragraphs>144</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Tava identitāte internetā - psiholoģiskie aspekti un problēmas </vt:lpstr>
      <vt:lpstr>“Viola”</vt:lpstr>
      <vt:lpstr>Kas ir identitāte?</vt:lpstr>
      <vt:lpstr>Kādēļ bērni izmaina savu tēlu internetā?</vt:lpstr>
      <vt:lpstr>“Dana”</vt:lpstr>
      <vt:lpstr>Slide 6</vt:lpstr>
      <vt:lpstr>Jana un Jānis (vārdi mainīti)</vt:lpstr>
      <vt:lpstr>Katrīna un Karīna (vārdi mainīti)</vt:lpstr>
      <vt:lpstr>Padomā par savu tēlu internetā</vt:lpstr>
      <vt:lpstr>Liec aiz auss!</vt:lpstr>
      <vt:lpstr>PALDIES PAR UZMANĪBU!</vt:lpstr>
      <vt:lpstr>Facebook ballīte</vt:lpstr>
      <vt:lpstr>Vajadzēja tomēr ņemt vērā brīdinājumu....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Administrators</dc:creator>
  <cp:lastModifiedBy>Raitis</cp:lastModifiedBy>
  <cp:revision>146</cp:revision>
  <dcterms:created xsi:type="dcterms:W3CDTF">2010-10-06T10:19:25Z</dcterms:created>
  <dcterms:modified xsi:type="dcterms:W3CDTF">2013-04-25T04:05:46Z</dcterms:modified>
</cp:coreProperties>
</file>