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handoutMasterIdLst>
    <p:handoutMasterId r:id="rId23"/>
  </p:handoutMasterIdLst>
  <p:sldIdLst>
    <p:sldId id="256" r:id="rId2"/>
    <p:sldId id="272" r:id="rId3"/>
    <p:sldId id="258" r:id="rId4"/>
    <p:sldId id="273" r:id="rId5"/>
    <p:sldId id="286" r:id="rId6"/>
    <p:sldId id="278" r:id="rId7"/>
    <p:sldId id="274" r:id="rId8"/>
    <p:sldId id="279" r:id="rId9"/>
    <p:sldId id="275" r:id="rId10"/>
    <p:sldId id="282" r:id="rId11"/>
    <p:sldId id="277" r:id="rId12"/>
    <p:sldId id="281" r:id="rId13"/>
    <p:sldId id="269" r:id="rId14"/>
    <p:sldId id="283" r:id="rId15"/>
    <p:sldId id="285" r:id="rId16"/>
    <p:sldId id="264" r:id="rId17"/>
    <p:sldId id="289" r:id="rId18"/>
    <p:sldId id="284" r:id="rId19"/>
    <p:sldId id="276" r:id="rId20"/>
    <p:sldId id="288" r:id="rId21"/>
    <p:sldId id="263" r:id="rId22"/>
  </p:sldIdLst>
  <p:sldSz cx="9144000" cy="6858000" type="screen4x3"/>
  <p:notesSz cx="6858000" cy="9144000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7" autoAdjust="0"/>
  </p:normalViewPr>
  <p:slideViewPr>
    <p:cSldViewPr>
      <p:cViewPr varScale="1">
        <p:scale>
          <a:sx n="107" d="100"/>
          <a:sy n="107" d="100"/>
        </p:scale>
        <p:origin x="-9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6A459A0-3FF0-4C38-8FF7-938CA101258D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C1163E5-B280-4F30-8CDD-1F486EFA8C0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61A3B-48BB-4D3E-8C69-0055A2CE0B72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3844-F5F4-4DB0-94DE-0323F871FDD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7FAF5-932A-4A69-B019-6C8BFB1E01A4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70978-A7BC-4DFC-8061-2917D579C0D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D8BDE-8774-46F4-BCE9-A22432BB0BD7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AC8CA-F8E2-42F8-98F2-9478349C674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3FB96-7138-47C3-8445-AF88EA8CB9D9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DAE3D-E225-475A-87F7-AC462A411DC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488A-85BF-4BEE-B28A-2704DAE3CC8F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453A-1827-474F-AB4E-106A58B32F6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F885F-EC63-46B2-8E39-0D1537C62399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12D15-47A8-42B3-B0F0-C76729B060E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33842-56B0-4C36-90E8-B47F63407AC5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6DE79-1663-4A44-A706-655FD731EE8F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F6131-6211-4E01-9ECF-684A3F59F7BF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3ABD-A092-4D8D-988B-D7ABE1DC258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F4CE9-5330-4826-9910-F7D464A025BF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D20A3-7FD1-4A37-94A8-6BF0C79195C7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47638-623D-46FD-9283-F7221326CEC1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46C24-C245-4EE6-8B01-27BFB1CADE8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972FA-3F63-46DF-94A9-1ED4AD31A68F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27B5C-3383-48E2-8813-D8F2A538A1A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C174BD-C39B-4F54-A28A-7D049B25C1C1}" type="datetimeFigureOut">
              <a:rPr lang="lv-LV"/>
              <a:pPr>
                <a:defRPr/>
              </a:pPr>
              <a:t>2013.04.29.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AA26F4-0853-4262-8D8B-0EC2B79783A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3" r:id="rId2"/>
    <p:sldLayoutId id="2147483865" r:id="rId3"/>
    <p:sldLayoutId id="2147483862" r:id="rId4"/>
    <p:sldLayoutId id="2147483861" r:id="rId5"/>
    <p:sldLayoutId id="2147483860" r:id="rId6"/>
    <p:sldLayoutId id="2147483859" r:id="rId7"/>
    <p:sldLayoutId id="2147483858" r:id="rId8"/>
    <p:sldLayoutId id="2147483866" r:id="rId9"/>
    <p:sldLayoutId id="2147483857" r:id="rId10"/>
    <p:sldLayoutId id="2147483856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3213100"/>
            <a:ext cx="7116763" cy="2425700"/>
          </a:xfrm>
        </p:spPr>
        <p:txBody>
          <a:bodyPr rtlCol="0"/>
          <a:lstStyle/>
          <a:p>
            <a:pPr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72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Iepazīsimies! </a:t>
            </a:r>
            <a:r>
              <a:rPr lang="lv-LV" sz="72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sym typeface="Wingdings" pitchFamily="2" charset="2"/>
              </a:rPr>
              <a:t> </a:t>
            </a:r>
            <a:endParaRPr lang="lv-LV" sz="7200" b="1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  <a:p>
            <a:pPr algn="ctr" fontAlgn="auto">
              <a:buClr>
                <a:schemeClr val="accent6">
                  <a:lumMod val="75000"/>
                </a:schemeClr>
              </a:buClr>
              <a:defRPr/>
            </a:pPr>
            <a:endParaRPr lang="lv-LV" sz="3000" b="1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836713"/>
            <a:ext cx="7776864" cy="2160239"/>
          </a:xfrm>
        </p:spPr>
        <p:txBody>
          <a:bodyPr/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lv-LV" sz="7000" dirty="0" smtClean="0">
                <a:solidFill>
                  <a:srgbClr val="FFC000"/>
                </a:solidFill>
                <a:latin typeface="Incised901 Nd TL" pitchFamily="34" charset="0"/>
              </a:rPr>
              <a:t>Labdien! </a:t>
            </a:r>
            <a:endParaRPr lang="lv-LV" sz="7000" dirty="0">
              <a:solidFill>
                <a:srgbClr val="FFC000"/>
              </a:solidFill>
              <a:latin typeface="Incised901 Nd T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1550" y="115888"/>
            <a:ext cx="7316788" cy="1690687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Mēs esam jauka, neliela un ļoti īpaša skola!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lv-LV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62" name="Content Placeholder 3"/>
          <p:cNvSpPr txBox="1">
            <a:spLocks/>
          </p:cNvSpPr>
          <p:nvPr/>
        </p:nvSpPr>
        <p:spPr bwMode="auto">
          <a:xfrm>
            <a:off x="4787900" y="2349500"/>
            <a:ext cx="334645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lv-LV" sz="2200">
              <a:solidFill>
                <a:srgbClr val="404040"/>
              </a:solidFill>
              <a:latin typeface="Trebuchet MS" pitchFamily="34" charset="0"/>
            </a:endParaRPr>
          </a:p>
        </p:txBody>
      </p:sp>
      <p:sp>
        <p:nvSpPr>
          <p:cNvPr id="15363" name="Content Placeholder 3"/>
          <p:cNvSpPr txBox="1">
            <a:spLocks/>
          </p:cNvSpPr>
          <p:nvPr/>
        </p:nvSpPr>
        <p:spPr bwMode="auto">
          <a:xfrm>
            <a:off x="971550" y="2781300"/>
            <a:ext cx="3346450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lv-LV" sz="2200">
              <a:solidFill>
                <a:srgbClr val="404040"/>
              </a:solidFill>
              <a:latin typeface="Trebuchet MS" pitchFamily="34" charset="0"/>
            </a:endParaRPr>
          </a:p>
        </p:txBody>
      </p:sp>
      <p:pic>
        <p:nvPicPr>
          <p:cNvPr id="1536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1947863"/>
            <a:ext cx="41275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6925" y="3803650"/>
            <a:ext cx="3709988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1660525"/>
            <a:ext cx="286385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288" y="260350"/>
            <a:ext cx="8353425" cy="2676525"/>
          </a:xfrm>
        </p:spPr>
        <p:txBody>
          <a:bodyPr rtlCol="0">
            <a:normAutofit/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4400" dirty="0" smtClean="0">
                <a:solidFill>
                  <a:schemeClr val="accent1">
                    <a:lumMod val="75000"/>
                  </a:schemeClr>
                </a:solidFill>
                <a:latin typeface="VAGRounded TL" pitchFamily="34" charset="0"/>
              </a:rPr>
              <a:t>Rīgas speciālā pamatskola - attīstības centrs </a:t>
            </a:r>
          </a:p>
          <a:p>
            <a:pPr marL="822960" lvl="2" indent="-182880" algn="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2012.gada ruden</a:t>
            </a:r>
            <a:r>
              <a:rPr lang="lv-LV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ī</a:t>
            </a:r>
            <a:r>
              <a:rPr lang="lv-LV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 svinējām skolas </a:t>
            </a:r>
            <a:r>
              <a:rPr lang="lv-LV" sz="3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40 gadu</a:t>
            </a:r>
            <a:r>
              <a:rPr lang="lv-LV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 jubileju</a:t>
            </a:r>
          </a:p>
        </p:txBody>
      </p:sp>
      <p:sp>
        <p:nvSpPr>
          <p:cNvPr id="16386" name="Content Placeholder 2"/>
          <p:cNvSpPr txBox="1">
            <a:spLocks/>
          </p:cNvSpPr>
          <p:nvPr/>
        </p:nvSpPr>
        <p:spPr bwMode="auto">
          <a:xfrm>
            <a:off x="2268538" y="3716338"/>
            <a:ext cx="62642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lv-LV" sz="2200">
                <a:solidFill>
                  <a:srgbClr val="FF0000"/>
                </a:solidFill>
                <a:latin typeface="Trebuchet MS" pitchFamily="34" charset="0"/>
              </a:rPr>
              <a:t> </a:t>
            </a:r>
          </a:p>
        </p:txBody>
      </p:sp>
      <p:pic>
        <p:nvPicPr>
          <p:cNvPr id="1638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4150" y="2936875"/>
            <a:ext cx="5638800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187450" y="333375"/>
            <a:ext cx="6480175" cy="2159000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3600" b="1" dirty="0" smtClean="0">
                <a:solidFill>
                  <a:schemeClr val="accent4">
                    <a:lumMod val="50000"/>
                  </a:schemeClr>
                </a:solidFill>
              </a:rPr>
              <a:t>Mēs esam īpaši ar to, ka mūsu skolā mācās bērni, kuriem ne tik  veiksmīgi padodas mācību priekšmeti </a:t>
            </a:r>
            <a:endParaRPr lang="lv-LV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41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357563"/>
            <a:ext cx="4248150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Content Placeholder 10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611188" y="2492375"/>
            <a:ext cx="3346450" cy="2509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/>
          <p:cNvSpPr>
            <a:spLocks noGrp="1"/>
          </p:cNvSpPr>
          <p:nvPr>
            <p:ph sz="quarter" idx="13"/>
          </p:nvPr>
        </p:nvSpPr>
        <p:spPr>
          <a:xfrm>
            <a:off x="395288" y="404813"/>
            <a:ext cx="7993062" cy="3273425"/>
          </a:xfrm>
        </p:spPr>
        <p:txBody>
          <a:bodyPr/>
          <a:lstStyle/>
          <a:p>
            <a:pPr algn="ctr"/>
            <a:r>
              <a:rPr lang="lv-LV" sz="4200" b="1" smtClean="0">
                <a:solidFill>
                  <a:srgbClr val="7030A0"/>
                </a:solidFill>
              </a:rPr>
              <a:t>Mūsu labās tradīcijas un jaunu, pozitīvu ideju realizēšana veido mūsu skolu par «Draudzīgu skolu»</a:t>
            </a:r>
            <a:endParaRPr lang="lv-LV" smtClean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11188" y="3284538"/>
            <a:ext cx="7848600" cy="1512887"/>
          </a:xfrm>
        </p:spPr>
        <p:txBody>
          <a:bodyPr rtlCol="0">
            <a:noAutofit/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4200" b="1" dirty="0" smtClean="0">
                <a:solidFill>
                  <a:schemeClr val="accent5">
                    <a:lumMod val="75000"/>
                  </a:schemeClr>
                </a:solidFill>
              </a:rPr>
              <a:t>Mēs lepojamies un kopjam  mūsu tradīcijas</a:t>
            </a:r>
            <a:endParaRPr lang="lv-LV" sz="4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3"/>
          </p:nvPr>
        </p:nvSpPr>
        <p:spPr>
          <a:xfrm>
            <a:off x="755650" y="5084763"/>
            <a:ext cx="7848600" cy="1512887"/>
          </a:xfrm>
        </p:spPr>
        <p:txBody>
          <a:bodyPr rtlCol="0">
            <a:noAutofit/>
          </a:bodyPr>
          <a:lstStyle/>
          <a:p>
            <a:pPr marL="548640" lvl="1"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800" b="1" dirty="0" smtClean="0">
                <a:solidFill>
                  <a:schemeClr val="accent4">
                    <a:lumMod val="50000"/>
                  </a:schemeClr>
                </a:solidFill>
              </a:rPr>
              <a:t>Iepazīstināsim Jūs ar dažām tradīcijām, kas, mūsuprāt, vislabāk parāda pieredzi kā draudzīgai  skolai</a:t>
            </a:r>
          </a:p>
          <a:p>
            <a:pPr marL="365760" lvl="1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800" b="1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endParaRPr lang="lv-LV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50825" y="333375"/>
            <a:ext cx="3168650" cy="5832475"/>
          </a:xfrm>
        </p:spPr>
        <p:txBody>
          <a:bodyPr rtlCol="0">
            <a:normAutofit lnSpcReduction="10000"/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4000" b="1" dirty="0" smtClean="0">
                <a:solidFill>
                  <a:schemeClr val="accent3">
                    <a:lumMod val="50000"/>
                  </a:schemeClr>
                </a:solidFill>
              </a:rPr>
              <a:t>Rīta dziedāšana </a:t>
            </a:r>
            <a:r>
              <a:rPr lang="lv-LV" sz="3000" b="1" dirty="0" smtClean="0">
                <a:solidFill>
                  <a:schemeClr val="tx1"/>
                </a:solidFill>
              </a:rPr>
              <a:t>– tajā piedalās visas klases, svētku dienās tiek sveikti jubilāri </a:t>
            </a:r>
            <a:r>
              <a:rPr lang="lv-LV" sz="3000" b="1" dirty="0" smtClean="0">
                <a:solidFill>
                  <a:schemeClr val="tx1"/>
                </a:solidFill>
                <a:sym typeface="Wingdings" pitchFamily="2" charset="2"/>
              </a:rPr>
              <a:t> </a:t>
            </a:r>
          </a:p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700" b="1" dirty="0" smtClean="0">
                <a:solidFill>
                  <a:schemeClr val="accent4">
                    <a:lumMod val="50000"/>
                  </a:schemeClr>
                </a:solidFill>
                <a:sym typeface="Wingdings" pitchFamily="2" charset="2"/>
              </a:rPr>
              <a:t>Ar dziesmu palīdzību mēs esam iemācījušies gan alfabētu, gan reizrēķinu </a:t>
            </a:r>
            <a:r>
              <a:rPr lang="lv-LV" sz="3000" b="1" dirty="0" smtClean="0">
                <a:solidFill>
                  <a:schemeClr val="accent4">
                    <a:lumMod val="50000"/>
                  </a:schemeClr>
                </a:solidFill>
                <a:sym typeface="Wingdings" pitchFamily="2" charset="2"/>
              </a:rPr>
              <a:t></a:t>
            </a:r>
            <a:r>
              <a:rPr lang="lv-LV" sz="3000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lv-LV" sz="3000" b="1" dirty="0">
              <a:solidFill>
                <a:schemeClr val="tx1"/>
              </a:solidFill>
            </a:endParaRPr>
          </a:p>
        </p:txBody>
      </p:sp>
      <p:pic>
        <p:nvPicPr>
          <p:cNvPr id="1945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1773238"/>
            <a:ext cx="53784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060575"/>
            <a:ext cx="4033838" cy="3024188"/>
          </a:xfrm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1979613" y="192088"/>
            <a:ext cx="6946900" cy="17970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lv-LV" sz="4000" b="1" dirty="0" smtClean="0">
                <a:solidFill>
                  <a:schemeClr val="accent5">
                    <a:lumMod val="75000"/>
                  </a:schemeClr>
                </a:solidFill>
              </a:rPr>
              <a:t>Talantu konkurss  </a:t>
            </a:r>
            <a:r>
              <a:rPr lang="lv-LV" dirty="0" smtClean="0"/>
              <a:t>-  </a:t>
            </a:r>
            <a:r>
              <a:rPr lang="lv-LV" sz="2600" b="1" dirty="0" smtClean="0"/>
              <a:t>tajā var piedalīties ikviens bērns, kurš vēlas parādīt savas prasmes un spējas uzstāties </a:t>
            </a:r>
            <a:endParaRPr lang="lv-LV" sz="2600" b="1" dirty="0"/>
          </a:p>
        </p:txBody>
      </p:sp>
      <p:pic>
        <p:nvPicPr>
          <p:cNvPr id="20483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708400"/>
            <a:ext cx="33845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3"/>
          <p:cNvSpPr>
            <a:spLocks noGrp="1"/>
          </p:cNvSpPr>
          <p:nvPr>
            <p:ph sz="quarter" idx="14"/>
          </p:nvPr>
        </p:nvSpPr>
        <p:spPr>
          <a:xfrm>
            <a:off x="755650" y="188913"/>
            <a:ext cx="7704138" cy="792162"/>
          </a:xfrm>
        </p:spPr>
        <p:txBody>
          <a:bodyPr/>
          <a:lstStyle/>
          <a:p>
            <a:r>
              <a:rPr lang="lv-LV" sz="3800" b="1" smtClean="0">
                <a:solidFill>
                  <a:srgbClr val="7030A0"/>
                </a:solidFill>
              </a:rPr>
              <a:t>Labdarības akcijas</a:t>
            </a:r>
            <a:endParaRPr lang="lv-LV" sz="3400" smtClean="0">
              <a:solidFill>
                <a:srgbClr val="7030A0"/>
              </a:solidFill>
            </a:endParaRPr>
          </a:p>
        </p:txBody>
      </p:sp>
      <p:sp>
        <p:nvSpPr>
          <p:cNvPr id="21506" name="Content Placeholder 3"/>
          <p:cNvSpPr txBox="1">
            <a:spLocks/>
          </p:cNvSpPr>
          <p:nvPr/>
        </p:nvSpPr>
        <p:spPr bwMode="auto">
          <a:xfrm>
            <a:off x="827088" y="2620963"/>
            <a:ext cx="334645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</a:pPr>
            <a:endParaRPr lang="lv-LV" sz="2200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2150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3716338"/>
            <a:ext cx="365125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3"/>
          <p:cNvSpPr>
            <a:spLocks noGrp="1"/>
          </p:cNvSpPr>
          <p:nvPr>
            <p:ph sz="quarter" idx="14"/>
          </p:nvPr>
        </p:nvSpPr>
        <p:spPr>
          <a:xfrm>
            <a:off x="1116013" y="836613"/>
            <a:ext cx="7704137" cy="1655762"/>
          </a:xfrm>
        </p:spPr>
        <p:txBody>
          <a:bodyPr rtlCol="0">
            <a:normAutofit fontScale="92500"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800" dirty="0" smtClean="0">
                <a:solidFill>
                  <a:schemeClr val="tx1"/>
                </a:solidFill>
              </a:rPr>
              <a:t>Kopīgiem spēkiem mēs palīdzam bērniem un ģimenēm gan mūsu skolā, gan ārpus tās, piemēram, esam iepriecinājuši ar dāvanām svētkos bērnus Allažu krīzes centrā</a:t>
            </a:r>
          </a:p>
        </p:txBody>
      </p:sp>
      <p:pic>
        <p:nvPicPr>
          <p:cNvPr id="21509" name="Content Placeholder 10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2392363"/>
            <a:ext cx="4114800" cy="2736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73100" y="115888"/>
            <a:ext cx="8208963" cy="1944687"/>
          </a:xfrm>
        </p:spPr>
        <p:txBody>
          <a:bodyPr rtlCol="0">
            <a:noAutofit/>
          </a:bodyPr>
          <a:lstStyle/>
          <a:p>
            <a:pPr indent="-182880" algn="just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4000" b="1" dirty="0" smtClean="0">
                <a:solidFill>
                  <a:schemeClr val="accent4">
                    <a:lumMod val="50000"/>
                  </a:schemeClr>
                </a:solidFill>
              </a:rPr>
              <a:t>Kopīgi sporta pasākumi - gan lieliem, gan maziem, gan ziemā, gan vasarā </a:t>
            </a:r>
            <a:r>
              <a:rPr lang="lv-LV" sz="4000" b="1" dirty="0" smtClean="0">
                <a:solidFill>
                  <a:schemeClr val="accent4">
                    <a:lumMod val="50000"/>
                  </a:schemeClr>
                </a:solidFill>
                <a:sym typeface="Wingdings" pitchFamily="2" charset="2"/>
              </a:rPr>
              <a:t> </a:t>
            </a:r>
            <a:endParaRPr lang="lv-LV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2530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8" y="3357563"/>
            <a:ext cx="4349750" cy="3260725"/>
          </a:xfrm>
        </p:spPr>
      </p:pic>
      <p:sp>
        <p:nvSpPr>
          <p:cNvPr id="22531" name="Content Placeholder 3"/>
          <p:cNvSpPr txBox="1">
            <a:spLocks/>
          </p:cNvSpPr>
          <p:nvPr/>
        </p:nvSpPr>
        <p:spPr bwMode="auto">
          <a:xfrm>
            <a:off x="673100" y="2852738"/>
            <a:ext cx="334645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lv-LV" sz="2200">
              <a:solidFill>
                <a:srgbClr val="404040"/>
              </a:solidFill>
              <a:latin typeface="Trebuchet MS" pitchFamily="34" charset="0"/>
            </a:endParaRPr>
          </a:p>
        </p:txBody>
      </p:sp>
      <p:pic>
        <p:nvPicPr>
          <p:cNvPr id="22532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263" y="2205038"/>
            <a:ext cx="3887787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sz="quarter" idx="13"/>
          </p:nvPr>
        </p:nvSpPr>
        <p:spPr>
          <a:xfrm>
            <a:off x="468313" y="115888"/>
            <a:ext cx="5688012" cy="1584325"/>
          </a:xfrm>
        </p:spPr>
        <p:txBody>
          <a:bodyPr rtlCol="0">
            <a:no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3300" b="1" dirty="0" smtClean="0">
                <a:solidFill>
                  <a:schemeClr val="accent2">
                    <a:lumMod val="50000"/>
                  </a:schemeClr>
                </a:solidFill>
              </a:rPr>
              <a:t>Brīnišķīgi Ziemassvētku pasākumi kopā ar mūsu draugiem </a:t>
            </a:r>
            <a:r>
              <a:rPr lang="lv-LV" sz="3300" b="1" dirty="0" smtClean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 </a:t>
            </a:r>
            <a:endParaRPr lang="lv-LV" sz="33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3554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13" y="1847850"/>
            <a:ext cx="3341687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Content Placeholder 14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4324350"/>
            <a:ext cx="3346450" cy="2232025"/>
          </a:xfrm>
        </p:spPr>
      </p:pic>
      <p:pic>
        <p:nvPicPr>
          <p:cNvPr id="23556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0663" y="733425"/>
            <a:ext cx="23780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4438" y="4508500"/>
            <a:ext cx="2735262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2838" y="1849438"/>
            <a:ext cx="2738437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333375"/>
            <a:ext cx="2592387" cy="1735138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51275" y="260350"/>
            <a:ext cx="5041900" cy="6337300"/>
          </a:xfrm>
        </p:spPr>
        <p:txBody>
          <a:bodyPr rtlCol="0">
            <a:normAutofit fontScale="85000" lnSpcReduction="2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Mums ir vēl daudz jauku tradīciju, kuras šoreiz nepieminējām.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lv-LV" sz="1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Jūs jau redzējāt - mūsu skolēni ir jautri, radoši, atraktīvi, dzīvespriecīgi.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Jā, reizēm arī mīl darīt blēņas un paslinkot…. ;)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lv-LV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fontAlgn="auto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Tieši tāpēc radās ideja par īpašu konkursu </a:t>
            </a:r>
            <a:r>
              <a:rPr lang="lv-LV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</a:p>
          <a:p>
            <a:pPr marL="45720" indent="0" fontAlgn="auto">
              <a:lnSpc>
                <a:spcPct val="17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3600" b="1" dirty="0" smtClean="0">
                <a:solidFill>
                  <a:schemeClr val="accent6"/>
                </a:solidFill>
              </a:rPr>
              <a:t>Būt labākajiem ir forši! </a:t>
            </a:r>
          </a:p>
        </p:txBody>
      </p:sp>
      <p:pic>
        <p:nvPicPr>
          <p:cNvPr id="24579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25908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9175" y="2349500"/>
            <a:ext cx="273685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750" y="260350"/>
            <a:ext cx="8208963" cy="6264275"/>
          </a:xfrm>
        </p:spPr>
        <p:txBody>
          <a:bodyPr rtlCol="0">
            <a:normAutofit fontScale="92500" lnSpcReduction="10000"/>
          </a:bodyPr>
          <a:lstStyle/>
          <a:p>
            <a:pPr indent="-182880" fontAlgn="auto">
              <a:lnSpc>
                <a:spcPct val="16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lv-LV" sz="2800" b="1" dirty="0" smtClean="0">
                <a:solidFill>
                  <a:schemeClr val="accent6">
                    <a:lumMod val="75000"/>
                  </a:schemeClr>
                </a:solidFill>
              </a:rPr>
              <a:t>Konkursa mērķis </a:t>
            </a:r>
            <a:r>
              <a:rPr lang="lv-LV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lv-LV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aicināt skolēnus būt atbildīgākiem mācību darbā, palīdzēt viens otram, būt vienotiem pozitīva mērķa sasniegšanā, izvēlēties labos piemērus, kuriem līdzināties. 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lv-LV" sz="2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lv-LV" sz="3500" b="1" dirty="0" smtClean="0">
                <a:solidFill>
                  <a:schemeClr val="accent4">
                    <a:lumMod val="50000"/>
                  </a:schemeClr>
                </a:solidFill>
              </a:rPr>
              <a:t>Konkurss notika no 2012.gada</a:t>
            </a:r>
          </a:p>
          <a:p>
            <a:pPr marL="0" indent="0" algn="ctr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3500" b="1" dirty="0" smtClean="0">
                <a:solidFill>
                  <a:schemeClr val="accent4">
                    <a:lumMod val="50000"/>
                  </a:schemeClr>
                </a:solidFill>
              </a:rPr>
              <a:t> 1.aprīļa līdz 18.maijam.</a:t>
            </a:r>
          </a:p>
          <a:p>
            <a:pPr marL="0" indent="0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lv-LV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20040" lvl="1" indent="0" algn="r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lv-LV" sz="2800" b="1" dirty="0" smtClean="0">
                <a:solidFill>
                  <a:schemeClr val="bg2">
                    <a:lumMod val="25000"/>
                  </a:schemeClr>
                </a:solidFill>
              </a:rPr>
              <a:t>Varam Jums atklāt, ka atsauksmes gan</a:t>
            </a:r>
          </a:p>
          <a:p>
            <a:pPr marL="320040" lvl="1" indent="0" algn="r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800" b="1" dirty="0" smtClean="0">
                <a:solidFill>
                  <a:schemeClr val="bg2">
                    <a:lumMod val="25000"/>
                  </a:schemeClr>
                </a:solidFill>
              </a:rPr>
              <a:t> no skolēniem, gan no skolotājiem</a:t>
            </a:r>
          </a:p>
          <a:p>
            <a:pPr marL="320040" lvl="1" indent="0" algn="r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800" b="1" dirty="0" smtClean="0">
                <a:solidFill>
                  <a:schemeClr val="bg2">
                    <a:lumMod val="25000"/>
                  </a:schemeClr>
                </a:solidFill>
              </a:rPr>
              <a:t> bija tik labas, ka šogad konkurss</a:t>
            </a:r>
          </a:p>
          <a:p>
            <a:pPr marL="320040" lvl="1" indent="0" algn="r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800" b="1" dirty="0" smtClean="0">
                <a:solidFill>
                  <a:schemeClr val="bg2">
                    <a:lumMod val="25000"/>
                  </a:schemeClr>
                </a:solidFill>
              </a:rPr>
              <a:t> «Būt labākajam ir forši!» notiek atkal! </a:t>
            </a:r>
            <a:r>
              <a:rPr lang="lv-LV" sz="2800" b="1" dirty="0" smtClean="0">
                <a:solidFill>
                  <a:schemeClr val="bg2">
                    <a:lumMod val="25000"/>
                  </a:schemeClr>
                </a:solidFill>
                <a:sym typeface="Wingdings" pitchFamily="2" charset="2"/>
              </a:rPr>
              <a:t> </a:t>
            </a:r>
            <a:r>
              <a:rPr lang="lv-LV" sz="2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0" indent="0" fontAlgn="auto">
              <a:spcBef>
                <a:spcPct val="0"/>
              </a:spcBef>
              <a:buClr>
                <a:schemeClr val="accent6">
                  <a:lumMod val="75000"/>
                </a:schemeClr>
              </a:buClr>
              <a:defRPr/>
            </a:pPr>
            <a:endParaRPr lang="lv-LV" sz="2800" cap="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lv-LV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496944" cy="6264696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Konkursā «Būt labākajiem ir forši!» bija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nominācijas : </a:t>
            </a:r>
            <a:r>
              <a:rPr lang="lv-LV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pPr marL="640080" lvl="2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3000" dirty="0">
                <a:solidFill>
                  <a:schemeClr val="accent1"/>
                </a:solidFill>
              </a:rPr>
              <a:t>₪ </a:t>
            </a:r>
            <a:r>
              <a:rPr lang="lv-LV" sz="3000" dirty="0" smtClean="0">
                <a:solidFill>
                  <a:schemeClr val="accent1"/>
                </a:solidFill>
              </a:rPr>
              <a:t>«</a:t>
            </a:r>
            <a:r>
              <a:rPr lang="lv-LV" sz="3000" b="1" dirty="0" smtClean="0">
                <a:solidFill>
                  <a:schemeClr val="bg2">
                    <a:lumMod val="50000"/>
                  </a:schemeClr>
                </a:solidFill>
              </a:rPr>
              <a:t>Labākā klase» </a:t>
            </a:r>
            <a:r>
              <a:rPr lang="lv-LV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kuru saņēma viena klase 1.-4.klašu grupā un  5.-9.klašu grupā. </a:t>
            </a:r>
          </a:p>
          <a:p>
            <a:pPr marL="1783080" lvl="6" indent="0">
              <a:buFont typeface="Georgia" pitchFamily="18" charset="0"/>
              <a:buNone/>
              <a:defRPr/>
            </a:pPr>
            <a:r>
              <a:rPr lang="lv-LV" sz="2200" b="1" dirty="0" smtClean="0">
                <a:solidFill>
                  <a:srgbClr val="FF0000"/>
                </a:solidFill>
              </a:rPr>
              <a:t>!</a:t>
            </a:r>
            <a:r>
              <a:rPr lang="lv-LV" sz="2200" dirty="0" smtClean="0"/>
              <a:t> </a:t>
            </a:r>
            <a:r>
              <a:rPr lang="lv-LV" sz="2500" dirty="0" smtClean="0"/>
              <a:t>Žūrija uzvarētājus noteica pēc konkursa </a:t>
            </a:r>
            <a:r>
              <a:rPr lang="lv-LV" sz="2500" dirty="0"/>
              <a:t>uzdevumu </a:t>
            </a:r>
            <a:r>
              <a:rPr lang="lv-LV" sz="2500" dirty="0" smtClean="0"/>
              <a:t>rezultātiem.</a:t>
            </a:r>
          </a:p>
          <a:p>
            <a:pPr marL="914400" lvl="3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lv-LV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40080" lvl="2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3000" b="1" dirty="0" smtClean="0">
                <a:solidFill>
                  <a:schemeClr val="accent4">
                    <a:lumMod val="50000"/>
                  </a:schemeClr>
                </a:solidFill>
              </a:rPr>
              <a:t>₪ «Mūsu labākie skolēni» </a:t>
            </a:r>
            <a:r>
              <a:rPr lang="lv-LV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katra </a:t>
            </a:r>
            <a:r>
              <a:rPr lang="lv-LV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klasei bija tiesības izvirzīt 2 </a:t>
            </a:r>
            <a:r>
              <a:rPr lang="lv-LV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labākos </a:t>
            </a:r>
            <a:r>
              <a:rPr lang="lv-LV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skolēnus.</a:t>
            </a:r>
          </a:p>
          <a:p>
            <a:pPr marL="1207008" lvl="4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200" b="1" dirty="0" smtClean="0">
                <a:solidFill>
                  <a:srgbClr val="FF0000"/>
                </a:solidFill>
              </a:rPr>
              <a:t> ! </a:t>
            </a:r>
            <a:r>
              <a:rPr lang="lv-LV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Skolēni paši pieņēma lēmumu, pārrunājot kandidātu mācību sasniegumus, uzvedību skolā un attiecības ar klasesbiedriem. </a:t>
            </a:r>
            <a:endParaRPr lang="lv-LV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288" y="188913"/>
            <a:ext cx="8542337" cy="6408737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600" b="1" dirty="0" smtClean="0">
                <a:solidFill>
                  <a:srgbClr val="7030A0"/>
                </a:solidFill>
              </a:rPr>
              <a:t>Konkursam «Labākā klase» bija 2 uzdevumi: </a:t>
            </a:r>
          </a:p>
          <a:p>
            <a:pPr marL="342900" lvl="3" indent="-342900" algn="just" fontAlgn="auto">
              <a:lnSpc>
                <a:spcPct val="110000"/>
              </a:lnSpc>
              <a:spcBef>
                <a:spcPts val="800"/>
              </a:spcBef>
              <a:buClrTx/>
              <a:buFont typeface="Georgia" pitchFamily="18" charset="0"/>
              <a:buNone/>
              <a:defRPr/>
            </a:pPr>
            <a:r>
              <a:rPr lang="lv-LV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lv-LV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Konkursa </a:t>
            </a:r>
            <a:r>
              <a:rPr lang="lv-LV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norises laikā klases saņēma novērtējumu par katru mācību stundu 5 ballu sistēmā. Par katru mācību nedēļu </a:t>
            </a:r>
            <a:r>
              <a:rPr lang="lv-LV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iegūtais vidējo </a:t>
            </a:r>
            <a:r>
              <a:rPr lang="lv-LV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punktu </a:t>
            </a:r>
            <a:r>
              <a:rPr lang="lv-LV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skaits konkursa beigās tika saskaitīts. </a:t>
            </a:r>
            <a:endParaRPr lang="lv-LV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8640" lvl="1" indent="-182880" algn="just" fontAlgn="auto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lv-LV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Skolotājs vērtēja mācību stundu pēc kritējiem: </a:t>
            </a:r>
            <a:endParaRPr lang="lv-LV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89888" lvl="4" indent="-182880" algn="just" fontAlgn="auto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lv-LV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Kārtība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klases telpā un solos;</a:t>
            </a:r>
          </a:p>
          <a:p>
            <a:pPr marL="1389888" lvl="4" indent="-182880" algn="just" fontAlgn="auto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lv-LV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Attieksme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pret mācību darbu;</a:t>
            </a:r>
          </a:p>
          <a:p>
            <a:pPr marL="1389888" lvl="4" indent="-182880" algn="just" fontAlgn="auto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Mājas darbu </a:t>
            </a:r>
            <a:r>
              <a:rPr lang="lv-LV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izpilde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</a:t>
            </a:r>
            <a:r>
              <a:rPr lang="lv-LV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kvalitāte;</a:t>
            </a:r>
            <a:endParaRPr lang="lv-LV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389888" lvl="4" indent="-182880" algn="just" fontAlgn="auto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lv-LV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Uzvedība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mācību stundā.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lang="lv-LV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Katra </a:t>
            </a:r>
            <a:r>
              <a:rPr lang="lv-LV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klasei </a:t>
            </a:r>
            <a:r>
              <a:rPr lang="lv-LV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bija jāsagatavo </a:t>
            </a:r>
            <a:r>
              <a:rPr lang="lv-LV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radošu vizuālu prezentāciju par sevi - parādot, kāpēc tieši </a:t>
            </a:r>
            <a:r>
              <a:rPr lang="lv-LV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viņu klase ir pelnījusi </a:t>
            </a:r>
            <a:r>
              <a:rPr lang="lv-LV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iegūt labākās klases godu. 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lv-LV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5"/>
          <p:cNvSpPr>
            <a:spLocks noGrp="1"/>
          </p:cNvSpPr>
          <p:nvPr>
            <p:ph sz="quarter" idx="13"/>
          </p:nvPr>
        </p:nvSpPr>
        <p:spPr>
          <a:xfrm>
            <a:off x="611188" y="333375"/>
            <a:ext cx="7777162" cy="6119813"/>
          </a:xfrm>
        </p:spPr>
        <p:txBody>
          <a:bodyPr/>
          <a:lstStyle/>
          <a:p>
            <a:pPr marL="44450" indent="0">
              <a:buFont typeface="Georgia" pitchFamily="18" charset="0"/>
              <a:buNone/>
            </a:pPr>
            <a:endParaRPr lang="lv-LV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9750" y="333375"/>
          <a:ext cx="7761288" cy="6084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2448"/>
                <a:gridCol w="862448"/>
                <a:gridCol w="862448"/>
                <a:gridCol w="862448"/>
                <a:gridCol w="862448"/>
                <a:gridCol w="862448"/>
                <a:gridCol w="862448"/>
                <a:gridCol w="862448"/>
                <a:gridCol w="862448"/>
              </a:tblGrid>
              <a:tr h="883803"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rgbClr val="FFC000"/>
                          </a:solidFill>
                          <a:effectLst/>
                        </a:rPr>
                        <a:t>Būt labākajiem ir forši!    Konkursa rezultātu tabula</a:t>
                      </a:r>
                      <a:r>
                        <a:rPr lang="lv-LV" sz="24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lv-LV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 anchor="b"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68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Klase / </a:t>
                      </a:r>
                      <a:r>
                        <a:rPr lang="lv-LV" sz="1000" b="1" dirty="0" err="1" smtClean="0">
                          <a:effectLst/>
                        </a:rPr>
                        <a:t>ned</a:t>
                      </a:r>
                      <a:r>
                        <a:rPr lang="lv-LV" sz="1000" b="1" dirty="0" smtClean="0">
                          <a:effectLst/>
                        </a:rPr>
                        <a:t>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1.ned.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2.ned.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3.ned.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4.ned.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5.ned.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6.ned.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 smtClean="0">
                          <a:effectLst/>
                        </a:rPr>
                        <a:t>7.ned.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Kopā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bg2"/>
                    </a:solidFill>
                  </a:tcPr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1.A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3,9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4,6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4,8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4,52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4,87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4,96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32,17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1.B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4,8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4,72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33,09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1.C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3,65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4,05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3,56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4,12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28,74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1.D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4,27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4,44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4,36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30,09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2.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4,43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4,92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33,1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3.A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4,44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4,48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4,67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30,91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3.B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4,86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4,91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4,92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4,74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4,94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4,81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4,96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34,14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4.A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4,07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3,8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4,43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30,16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4.B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31,31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5.A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31,73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>
                          <a:effectLst/>
                        </a:rPr>
                        <a:t>5.B</a:t>
                      </a:r>
                      <a:endParaRPr lang="lv-LV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4,28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4,06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29,1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6.A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4,42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32,6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6.B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4,12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4,23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4,29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4,31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30,71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7.A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4,81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4,97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33,48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7.B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4,65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4,82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33,1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8.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4,73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>
                          <a:effectLst/>
                        </a:rPr>
                        <a:t>4,78</a:t>
                      </a:r>
                      <a:endParaRPr lang="lv-LV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4,69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4,91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5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4,91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4,94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b="1" dirty="0">
                          <a:effectLst/>
                        </a:rPr>
                        <a:t>33,96</a:t>
                      </a:r>
                      <a:endParaRPr lang="lv-LV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rgbClr val="FFC000"/>
                    </a:solidFill>
                  </a:tcPr>
                </a:tc>
              </a:tr>
              <a:tr h="28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</a:rPr>
                        <a:t>9.</a:t>
                      </a:r>
                      <a:endParaRPr lang="lv-LV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4,29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4,68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4,63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4,57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4,49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>
                          <a:effectLst/>
                        </a:rPr>
                        <a:t>4,74</a:t>
                      </a:r>
                      <a:endParaRPr lang="lv-LV" sz="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b="1" dirty="0">
                          <a:effectLst/>
                        </a:rPr>
                        <a:t>32,03</a:t>
                      </a:r>
                      <a:endParaRPr lang="lv-LV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20" marR="5112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Content Placeholder 1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557338"/>
            <a:ext cx="2519362" cy="2016125"/>
          </a:xfrm>
        </p:spPr>
      </p:pic>
      <p:pic>
        <p:nvPicPr>
          <p:cNvPr id="29698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684213" y="3736975"/>
            <a:ext cx="3346450" cy="2678113"/>
          </a:xfrm>
        </p:spPr>
      </p:pic>
      <p:sp>
        <p:nvSpPr>
          <p:cNvPr id="29699" name="Content Placeholder 2"/>
          <p:cNvSpPr txBox="1">
            <a:spLocks/>
          </p:cNvSpPr>
          <p:nvPr/>
        </p:nvSpPr>
        <p:spPr bwMode="auto">
          <a:xfrm>
            <a:off x="395288" y="2924175"/>
            <a:ext cx="3346450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lv-LV" sz="220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9700" name="Content Placeholder 2"/>
          <p:cNvSpPr txBox="1">
            <a:spLocks/>
          </p:cNvSpPr>
          <p:nvPr/>
        </p:nvSpPr>
        <p:spPr bwMode="auto">
          <a:xfrm>
            <a:off x="1447800" y="4787900"/>
            <a:ext cx="3346450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lv-LV" sz="220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9701" name="Content Placeholder 2"/>
          <p:cNvSpPr txBox="1">
            <a:spLocks/>
          </p:cNvSpPr>
          <p:nvPr/>
        </p:nvSpPr>
        <p:spPr bwMode="auto">
          <a:xfrm>
            <a:off x="5099050" y="4797425"/>
            <a:ext cx="3346450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lv-LV" sz="2200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29702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9488" y="474663"/>
            <a:ext cx="3060700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141663"/>
            <a:ext cx="3854450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6"/>
          <p:cNvSpPr txBox="1">
            <a:spLocks/>
          </p:cNvSpPr>
          <p:nvPr/>
        </p:nvSpPr>
        <p:spPr>
          <a:xfrm rot="20982477">
            <a:off x="76200" y="314325"/>
            <a:ext cx="3657600" cy="108585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lv-LV" sz="2800" b="1" dirty="0" smtClean="0">
                <a:solidFill>
                  <a:schemeClr val="accent5"/>
                </a:solidFill>
              </a:rPr>
              <a:t>Fragmenti no klašu prezentācijām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Content Placeholder 1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15888"/>
            <a:ext cx="2395537" cy="1916112"/>
          </a:xfrm>
        </p:spPr>
      </p:pic>
      <p:pic>
        <p:nvPicPr>
          <p:cNvPr id="30722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4437063"/>
            <a:ext cx="2447925" cy="1958975"/>
          </a:xfrm>
        </p:spPr>
      </p:pic>
      <p:pic>
        <p:nvPicPr>
          <p:cNvPr id="30723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115888"/>
            <a:ext cx="2933700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908050"/>
            <a:ext cx="275590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59113" y="2565400"/>
            <a:ext cx="3006725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825" y="2276475"/>
            <a:ext cx="230505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56325" y="3767138"/>
            <a:ext cx="2767013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2"/>
          <p:cNvSpPr>
            <a:spLocks noGrp="1"/>
          </p:cNvSpPr>
          <p:nvPr>
            <p:ph sz="quarter" idx="13"/>
          </p:nvPr>
        </p:nvSpPr>
        <p:spPr>
          <a:xfrm>
            <a:off x="125413" y="115888"/>
            <a:ext cx="3222625" cy="2160587"/>
          </a:xfrm>
        </p:spPr>
        <p:txBody>
          <a:bodyPr/>
          <a:lstStyle/>
          <a:p>
            <a:r>
              <a:rPr lang="lv-LV" sz="2400" b="1" smtClean="0">
                <a:solidFill>
                  <a:srgbClr val="7030A0"/>
                </a:solidFill>
              </a:rPr>
              <a:t>Kā balvu klašu izvirzītie labākie skolēni saņēma aizraujošu ekskursiju</a:t>
            </a:r>
          </a:p>
        </p:txBody>
      </p:sp>
      <p:pic>
        <p:nvPicPr>
          <p:cNvPr id="3174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349500"/>
            <a:ext cx="2143125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188913"/>
            <a:ext cx="2665412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115888"/>
            <a:ext cx="2192337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4324350"/>
            <a:ext cx="2259012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4950" y="4192588"/>
            <a:ext cx="2609850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0788" y="2649538"/>
            <a:ext cx="2454275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6575" y="1916113"/>
            <a:ext cx="2900363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Content Placeholder 2"/>
          <p:cNvSpPr txBox="1">
            <a:spLocks/>
          </p:cNvSpPr>
          <p:nvPr/>
        </p:nvSpPr>
        <p:spPr bwMode="auto">
          <a:xfrm>
            <a:off x="5554663" y="4797425"/>
            <a:ext cx="331946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</a:pPr>
            <a:r>
              <a:rPr lang="lv-LV" sz="2200" b="1">
                <a:solidFill>
                  <a:srgbClr val="0070C0"/>
                </a:solidFill>
                <a:latin typeface="Trebuchet MS" pitchFamily="34" charset="0"/>
              </a:rPr>
              <a:t>Savukārt, konkursā uzvarējušās labākās klases devās spēlēt boulingu </a:t>
            </a:r>
          </a:p>
          <a:p>
            <a:pPr marL="228600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</a:pPr>
            <a:endParaRPr lang="lv-LV" sz="2400" b="1">
              <a:solidFill>
                <a:srgbClr val="40404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43438" y="1557338"/>
            <a:ext cx="3851275" cy="4032250"/>
          </a:xfrm>
        </p:spPr>
        <p:txBody>
          <a:bodyPr rtlCol="0">
            <a:no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400" b="1" dirty="0" smtClean="0">
                <a:solidFill>
                  <a:schemeClr val="accent4">
                    <a:lumMod val="50000"/>
                  </a:schemeClr>
                </a:solidFill>
              </a:rPr>
              <a:t>Mēs esam priecīgi par to, ka mums ir īpaši draugi -  </a:t>
            </a:r>
            <a:r>
              <a:rPr lang="lv-LV" sz="2400" b="1" i="1" dirty="0" smtClean="0">
                <a:solidFill>
                  <a:schemeClr val="accent4">
                    <a:lumMod val="50000"/>
                  </a:schemeClr>
                </a:solidFill>
              </a:rPr>
              <a:t>L`OREAL BALTIC </a:t>
            </a:r>
            <a:r>
              <a:rPr lang="lv-LV" sz="2400" b="1" dirty="0" smtClean="0">
                <a:solidFill>
                  <a:schemeClr val="accent4">
                    <a:lumMod val="50000"/>
                  </a:schemeClr>
                </a:solidFill>
              </a:rPr>
              <a:t>, kuri parūpējās par dāvanām konkursa uzvarētājiem.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400" b="1" dirty="0" smtClean="0">
                <a:solidFill>
                  <a:schemeClr val="accent4">
                    <a:lumMod val="50000"/>
                  </a:schemeClr>
                </a:solidFill>
              </a:rPr>
              <a:t>Viņi ir mūsu labie rūķīši, kuri no sirds palīdz skolai gan ikdienā, gan svētkos </a:t>
            </a:r>
            <a:r>
              <a:rPr lang="lv-LV" sz="2400" b="1" dirty="0" smtClean="0">
                <a:solidFill>
                  <a:schemeClr val="accent4">
                    <a:lumMod val="50000"/>
                  </a:schemeClr>
                </a:solidFill>
                <a:sym typeface="Wingdings" pitchFamily="2" charset="2"/>
              </a:rPr>
              <a:t> </a:t>
            </a:r>
            <a:endParaRPr lang="lv-LV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2770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404813"/>
            <a:ext cx="2592388" cy="1728787"/>
          </a:xfrm>
        </p:spPr>
      </p:pic>
      <p:pic>
        <p:nvPicPr>
          <p:cNvPr id="32771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276475"/>
            <a:ext cx="280670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365625"/>
            <a:ext cx="3273425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333375"/>
            <a:ext cx="5940425" cy="3959225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 rot="20982477">
            <a:off x="3725863" y="4360863"/>
            <a:ext cx="5210175" cy="1962150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2400" b="1" dirty="0" smtClean="0">
                <a:solidFill>
                  <a:schemeClr val="bg2">
                    <a:lumMod val="25000"/>
                  </a:schemeClr>
                </a:solidFill>
              </a:rPr>
              <a:t>Protams, mūsu skola nebūtu tik īpaša bez mūsu profesionālajiem, draudzīgajiem un smaidīgajiem skolotājiem. Paldies viņiem!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7029450" cy="3921125"/>
          </a:xfrm>
        </p:spPr>
        <p:txBody>
          <a:bodyPr rtlCol="0">
            <a:no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5000" b="1" dirty="0" smtClean="0">
                <a:solidFill>
                  <a:schemeClr val="accent4">
                    <a:lumMod val="75000"/>
                  </a:schemeClr>
                </a:solidFill>
              </a:rPr>
              <a:t>Paldies Jums par uzmanību!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5000" dirty="0" smtClean="0">
                <a:solidFill>
                  <a:schemeClr val="accent6"/>
                </a:solidFill>
              </a:rPr>
              <a:t> </a:t>
            </a:r>
          </a:p>
          <a:p>
            <a:pPr marL="822960" lvl="2"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sz="5200" dirty="0" smtClean="0">
                <a:solidFill>
                  <a:schemeClr val="accent6"/>
                </a:solidFill>
              </a:rPr>
              <a:t>Uz </a:t>
            </a:r>
            <a:r>
              <a:rPr lang="lv-LV" sz="5200" dirty="0">
                <a:solidFill>
                  <a:schemeClr val="accent6"/>
                </a:solidFill>
              </a:rPr>
              <a:t>tikšanos! </a:t>
            </a:r>
            <a:r>
              <a:rPr lang="lv-LV" sz="5200" b="1" dirty="0">
                <a:solidFill>
                  <a:srgbClr val="FFC000"/>
                </a:solidFill>
                <a:sym typeface="Wingdings" pitchFamily="2" charset="2"/>
              </a:rPr>
              <a:t></a:t>
            </a:r>
            <a:endParaRPr lang="lv-LV" sz="5200" b="1" dirty="0">
              <a:solidFill>
                <a:srgbClr val="FFC000"/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lv-LV" sz="5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5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45720" indent="0" algn="ctr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sz="5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Wingdings" pitchFamily="2" charset="2"/>
              </a:rPr>
              <a:t> </a:t>
            </a:r>
            <a:endParaRPr lang="lv-LV" sz="5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843213" y="4941888"/>
            <a:ext cx="5651500" cy="1439862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Prezentāciju sagatavoja:</a:t>
            </a:r>
          </a:p>
          <a:p>
            <a:pPr marL="45720" indent="0" algn="ctr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RSP –AC sociālā pedagoģe Signe </a:t>
            </a:r>
            <a:r>
              <a:rPr lang="lv-LV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Zeidaka</a:t>
            </a:r>
            <a:endParaRPr lang="lv-LV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608</TotalTime>
  <Words>568</Words>
  <Application>Microsoft Office PowerPoint</Application>
  <PresentationFormat>On-screen Show (4:3)</PresentationFormat>
  <Paragraphs>220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Trebuchet MS</vt:lpstr>
      <vt:lpstr>Arial</vt:lpstr>
      <vt:lpstr>Georgia</vt:lpstr>
      <vt:lpstr>Calibri</vt:lpstr>
      <vt:lpstr>Arial Black</vt:lpstr>
      <vt:lpstr>Wingdings</vt:lpstr>
      <vt:lpstr>VAGRounded TL</vt:lpstr>
      <vt:lpstr>Times New Roman</vt:lpstr>
      <vt:lpstr>Slipstream</vt:lpstr>
      <vt:lpstr>Slipstream</vt:lpstr>
      <vt:lpstr>Slipstream</vt:lpstr>
      <vt:lpstr>Slipstream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Būt labākajiem ir forši!</dc:title>
  <dc:creator>Signe</dc:creator>
  <cp:lastModifiedBy>Administrators</cp:lastModifiedBy>
  <cp:revision>77</cp:revision>
  <cp:lastPrinted>2013-04-24T10:17:52Z</cp:lastPrinted>
  <dcterms:created xsi:type="dcterms:W3CDTF">2013-04-15T09:37:19Z</dcterms:created>
  <dcterms:modified xsi:type="dcterms:W3CDTF">2013-04-29T12:04:47Z</dcterms:modified>
</cp:coreProperties>
</file>