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0" r:id="rId3"/>
    <p:sldId id="258" r:id="rId4"/>
    <p:sldId id="259" r:id="rId5"/>
    <p:sldId id="282" r:id="rId6"/>
    <p:sldId id="261" r:id="rId7"/>
    <p:sldId id="262" r:id="rId8"/>
    <p:sldId id="263" r:id="rId9"/>
    <p:sldId id="264" r:id="rId10"/>
    <p:sldId id="279" r:id="rId11"/>
    <p:sldId id="281" r:id="rId12"/>
    <p:sldId id="273" r:id="rId13"/>
    <p:sldId id="274" r:id="rId14"/>
    <p:sldId id="272" r:id="rId15"/>
    <p:sldId id="270" r:id="rId16"/>
    <p:sldId id="275" r:id="rId17"/>
    <p:sldId id="276" r:id="rId18"/>
    <p:sldId id="277" r:id="rId19"/>
    <p:sldId id="278" r:id="rId20"/>
    <p:sldId id="280" r:id="rId21"/>
    <p:sldId id="271" r:id="rId22"/>
    <p:sldId id="267" r:id="rId23"/>
    <p:sldId id="268" r:id="rId24"/>
    <p:sldId id="285" r:id="rId25"/>
    <p:sldId id="283" r:id="rId26"/>
    <p:sldId id="284" r:id="rId27"/>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CB71626B-0087-4010-A623-A7286AC77822}" type="datetimeFigureOut">
              <a:rPr lang="lv-LV" smtClean="0"/>
              <a:pPr/>
              <a:t>2013.04.24.</a:t>
            </a:fld>
            <a:endParaRPr lang="lv-LV"/>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lv-LV"/>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D4DC7FB8-F27E-40D3-8A4E-6F0218130DB3}" type="slidenum">
              <a:rPr lang="lv-LV" smtClean="0"/>
              <a:pPr/>
              <a:t>‹#›</a:t>
            </a:fld>
            <a:endParaRPr lang="lv-LV"/>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B71626B-0087-4010-A623-A7286AC77822}" type="datetimeFigureOut">
              <a:rPr lang="lv-LV" smtClean="0"/>
              <a:pPr/>
              <a:t>2013.04.24.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4DC7FB8-F27E-40D3-8A4E-6F0218130DB3}" type="slidenum">
              <a:rPr lang="lv-LV" smtClean="0"/>
              <a:pPr/>
              <a:t>‹#›</a:t>
            </a:fld>
            <a:endParaRPr lang="lv-LV"/>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B71626B-0087-4010-A623-A7286AC77822}" type="datetimeFigureOut">
              <a:rPr lang="lv-LV" smtClean="0"/>
              <a:pPr/>
              <a:t>2013.04.24.</a:t>
            </a:fld>
            <a:endParaRPr lang="lv-LV"/>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4DC7FB8-F27E-40D3-8A4E-6F0218130DB3}" type="slidenum">
              <a:rPr lang="lv-LV" smtClean="0"/>
              <a:pPr/>
              <a:t>‹#›</a:t>
            </a:fld>
            <a:endParaRPr lang="lv-LV"/>
          </a:p>
        </p:txBody>
      </p:sp>
      <p:sp>
        <p:nvSpPr>
          <p:cNvPr id="14" name="Footer Placeholder 13"/>
          <p:cNvSpPr>
            <a:spLocks noGrp="1"/>
          </p:cNvSpPr>
          <p:nvPr>
            <p:ph type="ftr" sz="quarter" idx="12"/>
          </p:nvPr>
        </p:nvSpPr>
        <p:spPr/>
        <p:txBody>
          <a:bodyPr/>
          <a:lstStyle/>
          <a:p>
            <a:endParaRPr lang="lv-LV"/>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CB71626B-0087-4010-A623-A7286AC77822}" type="datetimeFigureOut">
              <a:rPr lang="lv-LV" smtClean="0"/>
              <a:pPr/>
              <a:t>2013.04.24.</a:t>
            </a:fld>
            <a:endParaRPr lang="lv-LV"/>
          </a:p>
        </p:txBody>
      </p:sp>
      <p:sp>
        <p:nvSpPr>
          <p:cNvPr id="10" name="Slide Number Placeholder 9"/>
          <p:cNvSpPr>
            <a:spLocks noGrp="1"/>
          </p:cNvSpPr>
          <p:nvPr>
            <p:ph type="sldNum" sz="quarter" idx="16"/>
          </p:nvPr>
        </p:nvSpPr>
        <p:spPr/>
        <p:txBody>
          <a:bodyPr rtlCol="0"/>
          <a:lstStyle/>
          <a:p>
            <a:fld id="{D4DC7FB8-F27E-40D3-8A4E-6F0218130DB3}" type="slidenum">
              <a:rPr lang="lv-LV" smtClean="0"/>
              <a:pPr/>
              <a:t>‹#›</a:t>
            </a:fld>
            <a:endParaRPr lang="lv-LV"/>
          </a:p>
        </p:txBody>
      </p:sp>
      <p:sp>
        <p:nvSpPr>
          <p:cNvPr id="12" name="Footer Placeholder 11"/>
          <p:cNvSpPr>
            <a:spLocks noGrp="1"/>
          </p:cNvSpPr>
          <p:nvPr>
            <p:ph type="ftr" sz="quarter" idx="17"/>
          </p:nvPr>
        </p:nvSpPr>
        <p:spPr/>
        <p:txBody>
          <a:bodyPr rtlCol="0"/>
          <a:lstStyle/>
          <a:p>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CB71626B-0087-4010-A623-A7286AC77822}" type="datetimeFigureOut">
              <a:rPr lang="lv-LV" smtClean="0"/>
              <a:pPr/>
              <a:t>2013.04.24.</a:t>
            </a:fld>
            <a:endParaRPr lang="lv-LV"/>
          </a:p>
        </p:txBody>
      </p:sp>
      <p:sp>
        <p:nvSpPr>
          <p:cNvPr id="12" name="Slide Number Placeholder 11"/>
          <p:cNvSpPr>
            <a:spLocks noGrp="1"/>
          </p:cNvSpPr>
          <p:nvPr>
            <p:ph type="sldNum" sz="quarter" idx="16"/>
          </p:nvPr>
        </p:nvSpPr>
        <p:spPr/>
        <p:txBody>
          <a:bodyPr rtlCol="0"/>
          <a:lstStyle/>
          <a:p>
            <a:fld id="{D4DC7FB8-F27E-40D3-8A4E-6F0218130DB3}" type="slidenum">
              <a:rPr lang="lv-LV" smtClean="0"/>
              <a:pPr/>
              <a:t>‹#›</a:t>
            </a:fld>
            <a:endParaRPr lang="lv-LV"/>
          </a:p>
        </p:txBody>
      </p:sp>
      <p:sp>
        <p:nvSpPr>
          <p:cNvPr id="14" name="Footer Placeholder 13"/>
          <p:cNvSpPr>
            <a:spLocks noGrp="1"/>
          </p:cNvSpPr>
          <p:nvPr>
            <p:ph type="ftr" sz="quarter" idx="17"/>
          </p:nvPr>
        </p:nvSpPr>
        <p:spPr/>
        <p:txBody>
          <a:bodyPr rtlCol="0"/>
          <a:lstStyle/>
          <a:p>
            <a:endParaRPr lang="lv-LV"/>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B71626B-0087-4010-A623-A7286AC77822}" type="datetimeFigureOut">
              <a:rPr lang="lv-LV" smtClean="0"/>
              <a:pPr/>
              <a:t>2013.04.24.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4DC7FB8-F27E-40D3-8A4E-6F0218130DB3}" type="slidenum">
              <a:rPr lang="lv-LV" smtClean="0"/>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71626B-0087-4010-A623-A7286AC77822}" type="datetimeFigureOut">
              <a:rPr lang="lv-LV" smtClean="0"/>
              <a:pPr/>
              <a:t>2013.04.24.</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D4DC7FB8-F27E-40D3-8A4E-6F0218130DB3}" type="slidenum">
              <a:rPr lang="lv-LV" smtClean="0"/>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B71626B-0087-4010-A623-A7286AC77822}" type="datetimeFigureOut">
              <a:rPr lang="lv-LV" smtClean="0"/>
              <a:pPr/>
              <a:t>2013.04.24.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4DC7FB8-F27E-40D3-8A4E-6F0218130DB3}" type="slidenum">
              <a:rPr lang="lv-LV" smtClean="0"/>
              <a:pPr/>
              <a:t>‹#›</a:t>
            </a:fld>
            <a:endParaRPr lang="lv-LV"/>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CB71626B-0087-4010-A623-A7286AC77822}" type="datetimeFigureOut">
              <a:rPr lang="lv-LV" smtClean="0"/>
              <a:pPr/>
              <a:t>2013.04.24.</a:t>
            </a:fld>
            <a:endParaRPr lang="lv-LV"/>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D4DC7FB8-F27E-40D3-8A4E-6F0218130DB3}" type="slidenum">
              <a:rPr lang="lv-LV" smtClean="0"/>
              <a:pPr/>
              <a:t>‹#›</a:t>
            </a:fld>
            <a:endParaRPr lang="lv-LV"/>
          </a:p>
        </p:txBody>
      </p:sp>
      <p:sp>
        <p:nvSpPr>
          <p:cNvPr id="14" name="Footer Placeholder 13"/>
          <p:cNvSpPr>
            <a:spLocks noGrp="1"/>
          </p:cNvSpPr>
          <p:nvPr>
            <p:ph type="ftr" sz="quarter" idx="12"/>
          </p:nvPr>
        </p:nvSpPr>
        <p:spPr>
          <a:xfrm>
            <a:off x="1600200" y="6248206"/>
            <a:ext cx="4572000" cy="365125"/>
          </a:xfrm>
        </p:spPr>
        <p:txBody>
          <a:bodyPr rtlCol="0"/>
          <a:lstStyle/>
          <a:p>
            <a:endParaRPr lang="lv-LV"/>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B71626B-0087-4010-A623-A7286AC77822}" type="datetimeFigureOut">
              <a:rPr lang="lv-LV" smtClean="0"/>
              <a:pPr/>
              <a:t>2013.04.24.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4DC7FB8-F27E-40D3-8A4E-6F0218130DB3}" type="slidenum">
              <a:rPr lang="lv-LV" smtClean="0"/>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CB71626B-0087-4010-A623-A7286AC77822}" type="datetimeFigureOut">
              <a:rPr lang="lv-LV" smtClean="0"/>
              <a:pPr/>
              <a:t>2013.04.24.</a:t>
            </a:fld>
            <a:endParaRPr lang="lv-LV"/>
          </a:p>
        </p:txBody>
      </p:sp>
      <p:sp>
        <p:nvSpPr>
          <p:cNvPr id="5" name="Footer Placeholder 4"/>
          <p:cNvSpPr>
            <a:spLocks noGrp="1"/>
          </p:cNvSpPr>
          <p:nvPr>
            <p:ph type="ftr" sz="quarter" idx="11"/>
          </p:nvPr>
        </p:nvSpPr>
        <p:spPr>
          <a:xfrm>
            <a:off x="457201" y="6248207"/>
            <a:ext cx="5573483" cy="365125"/>
          </a:xfrm>
        </p:spPr>
        <p:txBody>
          <a:bodyPr/>
          <a:lstStyle/>
          <a:p>
            <a:endParaRPr lang="lv-LV"/>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D4DC7FB8-F27E-40D3-8A4E-6F0218130DB3}" type="slidenum">
              <a:rPr lang="lv-LV" smtClean="0"/>
              <a:pPr/>
              <a:t>‹#›</a:t>
            </a:fld>
            <a:endParaRPr lang="lv-LV"/>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CB71626B-0087-4010-A623-A7286AC77822}" type="datetimeFigureOut">
              <a:rPr lang="lv-LV" smtClean="0"/>
              <a:pPr/>
              <a:t>2013.04.24.</a:t>
            </a:fld>
            <a:endParaRPr lang="lv-LV"/>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lv-LV"/>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4DC7FB8-F27E-40D3-8A4E-6F0218130DB3}" type="slidenum">
              <a:rPr lang="lv-LV" smtClean="0"/>
              <a:pPr/>
              <a:t>‹#›</a:t>
            </a:fld>
            <a:endParaRPr lang="lv-LV"/>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4546" y="3857628"/>
            <a:ext cx="7286676" cy="1285884"/>
          </a:xfrm>
        </p:spPr>
        <p:txBody>
          <a:bodyPr>
            <a:normAutofit fontScale="90000"/>
          </a:bodyPr>
          <a:lstStyle/>
          <a:p>
            <a:r>
              <a:rPr lang="lv-LV" cap="none" dirty="0" smtClean="0">
                <a:ln w="18415" cmpd="sng">
                  <a:solidFill>
                    <a:srgbClr val="FFFFFF"/>
                  </a:solidFill>
                  <a:prstDash val="solid"/>
                </a:ln>
                <a:solidFill>
                  <a:srgbClr val="FFFFFF"/>
                </a:solidFill>
                <a:latin typeface="Arial Narrow" pitchFamily="34" charset="0"/>
              </a:rPr>
              <a:t>Iecietības veicināšana  </a:t>
            </a:r>
            <a:r>
              <a:rPr lang="lv-LV" cap="none" dirty="0" smtClean="0">
                <a:ln w="18415" cmpd="sng">
                  <a:solidFill>
                    <a:srgbClr val="FFFFFF"/>
                  </a:solidFill>
                  <a:prstDash val="solid"/>
                </a:ln>
                <a:solidFill>
                  <a:srgbClr val="FFFFFF"/>
                </a:solidFill>
                <a:latin typeface="Arial Narrow" pitchFamily="34" charset="0"/>
              </a:rPr>
              <a:t>jauniešu vidū</a:t>
            </a:r>
            <a:r>
              <a:rPr lang="lv-LV" cap="none" dirty="0" smtClean="0">
                <a:ln w="18415" cmpd="sng">
                  <a:solidFill>
                    <a:srgbClr val="FFFFFF"/>
                  </a:solidFill>
                  <a:prstDash val="solid"/>
                </a:ln>
                <a:solidFill>
                  <a:srgbClr val="FFFFFF"/>
                </a:solidFill>
              </a:rPr>
              <a:t> </a:t>
            </a:r>
            <a:endParaRPr lang="lv-LV" cap="none" dirty="0">
              <a:ln w="18415" cmpd="sng">
                <a:solidFill>
                  <a:srgbClr val="FFFFFF"/>
                </a:solidFill>
                <a:prstDash val="solid"/>
              </a:ln>
              <a:solidFill>
                <a:srgbClr val="FFFFFF"/>
              </a:solidFill>
            </a:endParaRPr>
          </a:p>
        </p:txBody>
      </p:sp>
      <p:sp>
        <p:nvSpPr>
          <p:cNvPr id="3" name="Subtitle 2"/>
          <p:cNvSpPr>
            <a:spLocks noGrp="1"/>
          </p:cNvSpPr>
          <p:nvPr>
            <p:ph type="subTitle" idx="1"/>
          </p:nvPr>
        </p:nvSpPr>
        <p:spPr>
          <a:xfrm>
            <a:off x="2357422" y="6072206"/>
            <a:ext cx="6786578" cy="785794"/>
          </a:xfrm>
        </p:spPr>
        <p:txBody>
          <a:bodyPr>
            <a:noAutofit/>
          </a:bodyPr>
          <a:lstStyle/>
          <a:p>
            <a:pPr>
              <a:spcBef>
                <a:spcPts val="0"/>
              </a:spcBef>
            </a:pPr>
            <a:r>
              <a:rPr lang="lv-LV" sz="1800" dirty="0" smtClean="0">
                <a:solidFill>
                  <a:schemeClr val="accent6">
                    <a:lumMod val="50000"/>
                  </a:schemeClr>
                </a:solidFill>
                <a:latin typeface="Arial Narrow" pitchFamily="34" charset="0"/>
              </a:rPr>
              <a:t>V.Plūdoņa Kuldīgas ģimnāzijas 11.a klases audzinātājas </a:t>
            </a:r>
            <a:r>
              <a:rPr lang="lv-LV" sz="1800" dirty="0" smtClean="0">
                <a:solidFill>
                  <a:schemeClr val="accent6">
                    <a:lumMod val="50000"/>
                  </a:schemeClr>
                </a:solidFill>
                <a:latin typeface="Arial Narrow" pitchFamily="34" charset="0"/>
              </a:rPr>
              <a:t>Guntas </a:t>
            </a:r>
            <a:r>
              <a:rPr lang="lv-LV" sz="1800" dirty="0" err="1" smtClean="0">
                <a:solidFill>
                  <a:schemeClr val="accent6">
                    <a:lumMod val="50000"/>
                  </a:schemeClr>
                </a:solidFill>
                <a:latin typeface="Arial Narrow" pitchFamily="34" charset="0"/>
              </a:rPr>
              <a:t>Upesdegles</a:t>
            </a:r>
            <a:r>
              <a:rPr lang="lv-LV" sz="1800" dirty="0" smtClean="0">
                <a:solidFill>
                  <a:schemeClr val="accent6">
                    <a:lumMod val="50000"/>
                  </a:schemeClr>
                </a:solidFill>
                <a:latin typeface="Arial Narrow" pitchFamily="34" charset="0"/>
              </a:rPr>
              <a:t> </a:t>
            </a:r>
            <a:r>
              <a:rPr lang="lv-LV" sz="1800" dirty="0" smtClean="0">
                <a:solidFill>
                  <a:schemeClr val="accent6">
                    <a:lumMod val="50000"/>
                  </a:schemeClr>
                </a:solidFill>
                <a:latin typeface="Arial Narrow" pitchFamily="34" charset="0"/>
              </a:rPr>
              <a:t>prezentācija </a:t>
            </a:r>
            <a:r>
              <a:rPr lang="lv-LV" sz="1800" b="1" dirty="0"/>
              <a:t> </a:t>
            </a:r>
            <a:r>
              <a:rPr lang="lv-LV" sz="1800" dirty="0" smtClean="0">
                <a:solidFill>
                  <a:schemeClr val="accent6">
                    <a:lumMod val="50000"/>
                  </a:schemeClr>
                </a:solidFill>
                <a:latin typeface="Arial Narrow" pitchFamily="34" charset="0"/>
              </a:rPr>
              <a:t>VBTAI </a:t>
            </a:r>
            <a:r>
              <a:rPr lang="lv-LV" sz="1800" dirty="0" smtClean="0">
                <a:solidFill>
                  <a:schemeClr val="accent6">
                    <a:lumMod val="50000"/>
                  </a:schemeClr>
                </a:solidFill>
                <a:latin typeface="Arial Narrow" pitchFamily="34" charset="0"/>
              </a:rPr>
              <a:t>konferencei</a:t>
            </a:r>
            <a:r>
              <a:rPr lang="lv-LV" sz="1800" dirty="0" smtClean="0"/>
              <a:t> </a:t>
            </a:r>
            <a:r>
              <a:rPr lang="lv-LV" sz="1800" dirty="0" smtClean="0">
                <a:solidFill>
                  <a:schemeClr val="accent6">
                    <a:lumMod val="50000"/>
                  </a:schemeClr>
                </a:solidFill>
              </a:rPr>
              <a:t>„</a:t>
            </a:r>
            <a:r>
              <a:rPr lang="lv-LV" sz="1800" dirty="0" smtClean="0">
                <a:solidFill>
                  <a:schemeClr val="accent6">
                    <a:lumMod val="50000"/>
                  </a:schemeClr>
                </a:solidFill>
                <a:latin typeface="Arial Narrow" pitchFamily="34" charset="0"/>
              </a:rPr>
              <a:t>Sapratne </a:t>
            </a:r>
            <a:r>
              <a:rPr lang="lv-LV" sz="1800" dirty="0">
                <a:solidFill>
                  <a:schemeClr val="accent6">
                    <a:lumMod val="50000"/>
                  </a:schemeClr>
                </a:solidFill>
                <a:latin typeface="Arial Narrow" pitchFamily="34" charset="0"/>
              </a:rPr>
              <a:t>un cieņa klasē, skolā un </a:t>
            </a:r>
            <a:r>
              <a:rPr lang="lv-LV" sz="1800" dirty="0" smtClean="0">
                <a:solidFill>
                  <a:schemeClr val="accent6">
                    <a:lumMod val="50000"/>
                  </a:schemeClr>
                </a:solidFill>
                <a:latin typeface="Arial Narrow" pitchFamily="34" charset="0"/>
              </a:rPr>
              <a:t>internetā</a:t>
            </a:r>
            <a:r>
              <a:rPr lang="lv-LV" sz="1800" dirty="0" smtClean="0">
                <a:solidFill>
                  <a:schemeClr val="accent6">
                    <a:lumMod val="50000"/>
                  </a:schemeClr>
                </a:solidFill>
              </a:rPr>
              <a:t>”</a:t>
            </a:r>
            <a:r>
              <a:rPr lang="lv-LV" sz="1800" dirty="0" smtClean="0">
                <a:solidFill>
                  <a:schemeClr val="accent6">
                    <a:lumMod val="50000"/>
                  </a:schemeClr>
                </a:solidFill>
                <a:latin typeface="Arial Narrow" pitchFamily="34" charset="0"/>
              </a:rPr>
              <a:t> 25.04.2013</a:t>
            </a:r>
            <a:r>
              <a:rPr lang="lv-LV" sz="1800" dirty="0" smtClean="0">
                <a:solidFill>
                  <a:schemeClr val="accent6">
                    <a:lumMod val="50000"/>
                  </a:schemeClr>
                </a:solidFill>
                <a:latin typeface="Arial Narrow" pitchFamily="34" charset="0"/>
              </a:rPr>
              <a:t>.</a:t>
            </a:r>
            <a:endParaRPr lang="lv-LV" sz="1800" dirty="0">
              <a:solidFill>
                <a:schemeClr val="accent6">
                  <a:lumMod val="50000"/>
                </a:schemeClr>
              </a:solidFill>
              <a:latin typeface="Arial Narrow" pitchFamily="34" charset="0"/>
            </a:endParaRPr>
          </a:p>
        </p:txBody>
      </p:sp>
    </p:spTree>
    <p:extLst>
      <p:ext uri="{BB962C8B-B14F-4D97-AF65-F5344CB8AC3E}">
        <p14:creationId xmlns="" xmlns:p14="http://schemas.microsoft.com/office/powerpoint/2010/main" val="2287284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err="1" smtClean="0">
                <a:latin typeface="Arial Narrow" pitchFamily="34" charset="0"/>
              </a:rPr>
              <a:t>Prologs.Statistika</a:t>
            </a:r>
            <a:endParaRPr lang="lv-LV" dirty="0">
              <a:latin typeface="Arial Narrow" pitchFamily="34" charset="0"/>
            </a:endParaRPr>
          </a:p>
        </p:txBody>
      </p:sp>
      <p:sp>
        <p:nvSpPr>
          <p:cNvPr id="3" name="Content Placeholder 2"/>
          <p:cNvSpPr>
            <a:spLocks noGrp="1"/>
          </p:cNvSpPr>
          <p:nvPr>
            <p:ph sz="quarter" idx="1"/>
          </p:nvPr>
        </p:nvSpPr>
        <p:spPr>
          <a:xfrm>
            <a:off x="571472" y="1643050"/>
            <a:ext cx="8153400" cy="4495800"/>
          </a:xfrm>
        </p:spPr>
        <p:txBody>
          <a:bodyPr/>
          <a:lstStyle/>
          <a:p>
            <a:r>
              <a:rPr lang="lv-LV" dirty="0">
                <a:latin typeface="Arial Narrow" pitchFamily="34" charset="0"/>
              </a:rPr>
              <a:t>Pēc Pasaules Veselības organizācijas jeb </a:t>
            </a:r>
            <a:r>
              <a:rPr lang="en-US" dirty="0">
                <a:latin typeface="Arial Narrow" pitchFamily="34" charset="0"/>
              </a:rPr>
              <a:t>Health </a:t>
            </a:r>
            <a:r>
              <a:rPr lang="en-US" dirty="0" err="1">
                <a:latin typeface="Arial Narrow" pitchFamily="34" charset="0"/>
              </a:rPr>
              <a:t>Behaviour</a:t>
            </a:r>
            <a:r>
              <a:rPr lang="en-US" dirty="0">
                <a:latin typeface="Arial Narrow" pitchFamily="34" charset="0"/>
              </a:rPr>
              <a:t> in School-aged Children </a:t>
            </a:r>
            <a:r>
              <a:rPr lang="lv-LV" dirty="0">
                <a:latin typeface="Arial Narrow" pitchFamily="34" charset="0"/>
              </a:rPr>
              <a:t>veiktā </a:t>
            </a:r>
            <a:r>
              <a:rPr lang="lv-LV" dirty="0" smtClean="0">
                <a:latin typeface="Arial Narrow" pitchFamily="34" charset="0"/>
              </a:rPr>
              <a:t>pētījuma </a:t>
            </a:r>
            <a:r>
              <a:rPr lang="lv-LV" dirty="0">
                <a:latin typeface="Arial Narrow" pitchFamily="34" charset="0"/>
              </a:rPr>
              <a:t>zināms, ka bērni Latvijā bieži saskaras ar izsmiešanu .</a:t>
            </a:r>
          </a:p>
          <a:p>
            <a:r>
              <a:rPr lang="lv-LV" dirty="0">
                <a:latin typeface="Arial Narrow" pitchFamily="34" charset="0"/>
              </a:rPr>
              <a:t>58 % </a:t>
            </a:r>
            <a:r>
              <a:rPr lang="lv-LV" dirty="0" smtClean="0">
                <a:latin typeface="Arial Narrow" pitchFamily="34" charset="0"/>
              </a:rPr>
              <a:t>bērnu </a:t>
            </a:r>
            <a:r>
              <a:rPr lang="lv-LV" dirty="0">
                <a:latin typeface="Arial Narrow" pitchFamily="34" charset="0"/>
              </a:rPr>
              <a:t>atzīst, ka saskaras ar ņirgāšanos no vienaudžu puses, un ap 60% atzīst, ka paši ir ņirgājušies par citiem. </a:t>
            </a:r>
          </a:p>
          <a:p>
            <a:endParaRPr lang="lv-LV" dirty="0"/>
          </a:p>
        </p:txBody>
      </p:sp>
      <p:pic>
        <p:nvPicPr>
          <p:cNvPr id="2050" name="Picture 2" descr="https://encrypted-tbn2.gstatic.com/images?q=tbn:ANd9GcTShoIDNoAwU58NT2vTwwswtemIy_AFrgkFXGCtL7uWv9gF7O1m"/>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43834" y="5143512"/>
            <a:ext cx="834502" cy="8088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176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153400" cy="990600"/>
          </a:xfrm>
        </p:spPr>
        <p:txBody>
          <a:bodyPr/>
          <a:lstStyle/>
          <a:p>
            <a:r>
              <a:rPr lang="lv-LV" dirty="0" smtClean="0">
                <a:solidFill>
                  <a:schemeClr val="accent6">
                    <a:lumMod val="75000"/>
                  </a:schemeClr>
                </a:solidFill>
                <a:latin typeface="Arial Narrow" pitchFamily="34" charset="0"/>
              </a:rPr>
              <a:t>Pedagoga uzdevumi</a:t>
            </a:r>
            <a:endParaRPr lang="lv-LV" dirty="0">
              <a:solidFill>
                <a:schemeClr val="accent6">
                  <a:lumMod val="75000"/>
                </a:schemeClr>
              </a:solidFill>
              <a:latin typeface="Arial Narrow" pitchFamily="34" charset="0"/>
            </a:endParaRPr>
          </a:p>
        </p:txBody>
      </p:sp>
      <p:sp>
        <p:nvSpPr>
          <p:cNvPr id="3" name="Content Placeholder 2"/>
          <p:cNvSpPr>
            <a:spLocks noGrp="1"/>
          </p:cNvSpPr>
          <p:nvPr>
            <p:ph sz="quarter" idx="1"/>
          </p:nvPr>
        </p:nvSpPr>
        <p:spPr/>
        <p:txBody>
          <a:bodyPr/>
          <a:lstStyle/>
          <a:p>
            <a:pPr lvl="0"/>
            <a:r>
              <a:rPr lang="lv-LV" dirty="0">
                <a:latin typeface="Arial Narrow" pitchFamily="34" charset="0"/>
              </a:rPr>
              <a:t>Mācīt veidot cieņpilnas, atbildīgas un iecietīgas cilvēku savstarpējās attiecības.</a:t>
            </a:r>
          </a:p>
          <a:p>
            <a:pPr lvl="0"/>
            <a:r>
              <a:rPr lang="lv-LV" dirty="0">
                <a:latin typeface="Arial Narrow" pitchFamily="34" charset="0"/>
              </a:rPr>
              <a:t>Motivēt skolēnus respektēt citu vajadzības un individualitāti.</a:t>
            </a:r>
          </a:p>
          <a:p>
            <a:pPr lvl="0"/>
            <a:r>
              <a:rPr lang="lv-LV" dirty="0">
                <a:latin typeface="Arial Narrow" pitchFamily="34" charset="0"/>
              </a:rPr>
              <a:t>Attīstīt spēju iejusties un saprast citu cilvēku rīcību dažādās dzīves situācijās.</a:t>
            </a:r>
          </a:p>
          <a:p>
            <a:pPr lvl="0"/>
            <a:r>
              <a:rPr lang="lv-LV" dirty="0">
                <a:latin typeface="Arial Narrow" pitchFamily="34" charset="0"/>
              </a:rPr>
              <a:t>Veidot prasmi risināt konfliktus.</a:t>
            </a:r>
          </a:p>
          <a:p>
            <a:endParaRPr lang="lv-LV" dirty="0"/>
          </a:p>
        </p:txBody>
      </p:sp>
    </p:spTree>
    <p:extLst>
      <p:ext uri="{BB962C8B-B14F-4D97-AF65-F5344CB8AC3E}">
        <p14:creationId xmlns="" xmlns:p14="http://schemas.microsoft.com/office/powerpoint/2010/main" val="11009658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Arial Narrow" pitchFamily="34" charset="0"/>
              </a:rPr>
              <a:t>Darba virzieni</a:t>
            </a:r>
            <a:endParaRPr lang="lv-LV" dirty="0">
              <a:latin typeface="Arial Narrow" pitchFamily="34" charset="0"/>
            </a:endParaRPr>
          </a:p>
        </p:txBody>
      </p:sp>
      <p:sp>
        <p:nvSpPr>
          <p:cNvPr id="3" name="Content Placeholder 2"/>
          <p:cNvSpPr>
            <a:spLocks noGrp="1"/>
          </p:cNvSpPr>
          <p:nvPr>
            <p:ph sz="quarter" idx="1"/>
          </p:nvPr>
        </p:nvSpPr>
        <p:spPr/>
        <p:txBody>
          <a:bodyPr/>
          <a:lstStyle/>
          <a:p>
            <a:r>
              <a:rPr lang="lv-LV" dirty="0" smtClean="0">
                <a:latin typeface="Arial Narrow" pitchFamily="34" charset="0"/>
              </a:rPr>
              <a:t>Veidot </a:t>
            </a:r>
            <a:r>
              <a:rPr lang="lv-LV" dirty="0">
                <a:latin typeface="Arial Narrow" pitchFamily="34" charset="0"/>
              </a:rPr>
              <a:t>labvēlīgu klases </a:t>
            </a:r>
            <a:r>
              <a:rPr lang="lv-LV" dirty="0" smtClean="0">
                <a:latin typeface="Arial Narrow" pitchFamily="34" charset="0"/>
              </a:rPr>
              <a:t>vidi</a:t>
            </a:r>
            <a:r>
              <a:rPr lang="lv-LV" dirty="0">
                <a:latin typeface="Arial Narrow" pitchFamily="34" charset="0"/>
              </a:rPr>
              <a:t>.</a:t>
            </a:r>
            <a:r>
              <a:rPr lang="lv-LV" dirty="0" smtClean="0">
                <a:latin typeface="Arial Narrow" pitchFamily="34" charset="0"/>
              </a:rPr>
              <a:t> </a:t>
            </a:r>
          </a:p>
          <a:p>
            <a:r>
              <a:rPr lang="lv-LV" dirty="0">
                <a:latin typeface="Arial Narrow" pitchFamily="34" charset="0"/>
              </a:rPr>
              <a:t>I</a:t>
            </a:r>
            <a:r>
              <a:rPr lang="lv-LV" dirty="0" smtClean="0">
                <a:latin typeface="Arial Narrow" pitchFamily="34" charset="0"/>
              </a:rPr>
              <a:t>esaistīties </a:t>
            </a:r>
            <a:r>
              <a:rPr lang="lv-LV" dirty="0">
                <a:latin typeface="Arial Narrow" pitchFamily="34" charset="0"/>
              </a:rPr>
              <a:t>skolas un ārpusskolas aktivitātēs, lai vēl vairāk saliedētu klases </a:t>
            </a:r>
            <a:r>
              <a:rPr lang="lv-LV" dirty="0" smtClean="0">
                <a:latin typeface="Arial Narrow" pitchFamily="34" charset="0"/>
              </a:rPr>
              <a:t>kolektīvu</a:t>
            </a:r>
            <a:r>
              <a:rPr lang="lv-LV" dirty="0" smtClean="0">
                <a:latin typeface="Arial Narrow" pitchFamily="34" charset="0"/>
              </a:rPr>
              <a:t>.</a:t>
            </a:r>
            <a:endParaRPr lang="lv-LV" dirty="0" smtClean="0">
              <a:latin typeface="Arial Narrow" pitchFamily="34" charset="0"/>
            </a:endParaRPr>
          </a:p>
        </p:txBody>
      </p:sp>
    </p:spTree>
    <p:extLst>
      <p:ext uri="{BB962C8B-B14F-4D97-AF65-F5344CB8AC3E}">
        <p14:creationId xmlns="" xmlns:p14="http://schemas.microsoft.com/office/powerpoint/2010/main" val="3048378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Arial Narrow" pitchFamily="34" charset="0"/>
              </a:rPr>
              <a:t>Konkursa darbs</a:t>
            </a:r>
            <a:endParaRPr lang="lv-LV" dirty="0">
              <a:latin typeface="Arial Narrow" pitchFamily="34" charset="0"/>
            </a:endParaRPr>
          </a:p>
        </p:txBody>
      </p:sp>
      <p:sp>
        <p:nvSpPr>
          <p:cNvPr id="3" name="Content Placeholder 2"/>
          <p:cNvSpPr>
            <a:spLocks noGrp="1"/>
          </p:cNvSpPr>
          <p:nvPr>
            <p:ph sz="quarter" idx="1"/>
          </p:nvPr>
        </p:nvSpPr>
        <p:spPr/>
        <p:txBody>
          <a:bodyPr>
            <a:normAutofit/>
          </a:bodyPr>
          <a:lstStyle/>
          <a:p>
            <a:r>
              <a:rPr lang="lv-LV" dirty="0" smtClean="0">
                <a:latin typeface="Arial Narrow" pitchFamily="34" charset="0"/>
              </a:rPr>
              <a:t>Tika izveidota filma “Tu vari!”</a:t>
            </a:r>
          </a:p>
          <a:p>
            <a:r>
              <a:rPr lang="lv-LV" dirty="0" smtClean="0">
                <a:latin typeface="Arial Narrow" pitchFamily="34" charset="0"/>
              </a:rPr>
              <a:t>11.a klases skolēni iejūtoties savās lomās, attēloja </a:t>
            </a:r>
            <a:r>
              <a:rPr lang="lv-LV" dirty="0" err="1" smtClean="0">
                <a:latin typeface="Arial Narrow" pitchFamily="34" charset="0"/>
              </a:rPr>
              <a:t>mobinga</a:t>
            </a:r>
            <a:r>
              <a:rPr lang="lv-LV" dirty="0" smtClean="0">
                <a:latin typeface="Arial Narrow" pitchFamily="34" charset="0"/>
              </a:rPr>
              <a:t> piemērus un klases biedru līdzatbildības izpausmju veidus. </a:t>
            </a:r>
          </a:p>
          <a:p>
            <a:pPr lvl="0"/>
            <a:r>
              <a:rPr lang="lv-LV" dirty="0" smtClean="0">
                <a:latin typeface="Arial Narrow" pitchFamily="34" charset="0"/>
              </a:rPr>
              <a:t>Tika filmēti skolas psihologa, sociālā pedagoga, vecāku pārstāvja un Valsts policijas Kārtības policijas nodaļas inspektores viedokļi. </a:t>
            </a:r>
          </a:p>
          <a:p>
            <a:pPr lvl="0"/>
            <a:r>
              <a:rPr lang="lv-LV" dirty="0" smtClean="0">
                <a:latin typeface="Arial Narrow" pitchFamily="34" charset="0"/>
              </a:rPr>
              <a:t>Tika organizētas klases pārrunas.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lv-LV" dirty="0" smtClean="0">
                <a:latin typeface="Arial Narrow" pitchFamily="34" charset="0"/>
              </a:rPr>
              <a:t/>
            </a:r>
            <a:br>
              <a:rPr lang="lv-LV" dirty="0" smtClean="0">
                <a:latin typeface="Arial Narrow" pitchFamily="34" charset="0"/>
              </a:rPr>
            </a:br>
            <a:r>
              <a:rPr lang="lv-LV" dirty="0" smtClean="0">
                <a:latin typeface="Arial Narrow" pitchFamily="34" charset="0"/>
              </a:rPr>
              <a:t>Jautājumi </a:t>
            </a:r>
            <a:r>
              <a:rPr lang="lv-LV" dirty="0">
                <a:latin typeface="Arial Narrow" pitchFamily="34" charset="0"/>
              </a:rPr>
              <a:t>pārrunām:</a:t>
            </a:r>
            <a:r>
              <a:rPr lang="lv-LV" dirty="0"/>
              <a:t/>
            </a:r>
            <a:br>
              <a:rPr lang="lv-LV" dirty="0"/>
            </a:br>
            <a:endParaRPr lang="lv-LV" dirty="0"/>
          </a:p>
        </p:txBody>
      </p:sp>
      <p:sp>
        <p:nvSpPr>
          <p:cNvPr id="3" name="Content Placeholder 2"/>
          <p:cNvSpPr>
            <a:spLocks noGrp="1"/>
          </p:cNvSpPr>
          <p:nvPr>
            <p:ph sz="quarter" idx="1"/>
          </p:nvPr>
        </p:nvSpPr>
        <p:spPr/>
        <p:txBody>
          <a:bodyPr/>
          <a:lstStyle/>
          <a:p>
            <a:r>
              <a:rPr lang="lv-LV" dirty="0" smtClean="0">
                <a:latin typeface="Arial Narrow" pitchFamily="34" charset="0"/>
              </a:rPr>
              <a:t>1.Kas </a:t>
            </a:r>
            <a:r>
              <a:rPr lang="lv-LV" dirty="0">
                <a:latin typeface="Arial Narrow" pitchFamily="34" charset="0"/>
              </a:rPr>
              <a:t>ir iecietība?</a:t>
            </a:r>
          </a:p>
          <a:p>
            <a:r>
              <a:rPr lang="lv-LV" dirty="0">
                <a:latin typeface="Arial Narrow" pitchFamily="34" charset="0"/>
              </a:rPr>
              <a:t>2. Vai esi saskāries ar iecietības trūkumu jauniešu </a:t>
            </a:r>
            <a:r>
              <a:rPr lang="lv-LV" dirty="0" smtClean="0">
                <a:latin typeface="Arial Narrow" pitchFamily="34" charset="0"/>
              </a:rPr>
              <a:t>vidū</a:t>
            </a:r>
            <a:r>
              <a:rPr lang="lv-LV" dirty="0">
                <a:latin typeface="Arial Narrow" pitchFamily="34" charset="0"/>
              </a:rPr>
              <a:t>? Kā Tev šķiet, kāpēc jaunieši </a:t>
            </a:r>
            <a:r>
              <a:rPr lang="lv-LV" dirty="0" smtClean="0">
                <a:latin typeface="Arial Narrow" pitchFamily="34" charset="0"/>
              </a:rPr>
              <a:t>viens </a:t>
            </a:r>
            <a:r>
              <a:rPr lang="lv-LV" dirty="0">
                <a:latin typeface="Arial Narrow" pitchFamily="34" charset="0"/>
              </a:rPr>
              <a:t>pret otru izturas neiecietīgi, pat vardarbīgi? </a:t>
            </a:r>
          </a:p>
          <a:p>
            <a:r>
              <a:rPr lang="lv-LV" dirty="0">
                <a:latin typeface="Arial Narrow" pitchFamily="34" charset="0"/>
              </a:rPr>
              <a:t>3. Ko darīt, ja Tev dara pāri? </a:t>
            </a:r>
          </a:p>
          <a:p>
            <a:r>
              <a:rPr lang="lv-LV" dirty="0">
                <a:latin typeface="Arial Narrow" pitchFamily="34" charset="0"/>
              </a:rPr>
              <a:t>4. Kā veicināt iecietību jauniešu vidū? Kādi ir Tavi priekšlikumi? </a:t>
            </a:r>
          </a:p>
          <a:p>
            <a:endParaRPr lang="lv-LV" dirty="0"/>
          </a:p>
        </p:txBody>
      </p:sp>
    </p:spTree>
    <p:extLst>
      <p:ext uri="{BB962C8B-B14F-4D97-AF65-F5344CB8AC3E}">
        <p14:creationId xmlns="" xmlns:p14="http://schemas.microsoft.com/office/powerpoint/2010/main" val="1942684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Arial Narrow" pitchFamily="34" charset="0"/>
              </a:rPr>
              <a:t>Skolēnu atsauksmes</a:t>
            </a:r>
            <a:endParaRPr lang="lv-LV" dirty="0">
              <a:latin typeface="Arial Narrow" pitchFamily="34" charset="0"/>
            </a:endParaRPr>
          </a:p>
        </p:txBody>
      </p:sp>
      <p:sp>
        <p:nvSpPr>
          <p:cNvPr id="3" name="Content Placeholder 2"/>
          <p:cNvSpPr>
            <a:spLocks noGrp="1"/>
          </p:cNvSpPr>
          <p:nvPr>
            <p:ph sz="quarter" idx="1"/>
          </p:nvPr>
        </p:nvSpPr>
        <p:spPr/>
        <p:txBody>
          <a:bodyPr/>
          <a:lstStyle/>
          <a:p>
            <a:r>
              <a:rPr lang="lv-LV" dirty="0">
                <a:latin typeface="Arial Narrow" pitchFamily="34" charset="0"/>
              </a:rPr>
              <a:t>„Runāt par iecietību ir jēga kaut vai tāpēc, ka tad jaunieši aizdomājas par to, kā viņi izturas pret citiem. Kad filmējām tās nepatīkamās ainas, nespēju noticēt, ka pret kādu cilvēku dzīvē tā arī izturas</a:t>
            </a:r>
            <a:r>
              <a:rPr lang="lv-LV" dirty="0" smtClean="0">
                <a:latin typeface="Arial Narrow" pitchFamily="34" charset="0"/>
              </a:rPr>
              <a:t>.</a:t>
            </a:r>
            <a:r>
              <a:rPr lang="lv-LV" dirty="0" smtClean="0"/>
              <a:t>” </a:t>
            </a:r>
            <a:r>
              <a:rPr lang="lv-LV" dirty="0" smtClean="0">
                <a:latin typeface="Arial Narrow" pitchFamily="34" charset="0"/>
              </a:rPr>
              <a:t>(Kristīne)</a:t>
            </a:r>
          </a:p>
          <a:p>
            <a:r>
              <a:rPr lang="lv-LV" dirty="0" smtClean="0">
                <a:latin typeface="Arial Narrow" pitchFamily="34" charset="0"/>
              </a:rPr>
              <a:t>„Ir jārunā par šo tēmu, jo, lai arī būs tādi, kas to ignorēs, runātais zemapziņā tomēr paliks.” (Laura)</a:t>
            </a:r>
          </a:p>
          <a:p>
            <a:endParaRPr lang="lv-LV" dirty="0">
              <a:latin typeface="Arial Narrow" pitchFamily="34" charset="0"/>
            </a:endParaRPr>
          </a:p>
        </p:txBody>
      </p:sp>
    </p:spTree>
    <p:extLst>
      <p:ext uri="{BB962C8B-B14F-4D97-AF65-F5344CB8AC3E}">
        <p14:creationId xmlns="" xmlns:p14="http://schemas.microsoft.com/office/powerpoint/2010/main" val="1718590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latin typeface="Arial Narrow" pitchFamily="34" charset="0"/>
              </a:rPr>
              <a:t>Skolēnu atsauksmes</a:t>
            </a:r>
            <a:endParaRPr lang="lv-LV" dirty="0"/>
          </a:p>
        </p:txBody>
      </p:sp>
      <p:sp>
        <p:nvSpPr>
          <p:cNvPr id="3" name="Content Placeholder 2"/>
          <p:cNvSpPr>
            <a:spLocks noGrp="1"/>
          </p:cNvSpPr>
          <p:nvPr>
            <p:ph sz="quarter" idx="1"/>
          </p:nvPr>
        </p:nvSpPr>
        <p:spPr/>
        <p:txBody>
          <a:bodyPr/>
          <a:lstStyle/>
          <a:p>
            <a:r>
              <a:rPr lang="lv-LV" dirty="0" smtClean="0">
                <a:latin typeface="Arial Narrow" pitchFamily="34" charset="0"/>
              </a:rPr>
              <a:t>Brīdī</a:t>
            </a:r>
            <a:r>
              <a:rPr lang="lv-LV" dirty="0">
                <a:latin typeface="Arial Narrow" pitchFamily="34" charset="0"/>
              </a:rPr>
              <a:t>, kad filmā iejutos sliktās varones tēlā, bija nedaudz dīvaini, jo tik atklāti nekad nevienu apcēlusi neesmu</a:t>
            </a:r>
            <a:r>
              <a:rPr lang="lv-LV" dirty="0" smtClean="0">
                <a:latin typeface="Arial Narrow" pitchFamily="34" charset="0"/>
              </a:rPr>
              <a:t>.” (Marta) </a:t>
            </a:r>
          </a:p>
          <a:p>
            <a:r>
              <a:rPr lang="lv-LV" dirty="0">
                <a:latin typeface="Arial Narrow" pitchFamily="34" charset="0"/>
              </a:rPr>
              <a:t>„Tas, ka mēs runājam par attiecībām jauniešu vidū, ir vērtīgi, jo, lai arī ne visus, bet vismaz kādu dzirdētais, iespējams, pārliecinās.” </a:t>
            </a:r>
            <a:r>
              <a:rPr lang="lv-LV" dirty="0" smtClean="0">
                <a:latin typeface="Arial Narrow" pitchFamily="34" charset="0"/>
              </a:rPr>
              <a:t>(Mārtiņš)</a:t>
            </a:r>
            <a:endParaRPr lang="lv-LV" dirty="0">
              <a:latin typeface="Arial Narrow" pitchFamily="34" charset="0"/>
            </a:endParaRPr>
          </a:p>
          <a:p>
            <a:endParaRPr lang="lv-LV" dirty="0">
              <a:latin typeface="Arial Narrow" pitchFamily="34" charset="0"/>
            </a:endParaRPr>
          </a:p>
          <a:p>
            <a:endParaRPr lang="lv-LV" dirty="0"/>
          </a:p>
        </p:txBody>
      </p:sp>
    </p:spTree>
    <p:extLst>
      <p:ext uri="{BB962C8B-B14F-4D97-AF65-F5344CB8AC3E}">
        <p14:creationId xmlns="" xmlns:p14="http://schemas.microsoft.com/office/powerpoint/2010/main" val="3727221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latin typeface="Arial Narrow" pitchFamily="34" charset="0"/>
              </a:rPr>
              <a:t>Skolēnu atsauksmes</a:t>
            </a:r>
            <a:endParaRPr lang="lv-LV" dirty="0"/>
          </a:p>
        </p:txBody>
      </p:sp>
      <p:sp>
        <p:nvSpPr>
          <p:cNvPr id="3" name="Content Placeholder 2"/>
          <p:cNvSpPr>
            <a:spLocks noGrp="1"/>
          </p:cNvSpPr>
          <p:nvPr>
            <p:ph sz="quarter" idx="1"/>
          </p:nvPr>
        </p:nvSpPr>
        <p:spPr/>
        <p:txBody>
          <a:bodyPr>
            <a:normAutofit/>
          </a:bodyPr>
          <a:lstStyle/>
          <a:p>
            <a:r>
              <a:rPr lang="lv-LV" dirty="0">
                <a:latin typeface="Arial Narrow" pitchFamily="34" charset="0"/>
              </a:rPr>
              <a:t>„Tomēr jāsaprot, ka dzīvē citu atstumšanu, aprunāšanu un izsmiešanu novērst pavisam nav </a:t>
            </a:r>
            <a:r>
              <a:rPr lang="lv-LV" dirty="0" smtClean="0">
                <a:latin typeface="Arial Narrow" pitchFamily="34" charset="0"/>
              </a:rPr>
              <a:t>iespējams.” (Marta)</a:t>
            </a:r>
          </a:p>
          <a:p>
            <a:r>
              <a:rPr lang="lv-LV" dirty="0" smtClean="0">
                <a:latin typeface="Arial Narrow" pitchFamily="34" charset="0"/>
              </a:rPr>
              <a:t>„</a:t>
            </a:r>
            <a:r>
              <a:rPr lang="lv-LV" dirty="0">
                <a:latin typeface="Arial Narrow" pitchFamily="34" charset="0"/>
              </a:rPr>
              <a:t>Skaidrs, ka visu sabiedrību neizmainīsi, katram jāmainās pašam</a:t>
            </a:r>
            <a:r>
              <a:rPr lang="lv-LV" dirty="0" smtClean="0">
                <a:latin typeface="Arial Narrow" pitchFamily="34" charset="0"/>
              </a:rPr>
              <a:t>.”</a:t>
            </a:r>
            <a:r>
              <a:rPr lang="lv-LV" dirty="0">
                <a:latin typeface="Arial Narrow" pitchFamily="34" charset="0"/>
              </a:rPr>
              <a:t> </a:t>
            </a:r>
            <a:r>
              <a:rPr lang="lv-LV" dirty="0" smtClean="0">
                <a:latin typeface="Arial Narrow" pitchFamily="34" charset="0"/>
              </a:rPr>
              <a:t>(Ričards) </a:t>
            </a:r>
            <a:endParaRPr lang="lv-LV" dirty="0">
              <a:latin typeface="Arial Narrow" pitchFamily="34" charset="0"/>
            </a:endParaRPr>
          </a:p>
          <a:p>
            <a:r>
              <a:rPr lang="lv-LV" dirty="0" smtClean="0">
                <a:latin typeface="Arial Narrow" pitchFamily="34" charset="0"/>
              </a:rPr>
              <a:t>„Gribētos</a:t>
            </a:r>
            <a:r>
              <a:rPr lang="lv-LV" dirty="0">
                <a:latin typeface="Arial Narrow" pitchFamily="34" charset="0"/>
              </a:rPr>
              <a:t>, lai visi saprastu, ka katrs ir atšķirīgs, bet tāpēc taču to nedrīkst nosodīt! </a:t>
            </a:r>
            <a:r>
              <a:rPr lang="lv-LV" dirty="0" smtClean="0">
                <a:latin typeface="Arial Narrow" pitchFamily="34" charset="0"/>
              </a:rPr>
              <a:t>” (Santa)</a:t>
            </a:r>
            <a:endParaRPr lang="lv-LV" dirty="0">
              <a:latin typeface="Arial Narrow" pitchFamily="34" charset="0"/>
            </a:endParaRPr>
          </a:p>
          <a:p>
            <a:endParaRPr lang="lv-LV" dirty="0">
              <a:latin typeface="Arial Narrow" pitchFamily="34" charset="0"/>
            </a:endParaRPr>
          </a:p>
          <a:p>
            <a:endParaRPr lang="lv-LV" dirty="0"/>
          </a:p>
        </p:txBody>
      </p:sp>
      <p:pic>
        <p:nvPicPr>
          <p:cNvPr id="1026" name="Picture 2" descr="http://i1171.photobucket.com/albums/r543/saan2712/smile.gif"/>
          <p:cNvPicPr>
            <a:picLocks noChangeAspect="1" noChangeArrowheads="1" noCrop="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24261" y="5157192"/>
            <a:ext cx="2016224" cy="151216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1172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99592" y="691547"/>
            <a:ext cx="6958556" cy="50654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0"/>
          <p:cNvSpPr>
            <a:spLocks noGrp="1"/>
          </p:cNvSpPr>
          <p:nvPr>
            <p:ph type="title"/>
          </p:nvPr>
        </p:nvSpPr>
        <p:spPr>
          <a:xfrm>
            <a:off x="609600" y="5857892"/>
            <a:ext cx="7891490" cy="571504"/>
          </a:xfrm>
        </p:spPr>
        <p:txBody>
          <a:bodyPr>
            <a:noAutofit/>
          </a:bodyPr>
          <a:lstStyle/>
          <a:p>
            <a:pPr algn="ctr"/>
            <a:r>
              <a:rPr lang="lv-LV" sz="3200" dirty="0" smtClean="0">
                <a:solidFill>
                  <a:schemeClr val="tx1"/>
                </a:solidFill>
                <a:latin typeface="Arial Narrow" pitchFamily="34" charset="0"/>
              </a:rPr>
              <a:t>“Fukšu” pārbaudījumi</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40654171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71600" y="578380"/>
            <a:ext cx="7152795" cy="53645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609600" y="6072206"/>
            <a:ext cx="8153400" cy="428628"/>
          </a:xfrm>
        </p:spPr>
        <p:txBody>
          <a:bodyPr>
            <a:noAutofit/>
          </a:bodyPr>
          <a:lstStyle/>
          <a:p>
            <a:pPr algn="ctr"/>
            <a:r>
              <a:rPr lang="lv-LV" sz="3200" dirty="0" smtClean="0">
                <a:solidFill>
                  <a:schemeClr val="tx1"/>
                </a:solidFill>
                <a:latin typeface="Arial Narrow" pitchFamily="34" charset="0"/>
              </a:rPr>
              <a:t>Pirmajā kopīgajā pārgājienā</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14720994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3569" y="476672"/>
            <a:ext cx="7200800" cy="54005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idx="4294967295"/>
          </p:nvPr>
        </p:nvSpPr>
        <p:spPr>
          <a:xfrm>
            <a:off x="323528" y="5949279"/>
            <a:ext cx="7920880" cy="432047"/>
          </a:xfrm>
        </p:spPr>
        <p:txBody>
          <a:bodyPr>
            <a:noAutofit/>
          </a:bodyPr>
          <a:lstStyle/>
          <a:p>
            <a:pPr algn="ctr"/>
            <a:r>
              <a:rPr lang="lv-LV" sz="3200" dirty="0" smtClean="0">
                <a:solidFill>
                  <a:schemeClr val="tx1"/>
                </a:solidFill>
                <a:latin typeface="Arial Narrow" pitchFamily="34" charset="0"/>
              </a:rPr>
              <a:t>Konkurss </a:t>
            </a:r>
            <a:r>
              <a:rPr lang="lv-LV" sz="3200" dirty="0">
                <a:solidFill>
                  <a:schemeClr val="tx1"/>
                </a:solidFill>
              </a:rPr>
              <a:t>„</a:t>
            </a:r>
            <a:r>
              <a:rPr lang="lv-LV" sz="3200" dirty="0" smtClean="0">
                <a:solidFill>
                  <a:schemeClr val="tx1"/>
                </a:solidFill>
                <a:latin typeface="Arial Narrow" pitchFamily="34" charset="0"/>
              </a:rPr>
              <a:t>Dziesma dzimtajā valodā</a:t>
            </a:r>
            <a:r>
              <a:rPr lang="lv-LV" sz="3200" dirty="0">
                <a:solidFill>
                  <a:schemeClr val="tx1"/>
                </a:solidFill>
              </a:rPr>
              <a:t>„</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19737675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Vesture\Pictures\10a\Sdu_projekts__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57225" y="285729"/>
            <a:ext cx="7143799" cy="5357849"/>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itle 2"/>
          <p:cNvSpPr>
            <a:spLocks noGrp="1"/>
          </p:cNvSpPr>
          <p:nvPr>
            <p:ph type="title"/>
          </p:nvPr>
        </p:nvSpPr>
        <p:spPr>
          <a:xfrm>
            <a:off x="214282" y="5286388"/>
            <a:ext cx="8715436" cy="1357322"/>
          </a:xfrm>
        </p:spPr>
        <p:txBody>
          <a:bodyPr>
            <a:noAutofit/>
          </a:bodyPr>
          <a:lstStyle/>
          <a:p>
            <a:pPr algn="ctr"/>
            <a:r>
              <a:rPr lang="lv-LV" sz="2000" dirty="0" smtClean="0">
                <a:solidFill>
                  <a:schemeClr val="tx1"/>
                </a:solidFill>
                <a:latin typeface="Arial Narrow" pitchFamily="34" charset="0"/>
              </a:rPr>
              <a:t>Eiropas Sociālā fonda projekta „Atbalsts izglītības pētījumiem” un Āzijas-Eiropas sadarbības Mūžizglītības foruma - </a:t>
            </a:r>
            <a:r>
              <a:rPr lang="lv-LV" sz="2000" b="1" dirty="0" smtClean="0">
                <a:solidFill>
                  <a:schemeClr val="tx1"/>
                </a:solidFill>
                <a:latin typeface="Arial Narrow" pitchFamily="34" charset="0"/>
              </a:rPr>
              <a:t>ASEM LLL HUB</a:t>
            </a:r>
            <a:r>
              <a:rPr lang="lv-LV" sz="2000" dirty="0" smtClean="0">
                <a:solidFill>
                  <a:schemeClr val="tx1"/>
                </a:solidFill>
                <a:latin typeface="Arial Narrow" pitchFamily="34" charset="0"/>
              </a:rPr>
              <a:t> ietvaros sācies projekts </a:t>
            </a:r>
            <a:br>
              <a:rPr lang="lv-LV" sz="2000" dirty="0" smtClean="0">
                <a:solidFill>
                  <a:schemeClr val="tx1"/>
                </a:solidFill>
                <a:latin typeface="Arial Narrow" pitchFamily="34" charset="0"/>
              </a:rPr>
            </a:br>
            <a:r>
              <a:rPr lang="lv-LV" sz="2000" b="1" dirty="0" smtClean="0">
                <a:solidFill>
                  <a:schemeClr val="tx1"/>
                </a:solidFill>
                <a:latin typeface="Arial Narrow" pitchFamily="34" charset="0"/>
              </a:rPr>
              <a:t>„Pedagogu profesionālo kompetenču pilnveide darbam starpdisciplinārā mācību vidē, lai tuvinātu mācības reālajai dzīvei un paaugstinātu skolēnu uzņēmību"</a:t>
            </a:r>
            <a:endParaRPr lang="lv-LV" sz="2000" dirty="0">
              <a:solidFill>
                <a:schemeClr val="tx1"/>
              </a:solidFill>
              <a:latin typeface="Arial Narrow" pitchFamily="34" charset="0"/>
            </a:endParaRPr>
          </a:p>
        </p:txBody>
      </p:sp>
    </p:spTree>
    <p:extLst>
      <p:ext uri="{BB962C8B-B14F-4D97-AF65-F5344CB8AC3E}">
        <p14:creationId xmlns="" xmlns:p14="http://schemas.microsoft.com/office/powerpoint/2010/main" val="2623017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Owner\Desktop\New Folder (2)\100_3527.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28662" y="464322"/>
            <a:ext cx="7000924" cy="525069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itle 2"/>
          <p:cNvSpPr>
            <a:spLocks noGrp="1"/>
          </p:cNvSpPr>
          <p:nvPr>
            <p:ph type="title"/>
          </p:nvPr>
        </p:nvSpPr>
        <p:spPr>
          <a:xfrm>
            <a:off x="609600" y="5786454"/>
            <a:ext cx="8153400" cy="500066"/>
          </a:xfrm>
        </p:spPr>
        <p:txBody>
          <a:bodyPr>
            <a:noAutofit/>
          </a:bodyPr>
          <a:lstStyle/>
          <a:p>
            <a:pPr algn="ctr"/>
            <a:r>
              <a:rPr lang="lv-LV" sz="3200" dirty="0" smtClean="0">
                <a:solidFill>
                  <a:schemeClr val="tx1"/>
                </a:solidFill>
                <a:latin typeface="Arial Narrow" pitchFamily="34" charset="0"/>
              </a:rPr>
              <a:t>Projekts ieiet finiša taisnē</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30745138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Owner\Desktop\New Folder (2)\Picture 134.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01512" y="515398"/>
            <a:ext cx="7028074" cy="5271056"/>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itle 2"/>
          <p:cNvSpPr>
            <a:spLocks noGrp="1"/>
          </p:cNvSpPr>
          <p:nvPr>
            <p:ph type="title"/>
          </p:nvPr>
        </p:nvSpPr>
        <p:spPr>
          <a:xfrm>
            <a:off x="609600" y="5929330"/>
            <a:ext cx="8153400" cy="500066"/>
          </a:xfrm>
        </p:spPr>
        <p:txBody>
          <a:bodyPr>
            <a:noAutofit/>
          </a:bodyPr>
          <a:lstStyle/>
          <a:p>
            <a:pPr algn="ctr"/>
            <a:r>
              <a:rPr lang="lv-LV" sz="3200" dirty="0" smtClean="0">
                <a:solidFill>
                  <a:schemeClr val="tx1"/>
                </a:solidFill>
                <a:latin typeface="Arial Narrow" pitchFamily="34" charset="0"/>
              </a:rPr>
              <a:t>Pārgājiens lietū, meklējot “zemūdens akmeņus”</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10078533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71600" y="692696"/>
            <a:ext cx="6957986" cy="52184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609600" y="6072206"/>
            <a:ext cx="8153400" cy="500066"/>
          </a:xfrm>
        </p:spPr>
        <p:txBody>
          <a:bodyPr>
            <a:noAutofit/>
          </a:bodyPr>
          <a:lstStyle/>
          <a:p>
            <a:pPr algn="ctr"/>
            <a:r>
              <a:rPr lang="lv-LV" sz="3200" dirty="0" smtClean="0">
                <a:solidFill>
                  <a:schemeClr val="tx1"/>
                </a:solidFill>
                <a:latin typeface="Arial Narrow" pitchFamily="34" charset="0"/>
              </a:rPr>
              <a:t>Stokholmā</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28161015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85852" y="404664"/>
            <a:ext cx="6643734" cy="53137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500034" y="5857892"/>
            <a:ext cx="8153400" cy="500066"/>
          </a:xfrm>
        </p:spPr>
        <p:txBody>
          <a:bodyPr>
            <a:noAutofit/>
          </a:bodyPr>
          <a:lstStyle/>
          <a:p>
            <a:pPr algn="ctr"/>
            <a:r>
              <a:rPr lang="lv-LV" sz="3200" dirty="0" smtClean="0">
                <a:solidFill>
                  <a:schemeClr val="tx1"/>
                </a:solidFill>
                <a:latin typeface="Arial Narrow" pitchFamily="34" charset="0"/>
              </a:rPr>
              <a:t>Tikai mūsu klases tradīcija – filmu nakts skolā</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20533372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Vesture\Pictures\10a\Nakts seanss\100_6660-00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55886" y="659256"/>
            <a:ext cx="6130823" cy="4912884"/>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itle 2"/>
          <p:cNvSpPr>
            <a:spLocks noGrp="1"/>
          </p:cNvSpPr>
          <p:nvPr>
            <p:ph type="title"/>
          </p:nvPr>
        </p:nvSpPr>
        <p:spPr>
          <a:xfrm>
            <a:off x="609600" y="5857892"/>
            <a:ext cx="8153400" cy="428628"/>
          </a:xfrm>
        </p:spPr>
        <p:txBody>
          <a:bodyPr>
            <a:noAutofit/>
          </a:bodyPr>
          <a:lstStyle/>
          <a:p>
            <a:pPr algn="ctr"/>
            <a:r>
              <a:rPr lang="lv-LV" sz="3200" dirty="0" smtClean="0">
                <a:solidFill>
                  <a:schemeClr val="tx1"/>
                </a:solidFill>
                <a:latin typeface="Arial Narrow" pitchFamily="34" charset="0"/>
              </a:rPr>
              <a:t>Pēc filmu nakts “pa taisno” uz stundām</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22945210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24000" y="1404938"/>
            <a:ext cx="6096000" cy="4048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609600" y="5786454"/>
            <a:ext cx="8153400" cy="500066"/>
          </a:xfrm>
        </p:spPr>
        <p:txBody>
          <a:bodyPr>
            <a:noAutofit/>
          </a:bodyPr>
          <a:lstStyle/>
          <a:p>
            <a:pPr algn="ctr"/>
            <a:r>
              <a:rPr lang="lv-LV" sz="3200" dirty="0" smtClean="0">
                <a:solidFill>
                  <a:schemeClr val="tx1"/>
                </a:solidFill>
                <a:latin typeface="Arial Narrow" pitchFamily="34" charset="0"/>
              </a:rPr>
              <a:t>ZZ čempionātā</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1131493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051720" y="0"/>
            <a:ext cx="5054520" cy="57864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609600" y="5857892"/>
            <a:ext cx="8153400" cy="428628"/>
          </a:xfrm>
        </p:spPr>
        <p:txBody>
          <a:bodyPr>
            <a:noAutofit/>
          </a:bodyPr>
          <a:lstStyle/>
          <a:p>
            <a:pPr algn="ctr"/>
            <a:r>
              <a:rPr lang="lv-LV" sz="3200" dirty="0" smtClean="0">
                <a:solidFill>
                  <a:schemeClr val="tx1"/>
                </a:solidFill>
                <a:latin typeface="Arial Narrow" pitchFamily="34" charset="0"/>
              </a:rPr>
              <a:t>Labiekārtojam skolas apkārtni</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29030570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Documents and Settings\Owner\Desktop\New Folder (2)\100_409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1560" y="332656"/>
            <a:ext cx="4176464" cy="3001834"/>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2" descr="C:\Documents and Settings\Owner\Desktop\New Folder (2)\100_4087.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51920" y="3068960"/>
            <a:ext cx="4673600" cy="350520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a:xfrm>
            <a:off x="4714876" y="642918"/>
            <a:ext cx="4286280" cy="584775"/>
          </a:xfrm>
          <a:prstGeom prst="rect">
            <a:avLst/>
          </a:prstGeom>
        </p:spPr>
        <p:txBody>
          <a:bodyPr wrap="square">
            <a:spAutoFit/>
          </a:bodyPr>
          <a:lstStyle/>
          <a:p>
            <a:pPr algn="ctr"/>
            <a:r>
              <a:rPr lang="lv-LV" sz="3200" dirty="0" smtClean="0">
                <a:solidFill>
                  <a:schemeClr val="accent6">
                    <a:lumMod val="50000"/>
                  </a:schemeClr>
                </a:solidFill>
                <a:latin typeface="Arial Narrow" pitchFamily="34" charset="0"/>
              </a:rPr>
              <a:t>Mums patīk spēlēt teātri</a:t>
            </a:r>
            <a:endParaRPr lang="lv-LV" sz="3200" dirty="0">
              <a:solidFill>
                <a:schemeClr val="accent6">
                  <a:lumMod val="50000"/>
                </a:schemeClr>
              </a:solidFill>
              <a:latin typeface="Arial Narrow" pitchFamily="34" charset="0"/>
            </a:endParaRPr>
          </a:p>
        </p:txBody>
      </p:sp>
      <p:sp>
        <p:nvSpPr>
          <p:cNvPr id="5" name="Title 4"/>
          <p:cNvSpPr>
            <a:spLocks noGrp="1"/>
          </p:cNvSpPr>
          <p:nvPr>
            <p:ph type="title"/>
          </p:nvPr>
        </p:nvSpPr>
        <p:spPr>
          <a:xfrm>
            <a:off x="142844" y="4071942"/>
            <a:ext cx="3857652" cy="2643206"/>
          </a:xfrm>
        </p:spPr>
        <p:txBody>
          <a:bodyPr>
            <a:normAutofit/>
          </a:bodyPr>
          <a:lstStyle/>
          <a:p>
            <a:pPr algn="ctr"/>
            <a:r>
              <a:rPr lang="lv-LV" sz="4800" dirty="0" smtClean="0">
                <a:solidFill>
                  <a:schemeClr val="accent6">
                    <a:lumMod val="50000"/>
                  </a:schemeClr>
                </a:solidFill>
                <a:latin typeface="Arial Narrow" pitchFamily="34" charset="0"/>
              </a:rPr>
              <a:t/>
            </a:r>
            <a:br>
              <a:rPr lang="lv-LV" sz="4800" dirty="0" smtClean="0">
                <a:solidFill>
                  <a:schemeClr val="accent6">
                    <a:lumMod val="50000"/>
                  </a:schemeClr>
                </a:solidFill>
                <a:latin typeface="Arial Narrow" pitchFamily="34" charset="0"/>
              </a:rPr>
            </a:br>
            <a:r>
              <a:rPr lang="lv-LV" sz="3200" dirty="0" smtClean="0">
                <a:solidFill>
                  <a:schemeClr val="tx1"/>
                </a:solidFill>
                <a:latin typeface="Arial Narrow" pitchFamily="34" charset="0"/>
              </a:rPr>
              <a:t>Ziemassvētku izrāde -</a:t>
            </a:r>
            <a:br>
              <a:rPr lang="lv-LV" sz="3200" dirty="0" smtClean="0">
                <a:solidFill>
                  <a:schemeClr val="tx1"/>
                </a:solidFill>
                <a:latin typeface="Arial Narrow" pitchFamily="34" charset="0"/>
              </a:rPr>
            </a:br>
            <a:r>
              <a:rPr lang="lv-LV" sz="3200" dirty="0" smtClean="0">
                <a:solidFill>
                  <a:schemeClr val="tx1"/>
                </a:solidFill>
                <a:latin typeface="Arial Narrow" pitchFamily="34" charset="0"/>
              </a:rPr>
              <a:t>,,</a:t>
            </a:r>
            <a:r>
              <a:rPr lang="lv-LV" sz="3200" dirty="0" err="1" smtClean="0">
                <a:solidFill>
                  <a:schemeClr val="tx1"/>
                </a:solidFill>
                <a:latin typeface="Arial Narrow" pitchFamily="34" charset="0"/>
              </a:rPr>
              <a:t>Sarkanķobītes</a:t>
            </a:r>
            <a:r>
              <a:rPr lang="lv-LV" sz="3200" dirty="0" smtClean="0">
                <a:solidFill>
                  <a:schemeClr val="tx1"/>
                </a:solidFill>
                <a:latin typeface="Arial Narrow" pitchFamily="34" charset="0"/>
              </a:rPr>
              <a:t> sāga’’</a:t>
            </a:r>
            <a:endParaRPr lang="lv-LV" sz="3200" dirty="0">
              <a:solidFill>
                <a:schemeClr val="tx1"/>
              </a:solidFill>
            </a:endParaRPr>
          </a:p>
        </p:txBody>
      </p:sp>
    </p:spTree>
    <p:extLst>
      <p:ext uri="{BB962C8B-B14F-4D97-AF65-F5344CB8AC3E}">
        <p14:creationId xmlns="" xmlns:p14="http://schemas.microsoft.com/office/powerpoint/2010/main" val="20147553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7504" y="9909720"/>
            <a:ext cx="40843200" cy="3063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95936" y="7245424"/>
            <a:ext cx="408432" cy="3063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6" name="Picture 4" descr="C:\Users\Vesture\Desktop\Teatris_3_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63578" y="415356"/>
            <a:ext cx="6780256" cy="5228222"/>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itle 4"/>
          <p:cNvSpPr>
            <a:spLocks noGrp="1"/>
          </p:cNvSpPr>
          <p:nvPr>
            <p:ph type="title"/>
          </p:nvPr>
        </p:nvSpPr>
        <p:spPr>
          <a:xfrm>
            <a:off x="1928794" y="5786454"/>
            <a:ext cx="4786346" cy="500066"/>
          </a:xfrm>
        </p:spPr>
        <p:txBody>
          <a:bodyPr>
            <a:noAutofit/>
          </a:bodyPr>
          <a:lstStyle/>
          <a:p>
            <a:pPr algn="ctr"/>
            <a:r>
              <a:rPr lang="lv-LV" sz="3200" dirty="0" smtClean="0">
                <a:solidFill>
                  <a:schemeClr val="tx1"/>
                </a:solidFill>
                <a:latin typeface="Arial Narrow" pitchFamily="34" charset="0"/>
              </a:rPr>
              <a:t>Jau cits teātris</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33530075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00100" y="481755"/>
            <a:ext cx="7000924" cy="52506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idx="4294967295"/>
          </p:nvPr>
        </p:nvSpPr>
        <p:spPr>
          <a:xfrm>
            <a:off x="990600" y="5929313"/>
            <a:ext cx="8153400" cy="428625"/>
          </a:xfrm>
        </p:spPr>
        <p:txBody>
          <a:bodyPr>
            <a:noAutofit/>
          </a:bodyPr>
          <a:lstStyle/>
          <a:p>
            <a:pPr algn="ctr"/>
            <a:r>
              <a:rPr lang="lv-LV" sz="3200" dirty="0" smtClean="0">
                <a:solidFill>
                  <a:schemeClr val="tx1"/>
                </a:solidFill>
                <a:latin typeface="Arial Narrow" pitchFamily="34" charset="0"/>
              </a:rPr>
              <a:t>Mūsu skatītāji – ģimnāzijas vecāki</a:t>
            </a:r>
            <a:endParaRPr lang="lv-LV" sz="3200" dirty="0">
              <a:solidFill>
                <a:schemeClr val="tx1"/>
              </a:solidFill>
              <a:latin typeface="Arial Narrow" pitchFamily="34" charset="0"/>
            </a:endParaRPr>
          </a:p>
        </p:txBody>
      </p:sp>
    </p:spTree>
    <p:extLst>
      <p:ext uri="{BB962C8B-B14F-4D97-AF65-F5344CB8AC3E}">
        <p14:creationId xmlns="" xmlns:p14="http://schemas.microsoft.com/office/powerpoint/2010/main" val="37393579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13480" r="-14576"/>
          <a:stretch>
            <a:fillRect/>
          </a:stretch>
        </p:blipFill>
        <p:spPr bwMode="auto">
          <a:xfrm>
            <a:off x="1857356" y="357166"/>
            <a:ext cx="6858048" cy="5417599"/>
          </a:xfrm>
          <a:prstGeom prst="rect">
            <a:avLst/>
          </a:prstGeom>
          <a:noFill/>
          <a:ln w="9525">
            <a:noFill/>
            <a:miter lim="800000"/>
            <a:headEnd/>
            <a:tailEnd/>
          </a:ln>
          <a:effectLst/>
        </p:spPr>
      </p:pic>
      <p:sp>
        <p:nvSpPr>
          <p:cNvPr id="3" name="Title 2"/>
          <p:cNvSpPr>
            <a:spLocks noGrp="1"/>
          </p:cNvSpPr>
          <p:nvPr>
            <p:ph type="title"/>
          </p:nvPr>
        </p:nvSpPr>
        <p:spPr>
          <a:xfrm>
            <a:off x="609600" y="6000768"/>
            <a:ext cx="8153400" cy="500066"/>
          </a:xfrm>
        </p:spPr>
        <p:txBody>
          <a:bodyPr>
            <a:noAutofit/>
          </a:bodyPr>
          <a:lstStyle/>
          <a:p>
            <a:pPr algn="ctr"/>
            <a:r>
              <a:rPr lang="lv-LV" sz="3200" dirty="0" smtClean="0">
                <a:solidFill>
                  <a:schemeClr val="tx1"/>
                </a:solidFill>
                <a:latin typeface="Arial Narrow" pitchFamily="34" charset="0"/>
              </a:rPr>
              <a:t>Ekskursija uz Rīgu, vakarā “</a:t>
            </a:r>
            <a:r>
              <a:rPr lang="lv-LV" sz="3200" dirty="0" err="1" smtClean="0">
                <a:solidFill>
                  <a:schemeClr val="tx1"/>
                </a:solidFill>
                <a:latin typeface="Arial Narrow" pitchFamily="34" charset="0"/>
              </a:rPr>
              <a:t>Oņegins</a:t>
            </a:r>
            <a:r>
              <a:rPr lang="lv-LV" sz="3200" dirty="0" smtClean="0">
                <a:solidFill>
                  <a:schemeClr val="tx1"/>
                </a:solidFill>
                <a:latin typeface="Arial Narrow" pitchFamily="34" charset="0"/>
              </a:rPr>
              <a:t>” Dailes teātrī </a:t>
            </a:r>
            <a:endParaRPr lang="lv-LV" sz="3200" dirty="0">
              <a:solidFill>
                <a:schemeClr val="tx1"/>
              </a:solidFill>
              <a:latin typeface="Arial Narrow"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Arial Narrow" pitchFamily="34" charset="0"/>
              </a:rPr>
              <a:t>Epilogs – labs klases audzinātājs </a:t>
            </a:r>
            <a:endParaRPr lang="lv-LV" dirty="0">
              <a:latin typeface="Arial Narrow" pitchFamily="34" charset="0"/>
            </a:endParaRPr>
          </a:p>
        </p:txBody>
      </p:sp>
      <p:sp>
        <p:nvSpPr>
          <p:cNvPr id="3" name="Content Placeholder 2"/>
          <p:cNvSpPr>
            <a:spLocks noGrp="1"/>
          </p:cNvSpPr>
          <p:nvPr>
            <p:ph sz="quarter" idx="1"/>
          </p:nvPr>
        </p:nvSpPr>
        <p:spPr/>
        <p:txBody>
          <a:bodyPr>
            <a:normAutofit lnSpcReduction="10000"/>
          </a:bodyPr>
          <a:lstStyle/>
          <a:p>
            <a:r>
              <a:rPr lang="lv-LV" dirty="0" smtClean="0">
                <a:solidFill>
                  <a:schemeClr val="accent2">
                    <a:lumMod val="75000"/>
                  </a:schemeClr>
                </a:solidFill>
                <a:latin typeface="Arial Narrow" pitchFamily="34" charset="0"/>
              </a:rPr>
              <a:t>Prot ievērot toleranci un ir elastīgs attiecībās ar audzēkņiem. </a:t>
            </a:r>
            <a:r>
              <a:rPr lang="lv-LV" dirty="0" smtClean="0">
                <a:latin typeface="Arial Narrow" pitchFamily="34" charset="0"/>
              </a:rPr>
              <a:t>Šodien klases audzinātājs apzinās, ka skolēns ir līdzvērtīgs partneris, ar kura viedokli jārēķinās. </a:t>
            </a:r>
          </a:p>
          <a:p>
            <a:r>
              <a:rPr lang="lv-LV" dirty="0" smtClean="0">
                <a:solidFill>
                  <a:schemeClr val="accent2">
                    <a:lumMod val="75000"/>
                  </a:schemeClr>
                </a:solidFill>
                <a:latin typeface="Arial Narrow" pitchFamily="34" charset="0"/>
              </a:rPr>
              <a:t>Prot komunicēt ar skolēnu. </a:t>
            </a:r>
            <a:r>
              <a:rPr lang="lv-LV" dirty="0" smtClean="0">
                <a:latin typeface="Arial Narrow" pitchFamily="34" charset="0"/>
              </a:rPr>
              <a:t>Pedagogs ar savu komunicēšanas prasmi rāda paraugu skolēniem, kā veidot savstarpējās attiecības vai tās risināt, tādējādi attīstot savos audzēkņos t.s. sociālo kompetenci.</a:t>
            </a:r>
          </a:p>
          <a:p>
            <a:r>
              <a:rPr lang="lv-LV" dirty="0" smtClean="0">
                <a:solidFill>
                  <a:schemeClr val="accent2">
                    <a:lumMod val="75000"/>
                  </a:schemeClr>
                </a:solidFill>
                <a:latin typeface="Arial Narrow" pitchFamily="34" charset="0"/>
              </a:rPr>
              <a:t>Prot būt pacietīgs </a:t>
            </a:r>
            <a:r>
              <a:rPr lang="lv-LV" dirty="0" smtClean="0">
                <a:latin typeface="Arial Narrow" pitchFamily="34" charset="0"/>
              </a:rPr>
              <a:t>– mūsdienu dinamiskajā laikmetā, kad visi gaida problēmu ātru risinājumu, jāsaprot, ka cilvēcisko attiecību jomā ātra rezultāta nebūs. </a:t>
            </a:r>
          </a:p>
          <a:p>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214554"/>
            <a:ext cx="8153400" cy="1357322"/>
          </a:xfrm>
        </p:spPr>
        <p:txBody>
          <a:bodyPr/>
          <a:lstStyle/>
          <a:p>
            <a:pPr algn="ctr"/>
            <a:r>
              <a:rPr lang="lv-LV" dirty="0" smtClean="0">
                <a:latin typeface="Arial Narrow" pitchFamily="34" charset="0"/>
              </a:rPr>
              <a:t>Paldies par uzmanību! </a:t>
            </a:r>
            <a:endParaRPr lang="lv-LV" dirty="0">
              <a:latin typeface="Arial Narrow" pitchFamily="34" charset="0"/>
            </a:endParaRPr>
          </a:p>
        </p:txBody>
      </p:sp>
      <p:pic>
        <p:nvPicPr>
          <p:cNvPr id="1026" name="Picture 2"/>
          <p:cNvPicPr>
            <a:picLocks noChangeAspect="1" noChangeArrowheads="1"/>
          </p:cNvPicPr>
          <p:nvPr/>
        </p:nvPicPr>
        <p:blipFill>
          <a:blip r:embed="rId2"/>
          <a:srcRect/>
          <a:stretch>
            <a:fillRect/>
          </a:stretch>
        </p:blipFill>
        <p:spPr bwMode="auto">
          <a:xfrm>
            <a:off x="3786182" y="3643315"/>
            <a:ext cx="1571636" cy="1604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418</TotalTime>
  <Words>596</Words>
  <Application>Microsoft Office PowerPoint</Application>
  <PresentationFormat>On-screen Show (4:3)</PresentationFormat>
  <Paragraphs>54</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Median</vt:lpstr>
      <vt:lpstr>Iecietības veicināšana  jauniešu vidū </vt:lpstr>
      <vt:lpstr>Prologs.Statistika</vt:lpstr>
      <vt:lpstr>Pedagoga uzdevumi</vt:lpstr>
      <vt:lpstr>Darba virzieni</vt:lpstr>
      <vt:lpstr>Konkursa darbs</vt:lpstr>
      <vt:lpstr> Jautājumi pārrunām: </vt:lpstr>
      <vt:lpstr>Skolēnu atsauksmes</vt:lpstr>
      <vt:lpstr>Skolēnu atsauksmes</vt:lpstr>
      <vt:lpstr>Skolēnu atsauksmes</vt:lpstr>
      <vt:lpstr>“Fukšu” pārbaudījumi</vt:lpstr>
      <vt:lpstr>Pirmajā kopīgajā pārgājienā</vt:lpstr>
      <vt:lpstr>Konkurss „Dziesma dzimtajā valodā„</vt:lpstr>
      <vt:lpstr>Eiropas Sociālā fonda projekta „Atbalsts izglītības pētījumiem” un Āzijas-Eiropas sadarbības Mūžizglītības foruma - ASEM LLL HUB ietvaros sācies projekts  „Pedagogu profesionālo kompetenču pilnveide darbam starpdisciplinārā mācību vidē, lai tuvinātu mācības reālajai dzīvei un paaugstinātu skolēnu uzņēmību"</vt:lpstr>
      <vt:lpstr>Projekts ieiet finiša taisnē</vt:lpstr>
      <vt:lpstr>Pārgājiens lietū, meklējot “zemūdens akmeņus”</vt:lpstr>
      <vt:lpstr>Stokholmā</vt:lpstr>
      <vt:lpstr>Tikai mūsu klases tradīcija – filmu nakts skolā</vt:lpstr>
      <vt:lpstr>Pēc filmu nakts “pa taisno” uz stundām</vt:lpstr>
      <vt:lpstr>ZZ čempionātā</vt:lpstr>
      <vt:lpstr>Labiekārtojam skolas apkārtni</vt:lpstr>
      <vt:lpstr> Ziemassvētku izrāde - ,,Sarkanķobītes sāga’’</vt:lpstr>
      <vt:lpstr>Jau cits teātris</vt:lpstr>
      <vt:lpstr>Mūsu skatītāji – ģimnāzijas vecāki</vt:lpstr>
      <vt:lpstr>Ekskursija uz Rīgu, vakarā “Oņegins” Dailes teātrī </vt:lpstr>
      <vt:lpstr>Epilogs – labs klases audzinātājs </vt:lpstr>
      <vt:lpstr>Paldies par uzmanību!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Vesture</dc:creator>
  <cp:lastModifiedBy>Private</cp:lastModifiedBy>
  <cp:revision>60</cp:revision>
  <dcterms:created xsi:type="dcterms:W3CDTF">2013-04-23T07:06:53Z</dcterms:created>
  <dcterms:modified xsi:type="dcterms:W3CDTF">2013-04-24T19:40:26Z</dcterms:modified>
</cp:coreProperties>
</file>