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sldIdLst>
    <p:sldId id="256" r:id="rId5"/>
    <p:sldId id="271" r:id="rId6"/>
    <p:sldId id="270" r:id="rId7"/>
    <p:sldId id="258" r:id="rId8"/>
    <p:sldId id="257" r:id="rId9"/>
    <p:sldId id="259" r:id="rId10"/>
    <p:sldId id="260" r:id="rId11"/>
    <p:sldId id="262" r:id="rId12"/>
    <p:sldId id="261" r:id="rId13"/>
    <p:sldId id="263" r:id="rId14"/>
    <p:sldId id="266" r:id="rId15"/>
    <p:sldId id="267" r:id="rId16"/>
    <p:sldId id="269" r:id="rId17"/>
    <p:sldId id="264" r:id="rId18"/>
    <p:sldId id="272" r:id="rId19"/>
    <p:sldId id="268" r:id="rId20"/>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CB85C-816D-E827-47D5-35CB992FCE72}" v="22" dt="2019-11-20T12:19:33.147"/>
    <p1510:client id="{353033F5-160C-806E-EEFC-D6FFEB452B76}" v="33" dt="2019-11-20T07:39:05.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095" autoAdjust="0"/>
  </p:normalViewPr>
  <p:slideViewPr>
    <p:cSldViewPr snapToGrid="0">
      <p:cViewPr varScale="1">
        <p:scale>
          <a:sx n="63" d="100"/>
          <a:sy n="63" d="100"/>
        </p:scale>
        <p:origin x="732" y="48"/>
      </p:cViewPr>
      <p:guideLst/>
    </p:cSldViewPr>
  </p:slideViewPr>
  <p:outlineViewPr>
    <p:cViewPr>
      <p:scale>
        <a:sx n="33" d="100"/>
        <a:sy n="33" d="100"/>
      </p:scale>
      <p:origin x="0" y="-1667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21BFD-D409-479F-A565-544C17DD2B66}" type="datetimeFigureOut">
              <a:rPr lang="lv-LV" smtClean="0"/>
              <a:t>20.11.2019</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6ABF0-AA6A-47B4-81E1-D11342B48D6F}" type="slidenum">
              <a:rPr lang="lv-LV" smtClean="0"/>
              <a:t>‹#›</a:t>
            </a:fld>
            <a:endParaRPr lang="lv-LV"/>
          </a:p>
        </p:txBody>
      </p:sp>
    </p:spTree>
    <p:extLst>
      <p:ext uri="{BB962C8B-B14F-4D97-AF65-F5344CB8AC3E}">
        <p14:creationId xmlns:p14="http://schemas.microsoft.com/office/powerpoint/2010/main" val="366225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E676ABF0-AA6A-47B4-81E1-D11342B48D6F}" type="slidenum">
              <a:rPr lang="lv-LV" smtClean="0"/>
              <a:t>5</a:t>
            </a:fld>
            <a:endParaRPr lang="lv-LV"/>
          </a:p>
        </p:txBody>
      </p:sp>
    </p:spTree>
    <p:extLst>
      <p:ext uri="{BB962C8B-B14F-4D97-AF65-F5344CB8AC3E}">
        <p14:creationId xmlns:p14="http://schemas.microsoft.com/office/powerpoint/2010/main" val="4119610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AE08529-BBCB-4D37-B6F3-F0E29BD00FA6}" type="datetimeFigureOut">
              <a:rPr lang="lv-LV" smtClean="0"/>
              <a:t>20.11.2019</a:t>
            </a:fld>
            <a:endParaRPr lang="lv-LV"/>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lv-LV"/>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0764EF19-1074-4CA9-865A-F6F36FD7E633}" type="slidenum">
              <a:rPr lang="lv-LV" smtClean="0"/>
              <a:t>‹#›</a:t>
            </a:fld>
            <a:endParaRPr lang="lv-LV"/>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93350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E08529-BBCB-4D37-B6F3-F0E29BD00FA6}" type="datetimeFigureOut">
              <a:rPr lang="lv-LV" smtClean="0"/>
              <a:t>20.11.2019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3655225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AE08529-BBCB-4D37-B6F3-F0E29BD00FA6}" type="datetimeFigureOut">
              <a:rPr lang="lv-LV" smtClean="0"/>
              <a:t>20.11.2019</a:t>
            </a:fld>
            <a:endParaRPr lang="lv-LV"/>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lv-LV"/>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0764EF19-1074-4CA9-865A-F6F36FD7E633}" type="slidenum">
              <a:rPr lang="lv-LV" smtClean="0"/>
              <a:t>‹#›</a:t>
            </a:fld>
            <a:endParaRPr lang="lv-LV"/>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10111327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E08529-BBCB-4D37-B6F3-F0E29BD00FA6}" type="datetimeFigureOut">
              <a:rPr lang="lv-LV" smtClean="0"/>
              <a:t>20.11.2019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311051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E08529-BBCB-4D37-B6F3-F0E29BD00FA6}" type="datetimeFigureOut">
              <a:rPr lang="lv-LV" smtClean="0"/>
              <a:t>20.11.2019</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381596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E08529-BBCB-4D37-B6F3-F0E29BD00FA6}" type="datetimeFigureOut">
              <a:rPr lang="lv-LV" smtClean="0"/>
              <a:t>20.11.2019</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619870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E08529-BBCB-4D37-B6F3-F0E29BD00FA6}" type="datetimeFigureOut">
              <a:rPr lang="lv-LV" smtClean="0"/>
              <a:t>20.11.2019</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330560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AE08529-BBCB-4D37-B6F3-F0E29BD00FA6}" type="datetimeFigureOut">
              <a:rPr lang="lv-LV" smtClean="0"/>
              <a:t>20.11.2019</a:t>
            </a:fld>
            <a:endParaRPr lang="lv-LV"/>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lv-LV"/>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0764EF19-1074-4CA9-865A-F6F36FD7E633}" type="slidenum">
              <a:rPr lang="lv-LV" smtClean="0"/>
              <a:t>‹#›</a:t>
            </a:fld>
            <a:endParaRPr lang="lv-LV"/>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9860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AE08529-BBCB-4D37-B6F3-F0E29BD00FA6}" type="datetimeFigureOut">
              <a:rPr lang="lv-LV" smtClean="0"/>
              <a:t>20.11.2019</a:t>
            </a:fld>
            <a:endParaRPr lang="lv-LV"/>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lv-LV"/>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0764EF19-1074-4CA9-865A-F6F36FD7E633}" type="slidenum">
              <a:rPr lang="lv-LV" smtClean="0"/>
              <a:t>‹#›</a:t>
            </a:fld>
            <a:endParaRPr lang="lv-LV"/>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61745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E08529-BBCB-4D37-B6F3-F0E29BD00FA6}" type="datetimeFigureOut">
              <a:rPr lang="lv-LV" smtClean="0"/>
              <a:t>20.11.2019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3143428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E08529-BBCB-4D37-B6F3-F0E29BD00FA6}" type="datetimeFigureOut">
              <a:rPr lang="lv-LV" smtClean="0"/>
              <a:t>20.11.2019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64EF19-1074-4CA9-865A-F6F36FD7E633}" type="slidenum">
              <a:rPr lang="lv-LV" smtClean="0"/>
              <a:t>‹#›</a:t>
            </a:fld>
            <a:endParaRPr lang="lv-LV"/>
          </a:p>
        </p:txBody>
      </p:sp>
    </p:spTree>
    <p:extLst>
      <p:ext uri="{BB962C8B-B14F-4D97-AF65-F5344CB8AC3E}">
        <p14:creationId xmlns:p14="http://schemas.microsoft.com/office/powerpoint/2010/main" val="290958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AE08529-BBCB-4D37-B6F3-F0E29BD00FA6}" type="datetimeFigureOut">
              <a:rPr lang="lv-LV" smtClean="0"/>
              <a:t>20.11.2019</a:t>
            </a:fld>
            <a:endParaRPr lang="lv-LV"/>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lv-LV"/>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0764EF19-1074-4CA9-865A-F6F36FD7E633}" type="slidenum">
              <a:rPr lang="lv-LV" smtClean="0"/>
              <a:t>‹#›</a:t>
            </a:fld>
            <a:endParaRPr lang="lv-LV"/>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694508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79563"/>
            <a:ext cx="9144000" cy="3268662"/>
          </a:xfrm>
        </p:spPr>
        <p:txBody>
          <a:bodyPr>
            <a:noAutofit/>
          </a:bodyPr>
          <a:lstStyle/>
          <a:p>
            <a:r>
              <a:rPr lang="lv-LV" sz="4800" dirty="0" err="1">
                <a:solidFill>
                  <a:schemeClr val="tx1"/>
                </a:solidFill>
                <a:latin typeface="Calibri" panose="020F0502020204030204" pitchFamily="34" charset="0"/>
                <a:cs typeface="Calibri" panose="020F0502020204030204" pitchFamily="34" charset="0"/>
              </a:rPr>
              <a:t>Fokusgrupa</a:t>
            </a:r>
            <a:r>
              <a:rPr lang="lv-LV" sz="4800" dirty="0">
                <a:solidFill>
                  <a:schemeClr val="tx1"/>
                </a:solidFill>
                <a:latin typeface="Calibri" panose="020F0502020204030204" pitchFamily="34" charset="0"/>
                <a:cs typeface="Calibri" panose="020F0502020204030204" pitchFamily="34" charset="0"/>
              </a:rPr>
              <a:t>:</a:t>
            </a:r>
            <a:br>
              <a:rPr lang="lv-LV" sz="4800" dirty="0">
                <a:solidFill>
                  <a:schemeClr val="tx1"/>
                </a:solidFill>
                <a:latin typeface="Calibri" panose="020F0502020204030204" pitchFamily="34" charset="0"/>
                <a:cs typeface="Calibri" panose="020F0502020204030204" pitchFamily="34" charset="0"/>
              </a:rPr>
            </a:br>
            <a:r>
              <a:rPr lang="lv-LV" sz="4800" dirty="0">
                <a:solidFill>
                  <a:schemeClr val="tx1"/>
                </a:solidFill>
                <a:latin typeface="Calibri" panose="020F0502020204030204" pitchFamily="34" charset="0"/>
                <a:cs typeface="Calibri" panose="020F0502020204030204" pitchFamily="34" charset="0"/>
              </a:rPr>
              <a:t>Ārpusģimenes aprūpē dzīvojušu jauniešu viedoklis un pieredze par dzīvi ārpusģimenes aprūpē</a:t>
            </a:r>
          </a:p>
        </p:txBody>
      </p:sp>
      <p:sp>
        <p:nvSpPr>
          <p:cNvPr id="3" name="Subtitle 2"/>
          <p:cNvSpPr>
            <a:spLocks noGrp="1"/>
          </p:cNvSpPr>
          <p:nvPr>
            <p:ph type="subTitle" idx="1"/>
          </p:nvPr>
        </p:nvSpPr>
        <p:spPr>
          <a:xfrm>
            <a:off x="2265680" y="5629593"/>
            <a:ext cx="5779135" cy="674687"/>
          </a:xfrm>
        </p:spPr>
        <p:txBody>
          <a:bodyPr/>
          <a:lstStyle/>
          <a:p>
            <a:pPr algn="r"/>
            <a:r>
              <a:rPr lang="lv-LV" dirty="0">
                <a:solidFill>
                  <a:schemeClr val="tx1"/>
                </a:solidFill>
                <a:latin typeface="Calibri" panose="020F0502020204030204" pitchFamily="34" charset="0"/>
                <a:cs typeface="Calibri" panose="020F0502020204030204" pitchFamily="34" charset="0"/>
              </a:rPr>
              <a:t>Estere Glūdiņa, «Centrs </a:t>
            </a:r>
            <a:r>
              <a:rPr lang="lv-LV" dirty="0" err="1">
                <a:solidFill>
                  <a:schemeClr val="tx1"/>
                </a:solidFill>
                <a:latin typeface="Calibri" panose="020F0502020204030204" pitchFamily="34" charset="0"/>
                <a:cs typeface="Calibri" panose="020F0502020204030204" pitchFamily="34" charset="0"/>
              </a:rPr>
              <a:t>Dardedze</a:t>
            </a:r>
            <a:r>
              <a:rPr lang="lv-LV" dirty="0">
                <a:solidFill>
                  <a:schemeClr val="tx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429996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3362DFFC-4DCC-48EE-B781-94D04B95F1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1" y="791570"/>
            <a:ext cx="4018839" cy="5262390"/>
          </a:xfrm>
        </p:spPr>
        <p:txBody>
          <a:bodyPr anchor="ctr">
            <a:normAutofit/>
          </a:bodyPr>
          <a:lstStyle/>
          <a:p>
            <a:pPr algn="r"/>
            <a:r>
              <a:rPr lang="lv-LV" sz="4800">
                <a:solidFill>
                  <a:schemeClr val="bg2"/>
                </a:solidFill>
                <a:latin typeface="Calibri" panose="020F0502020204030204" pitchFamily="34" charset="0"/>
                <a:cs typeface="Calibri" panose="020F0502020204030204" pitchFamily="34" charset="0"/>
              </a:rPr>
              <a:t>Saturs:</a:t>
            </a:r>
          </a:p>
        </p:txBody>
      </p:sp>
      <p:sp>
        <p:nvSpPr>
          <p:cNvPr id="10" name="Rectangle 9">
            <a:extLst>
              <a:ext uri="{FF2B5EF4-FFF2-40B4-BE49-F238E27FC236}">
                <a16:creationId xmlns:a16="http://schemas.microsoft.com/office/drawing/2014/main" xmlns="" id="{18B8B265-E68C-4B64-9238-781F0102C5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6176720" y="791570"/>
            <a:ext cx="4892308" cy="6012483"/>
          </a:xfrm>
        </p:spPr>
        <p:txBody>
          <a:bodyPr anchor="ctr">
            <a:normAutofit/>
          </a:bodyPr>
          <a:lstStyle/>
          <a:p>
            <a:pPr marL="383540" indent="-383540"/>
            <a:r>
              <a:rPr lang="lv-LV" sz="2400" dirty="0">
                <a:latin typeface="Calibri"/>
                <a:cs typeface="Calibri"/>
              </a:rPr>
              <a:t>Par pētījumu</a:t>
            </a:r>
          </a:p>
          <a:p>
            <a:pPr marL="383540" indent="-383540"/>
            <a:r>
              <a:rPr lang="lv-LV" sz="2400" dirty="0">
                <a:latin typeface="Calibri"/>
                <a:cs typeface="Calibri"/>
              </a:rPr>
              <a:t>Par respondentiem</a:t>
            </a:r>
          </a:p>
          <a:p>
            <a:pPr marL="383540" indent="-383540"/>
            <a:r>
              <a:rPr lang="lv-LV" sz="2400" dirty="0">
                <a:latin typeface="Calibri"/>
                <a:cs typeface="Calibri"/>
              </a:rPr>
              <a:t>Par dzīvi </a:t>
            </a:r>
            <a:r>
              <a:rPr lang="lv-LV" sz="2400" dirty="0" err="1">
                <a:latin typeface="Calibri"/>
                <a:cs typeface="Calibri"/>
              </a:rPr>
              <a:t>ārpusģimenes</a:t>
            </a:r>
            <a:r>
              <a:rPr lang="lv-LV" sz="2400" dirty="0">
                <a:latin typeface="Calibri"/>
                <a:cs typeface="Calibri"/>
              </a:rPr>
              <a:t> aprūpē:</a:t>
            </a:r>
          </a:p>
          <a:p>
            <a:pPr lvl="1" indent="-383540"/>
            <a:r>
              <a:rPr lang="lv-LV" sz="2400" dirty="0">
                <a:latin typeface="Calibri"/>
                <a:cs typeface="Calibri"/>
              </a:rPr>
              <a:t>Ikdienas dzīve</a:t>
            </a:r>
          </a:p>
          <a:p>
            <a:pPr lvl="1" indent="-383540"/>
            <a:r>
              <a:rPr lang="lv-LV" sz="2400" dirty="0">
                <a:latin typeface="Calibri"/>
                <a:cs typeface="Calibri"/>
              </a:rPr>
              <a:t>Savstarpējās attiecības</a:t>
            </a:r>
          </a:p>
          <a:p>
            <a:pPr lvl="1" indent="-383540"/>
            <a:r>
              <a:rPr lang="lv-LV" sz="2400" dirty="0">
                <a:latin typeface="Calibri"/>
                <a:cs typeface="Calibri"/>
              </a:rPr>
              <a:t>Audzināšanas metodes</a:t>
            </a:r>
          </a:p>
          <a:p>
            <a:pPr lvl="1" indent="-383540"/>
            <a:r>
              <a:rPr lang="lv-LV" sz="2400" dirty="0">
                <a:latin typeface="Calibri"/>
                <a:cs typeface="Calibri"/>
              </a:rPr>
              <a:t>Citu institūciju iesaiste</a:t>
            </a:r>
          </a:p>
          <a:p>
            <a:pPr lvl="1" indent="-383540"/>
            <a:r>
              <a:rPr lang="lv-LV" sz="2400" dirty="0">
                <a:latin typeface="Calibri"/>
                <a:cs typeface="Calibri"/>
              </a:rPr>
              <a:t>Jauniešu vērtējums par gūto pieredzi</a:t>
            </a:r>
          </a:p>
          <a:p>
            <a:pPr lvl="1" indent="-383540"/>
            <a:r>
              <a:rPr lang="lv-LV" sz="2400" dirty="0">
                <a:latin typeface="Calibri"/>
                <a:cs typeface="Calibri"/>
              </a:rPr>
              <a:t>Jauniešu stāsti par citu pieredzēm</a:t>
            </a:r>
          </a:p>
          <a:p>
            <a:pPr marL="383540" indent="-383540"/>
            <a:r>
              <a:rPr lang="lv-LV" sz="2400" dirty="0">
                <a:latin typeface="Calibri"/>
                <a:cs typeface="Calibri"/>
              </a:rPr>
              <a:t>Jauniešu ieteikumi sistēmai</a:t>
            </a:r>
          </a:p>
        </p:txBody>
      </p:sp>
    </p:spTree>
    <p:extLst>
      <p:ext uri="{BB962C8B-B14F-4D97-AF65-F5344CB8AC3E}">
        <p14:creationId xmlns:p14="http://schemas.microsoft.com/office/powerpoint/2010/main" val="3727873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12520"/>
          </a:xfrm>
        </p:spPr>
        <p:txBody>
          <a:bodyPr/>
          <a:lstStyle/>
          <a:p>
            <a:r>
              <a:rPr lang="lv-LV" dirty="0">
                <a:solidFill>
                  <a:schemeClr val="tx1"/>
                </a:solidFill>
                <a:latin typeface="Calibri" panose="020F0502020204030204" pitchFamily="34" charset="0"/>
                <a:cs typeface="Calibri" panose="020F0502020204030204" pitchFamily="34" charset="0"/>
              </a:rPr>
              <a:t>Pētījums</a:t>
            </a:r>
          </a:p>
        </p:txBody>
      </p:sp>
      <p:sp>
        <p:nvSpPr>
          <p:cNvPr id="3" name="Content Placeholder 2"/>
          <p:cNvSpPr>
            <a:spLocks noGrp="1"/>
          </p:cNvSpPr>
          <p:nvPr>
            <p:ph idx="1"/>
          </p:nvPr>
        </p:nvSpPr>
        <p:spPr>
          <a:xfrm>
            <a:off x="1076960" y="1717040"/>
            <a:ext cx="10586720" cy="4439920"/>
          </a:xfrm>
        </p:spPr>
        <p:txBody>
          <a:bodyPr>
            <a:normAutofit/>
          </a:bodyPr>
          <a:lstStyle/>
          <a:p>
            <a:r>
              <a:rPr lang="lv-LV" sz="2400" dirty="0">
                <a:solidFill>
                  <a:schemeClr val="tx1"/>
                </a:solidFill>
                <a:latin typeface="Calibri" panose="020F0502020204030204" pitchFamily="34" charset="0"/>
                <a:cs typeface="Calibri" panose="020F0502020204030204" pitchFamily="34" charset="0"/>
              </a:rPr>
              <a:t>2019. gada oktobrī tika organizēta </a:t>
            </a:r>
            <a:r>
              <a:rPr lang="lv-LV" sz="2400" dirty="0" err="1">
                <a:solidFill>
                  <a:schemeClr val="tx1"/>
                </a:solidFill>
                <a:latin typeface="Calibri" panose="020F0502020204030204" pitchFamily="34" charset="0"/>
                <a:cs typeface="Calibri" panose="020F0502020204030204" pitchFamily="34" charset="0"/>
              </a:rPr>
              <a:t>fokusgrupa</a:t>
            </a:r>
            <a:r>
              <a:rPr lang="lv-LV" sz="2400" dirty="0">
                <a:solidFill>
                  <a:schemeClr val="tx1"/>
                </a:solidFill>
                <a:latin typeface="Calibri" panose="020F0502020204030204" pitchFamily="34" charset="0"/>
                <a:cs typeface="Calibri" panose="020F0502020204030204" pitchFamily="34" charset="0"/>
              </a:rPr>
              <a:t> ar pilngadību sasniegušajiem jauniešiem, kuri dzīvojuši ārpusģimenes aprūpē - audžuģimenē, aizbildnībā vai ārpusģimenes aprūpes iestādē.</a:t>
            </a:r>
          </a:p>
          <a:p>
            <a:r>
              <a:rPr lang="lv-LV" sz="2400" dirty="0">
                <a:solidFill>
                  <a:schemeClr val="tx1"/>
                </a:solidFill>
                <a:latin typeface="Calibri" panose="020F0502020204030204" pitchFamily="34" charset="0"/>
                <a:cs typeface="Calibri" panose="020F0502020204030204" pitchFamily="34" charset="0"/>
              </a:rPr>
              <a:t>Jānoskaidro jauniešu viedoklis un gūto pozitīvo un negatīvo pieredzi.</a:t>
            </a:r>
          </a:p>
          <a:p>
            <a:r>
              <a:rPr lang="lv-LV" sz="2400" dirty="0" err="1">
                <a:solidFill>
                  <a:schemeClr val="tx1"/>
                </a:solidFill>
                <a:latin typeface="Calibri" panose="020F0502020204030204" pitchFamily="34" charset="0"/>
                <a:cs typeface="Calibri" panose="020F0502020204030204" pitchFamily="34" charset="0"/>
              </a:rPr>
              <a:t>Fokusgrupā</a:t>
            </a:r>
            <a:r>
              <a:rPr lang="lv-LV" sz="2400" dirty="0">
                <a:solidFill>
                  <a:schemeClr val="tx1"/>
                </a:solidFill>
                <a:latin typeface="Calibri" panose="020F0502020204030204" pitchFamily="34" charset="0"/>
                <a:cs typeface="Calibri" panose="020F0502020204030204" pitchFamily="34" charset="0"/>
              </a:rPr>
              <a:t> tika uzrunāti vairāk kā 15 jaunieši</a:t>
            </a:r>
          </a:p>
          <a:p>
            <a:r>
              <a:rPr lang="lv-LV" sz="2400" dirty="0" err="1">
                <a:solidFill>
                  <a:schemeClr val="tx1"/>
                </a:solidFill>
                <a:latin typeface="Calibri" panose="020F0502020204030204" pitchFamily="34" charset="0"/>
                <a:cs typeface="Calibri" panose="020F0502020204030204" pitchFamily="34" charset="0"/>
              </a:rPr>
              <a:t>Fokusgrupai</a:t>
            </a:r>
            <a:r>
              <a:rPr lang="lv-LV" sz="2400" dirty="0">
                <a:solidFill>
                  <a:schemeClr val="tx1"/>
                </a:solidFill>
                <a:latin typeface="Calibri" panose="020F0502020204030204" pitchFamily="34" charset="0"/>
                <a:cs typeface="Calibri" panose="020F0502020204030204" pitchFamily="34" charset="0"/>
              </a:rPr>
              <a:t> piekrita 7 jaunieši, uz diskusiju ieradās 4 jaunieši</a:t>
            </a:r>
          </a:p>
          <a:p>
            <a:r>
              <a:rPr lang="lv-LV" sz="2400" dirty="0" err="1">
                <a:solidFill>
                  <a:schemeClr val="tx1"/>
                </a:solidFill>
                <a:latin typeface="Calibri" panose="020F0502020204030204" pitchFamily="34" charset="0"/>
                <a:cs typeface="Calibri" panose="020F0502020204030204" pitchFamily="34" charset="0"/>
              </a:rPr>
              <a:t>Fokusgrupas</a:t>
            </a:r>
            <a:r>
              <a:rPr lang="lv-LV" sz="2400" dirty="0">
                <a:solidFill>
                  <a:schemeClr val="tx1"/>
                </a:solidFill>
                <a:latin typeface="Calibri" panose="020F0502020204030204" pitchFamily="34" charset="0"/>
                <a:cs typeface="Calibri" panose="020F0502020204030204" pitchFamily="34" charset="0"/>
              </a:rPr>
              <a:t> garums: 2 stundas</a:t>
            </a:r>
          </a:p>
          <a:p>
            <a:r>
              <a:rPr lang="lv-LV" sz="2400" dirty="0">
                <a:solidFill>
                  <a:schemeClr val="tx1"/>
                </a:solidFill>
                <a:latin typeface="Calibri" panose="020F0502020204030204" pitchFamily="34" charset="0"/>
                <a:cs typeface="Calibri" panose="020F0502020204030204" pitchFamily="34" charset="0"/>
              </a:rPr>
              <a:t>Vieta: Neformālā vidē Centrs </a:t>
            </a:r>
            <a:r>
              <a:rPr lang="lv-LV" sz="2400" dirty="0" err="1">
                <a:solidFill>
                  <a:schemeClr val="tx1"/>
                </a:solidFill>
                <a:latin typeface="Calibri" panose="020F0502020204030204" pitchFamily="34" charset="0"/>
                <a:cs typeface="Calibri" panose="020F0502020204030204" pitchFamily="34" charset="0"/>
              </a:rPr>
              <a:t>Dardedze</a:t>
            </a:r>
            <a:r>
              <a:rPr lang="lv-LV" sz="2400" dirty="0">
                <a:solidFill>
                  <a:schemeClr val="tx1"/>
                </a:solidFill>
                <a:latin typeface="Calibri" panose="020F0502020204030204" pitchFamily="34" charset="0"/>
                <a:cs typeface="Calibri" panose="020F0502020204030204" pitchFamily="34" charset="0"/>
              </a:rPr>
              <a:t> telpās</a:t>
            </a:r>
          </a:p>
          <a:p>
            <a:endParaRPr lang="lv-LV"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8192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812C54-7AEF-4ABB-826E-221F51CB0F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3862" y="433388"/>
            <a:ext cx="7852777" cy="1090612"/>
          </a:xfrm>
        </p:spPr>
        <p:txBody>
          <a:bodyPr>
            <a:normAutofit/>
          </a:bodyPr>
          <a:lstStyle/>
          <a:p>
            <a:r>
              <a:rPr lang="lv-LV" dirty="0">
                <a:solidFill>
                  <a:schemeClr val="tx1"/>
                </a:solidFill>
                <a:latin typeface="Calibri" panose="020F0502020204030204" pitchFamily="34" charset="0"/>
                <a:cs typeface="Calibri" panose="020F0502020204030204" pitchFamily="34" charset="0"/>
              </a:rPr>
              <a:t>Respondenti</a:t>
            </a:r>
          </a:p>
        </p:txBody>
      </p:sp>
      <p:sp>
        <p:nvSpPr>
          <p:cNvPr id="10" name="Rectangle 9">
            <a:extLst>
              <a:ext uri="{FF2B5EF4-FFF2-40B4-BE49-F238E27FC236}">
                <a16:creationId xmlns:a16="http://schemas.microsoft.com/office/drawing/2014/main" xmlns="" id="{891F40E4-8A76-44CF-91EC-907367352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72171013-D973-4187-9CF2-EE098EEF81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206664" y="1148080"/>
            <a:ext cx="8893896" cy="5588000"/>
          </a:xfrm>
        </p:spPr>
        <p:txBody>
          <a:bodyPr vert="horz" lIns="91440" tIns="45720" rIns="91440" bIns="45720" rtlCol="0" anchor="t">
            <a:normAutofit lnSpcReduction="10000"/>
          </a:bodyPr>
          <a:lstStyle/>
          <a:p>
            <a:pPr marL="383540" indent="-383540"/>
            <a:r>
              <a:rPr lang="lv-LV" sz="2400" dirty="0">
                <a:solidFill>
                  <a:schemeClr val="tx1"/>
                </a:solidFill>
                <a:latin typeface="Calibri" panose="020F0502020204030204" pitchFamily="34" charset="0"/>
                <a:cs typeface="Calibri" panose="020F0502020204030204" pitchFamily="34" charset="0"/>
              </a:rPr>
              <a:t>Pieredze dažādās ārpusģimenes aprūpes formās</a:t>
            </a:r>
          </a:p>
          <a:p>
            <a:pPr lvl="1" indent="-383540"/>
            <a:r>
              <a:rPr lang="lv-LV" sz="2400" dirty="0">
                <a:solidFill>
                  <a:schemeClr val="tx1"/>
                </a:solidFill>
                <a:latin typeface="Calibri" panose="020F0502020204030204" pitchFamily="34" charset="0"/>
                <a:cs typeface="Calibri" panose="020F0502020204030204" pitchFamily="34" charset="0"/>
              </a:rPr>
              <a:t>Institūcija (bērnu nams, jauniešu māja)</a:t>
            </a:r>
          </a:p>
          <a:p>
            <a:pPr lvl="1" indent="-383540"/>
            <a:r>
              <a:rPr lang="lv-LV" sz="2400" dirty="0">
                <a:solidFill>
                  <a:schemeClr val="tx1"/>
                </a:solidFill>
                <a:latin typeface="Calibri" panose="020F0502020204030204" pitchFamily="34" charset="0"/>
                <a:cs typeface="Calibri" panose="020F0502020204030204" pitchFamily="34" charset="0"/>
              </a:rPr>
              <a:t>Audžuģimenes</a:t>
            </a:r>
          </a:p>
          <a:p>
            <a:pPr lvl="1" indent="-383540"/>
            <a:r>
              <a:rPr lang="lv-LV" sz="2400" dirty="0">
                <a:solidFill>
                  <a:schemeClr val="tx1"/>
                </a:solidFill>
                <a:latin typeface="Calibri" panose="020F0502020204030204" pitchFamily="34" charset="0"/>
                <a:cs typeface="Calibri" panose="020F0502020204030204" pitchFamily="34" charset="0"/>
              </a:rPr>
              <a:t>Aizbildniecība</a:t>
            </a:r>
          </a:p>
          <a:p>
            <a:pPr lvl="1" indent="-383540">
              <a:buFont typeface="Arial" panose="020B0604020202020204" pitchFamily="34" charset="0"/>
              <a:buChar char="•"/>
            </a:pPr>
            <a:r>
              <a:rPr lang="lv-LV" sz="2400" dirty="0" err="1">
                <a:solidFill>
                  <a:schemeClr val="tx1"/>
                </a:solidFill>
                <a:latin typeface="Calibri" panose="020F0502020204030204" pitchFamily="34" charset="0"/>
                <a:cs typeface="Calibri" panose="020F0502020204030204" pitchFamily="34" charset="0"/>
              </a:rPr>
              <a:t>Viesģimenes</a:t>
            </a:r>
            <a:endParaRPr lang="lv-LV" sz="2400" dirty="0">
              <a:solidFill>
                <a:schemeClr val="tx1"/>
              </a:solidFill>
              <a:latin typeface="Calibri" panose="020F0502020204030204" pitchFamily="34" charset="0"/>
              <a:cs typeface="Calibri" panose="020F0502020204030204" pitchFamily="34" charset="0"/>
            </a:endParaRPr>
          </a:p>
          <a:p>
            <a:pPr lvl="1" indent="-383540">
              <a:buFont typeface="Arial" panose="020B0604020202020204" pitchFamily="34" charset="0"/>
              <a:buChar char="•"/>
            </a:pPr>
            <a:r>
              <a:rPr lang="lv-LV" sz="2400" dirty="0">
                <a:solidFill>
                  <a:schemeClr val="tx1"/>
                </a:solidFill>
                <a:latin typeface="Calibri" panose="020F0502020204030204" pitchFamily="34" charset="0"/>
                <a:cs typeface="Calibri" panose="020F0502020204030204" pitchFamily="34" charset="0"/>
              </a:rPr>
              <a:t>Adopcija</a:t>
            </a:r>
          </a:p>
          <a:p>
            <a:pPr marL="383540" indent="-383540"/>
            <a:r>
              <a:rPr lang="lv-LV" sz="2400" dirty="0">
                <a:solidFill>
                  <a:schemeClr val="tx1"/>
                </a:solidFill>
                <a:latin typeface="Calibri" panose="020F0502020204030204" pitchFamily="34" charset="0"/>
                <a:cs typeface="Calibri" panose="020F0502020204030204" pitchFamily="34" charset="0"/>
              </a:rPr>
              <a:t>Visi piedzīvojuši vairāku ārpusģimenes aprūpes formu pieredzi dažādās ģimenes struktūrās </a:t>
            </a:r>
          </a:p>
          <a:p>
            <a:pPr lvl="1" indent="-383540"/>
            <a:r>
              <a:rPr lang="lv-LV" sz="2400" dirty="0">
                <a:solidFill>
                  <a:schemeClr val="tx1"/>
                </a:solidFill>
                <a:latin typeface="Calibri" panose="020F0502020204030204" pitchFamily="34" charset="0"/>
                <a:cs typeface="Calibri" panose="020F0502020204030204" pitchFamily="34" charset="0"/>
              </a:rPr>
              <a:t>Gan viena, gan divu vecāku, gan paplašinātā ģimene</a:t>
            </a:r>
          </a:p>
          <a:p>
            <a:pPr lvl="1" indent="-383540"/>
            <a:r>
              <a:rPr lang="lv-LV" sz="2400" dirty="0">
                <a:solidFill>
                  <a:schemeClr val="tx1"/>
                </a:solidFill>
                <a:latin typeface="Calibri" panose="020F0502020204030204" pitchFamily="34" charset="0"/>
                <a:cs typeface="Calibri" panose="020F0502020204030204" pitchFamily="34" charset="0"/>
              </a:rPr>
              <a:t>Gados jauni «vecāki», pusmūžā un senjori</a:t>
            </a:r>
          </a:p>
          <a:p>
            <a:pPr marL="383540" indent="-383540"/>
            <a:r>
              <a:rPr lang="lv-LV" sz="2400" dirty="0">
                <a:solidFill>
                  <a:schemeClr val="tx1"/>
                </a:solidFill>
                <a:latin typeface="Calibri" panose="020F0502020204030204" pitchFamily="34" charset="0"/>
                <a:cs typeface="Calibri" panose="020F0502020204030204" pitchFamily="34" charset="0"/>
              </a:rPr>
              <a:t>Uzturēšanās ārpusģimenes aprūpē sākta gan no dažu dienu vecuma, gan no </a:t>
            </a:r>
            <a:r>
              <a:rPr lang="lv-LV" sz="2400" dirty="0" err="1">
                <a:solidFill>
                  <a:schemeClr val="tx1"/>
                </a:solidFill>
                <a:latin typeface="Calibri" panose="020F0502020204030204" pitchFamily="34" charset="0"/>
                <a:cs typeface="Calibri" panose="020F0502020204030204" pitchFamily="34" charset="0"/>
              </a:rPr>
              <a:t>padsmit</a:t>
            </a:r>
            <a:r>
              <a:rPr lang="lv-LV" sz="2400" dirty="0">
                <a:solidFill>
                  <a:schemeClr val="tx1"/>
                </a:solidFill>
                <a:latin typeface="Calibri" panose="020F0502020204030204" pitchFamily="34" charset="0"/>
                <a:cs typeface="Calibri" panose="020F0502020204030204" pitchFamily="34" charset="0"/>
              </a:rPr>
              <a:t> gadu vecumam līdz 18 -19 gadu vecumam</a:t>
            </a:r>
          </a:p>
          <a:p>
            <a:pPr marL="383540" indent="-383540"/>
            <a:r>
              <a:rPr lang="lv-LV" sz="2400" dirty="0">
                <a:solidFill>
                  <a:schemeClr val="tx1"/>
                </a:solidFill>
                <a:latin typeface="Calibri" panose="020F0502020204030204" pitchFamily="34" charset="0"/>
                <a:cs typeface="Calibri" panose="020F0502020204030204" pitchFamily="34" charset="0"/>
              </a:rPr>
              <a:t>Piedzīvojuši no 3 - 5 dzīves vietu maiņām (bez bioloģiskās ģimenes)</a:t>
            </a:r>
          </a:p>
          <a:p>
            <a:pPr marL="383540" indent="-383540"/>
            <a:endParaRPr lang="lv-LV" sz="2400" dirty="0">
              <a:solidFill>
                <a:schemeClr val="tx1"/>
              </a:solidFill>
              <a:latin typeface="Calibri" panose="020F0502020204030204" pitchFamily="34" charset="0"/>
              <a:cs typeface="Calibri" panose="020F0502020204030204" pitchFamily="34" charset="0"/>
            </a:endParaRPr>
          </a:p>
          <a:p>
            <a:pPr marL="383540" indent="-383540"/>
            <a:endParaRPr lang="lv-LV" sz="2400" dirty="0">
              <a:solidFill>
                <a:schemeClr val="tx1"/>
              </a:solidFill>
              <a:latin typeface="Calibri" panose="020F0502020204030204" pitchFamily="34" charset="0"/>
              <a:cs typeface="Calibri" panose="020F0502020204030204" pitchFamily="34" charset="0"/>
            </a:endParaRPr>
          </a:p>
          <a:p>
            <a:pPr marL="383540" indent="-383540"/>
            <a:endParaRPr lang="lv-LV" sz="1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3389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0680"/>
            <a:ext cx="3855720" cy="1203960"/>
          </a:xfrm>
        </p:spPr>
        <p:txBody>
          <a:bodyPr/>
          <a:lstStyle/>
          <a:p>
            <a:r>
              <a:rPr lang="lv-LV" dirty="0">
                <a:solidFill>
                  <a:schemeClr val="tx1"/>
                </a:solidFill>
                <a:latin typeface="Calibri" panose="020F0502020204030204" pitchFamily="34" charset="0"/>
                <a:cs typeface="Calibri" panose="020F0502020204030204" pitchFamily="34" charset="0"/>
              </a:rPr>
              <a:t>Ikdienas dzīve</a:t>
            </a:r>
          </a:p>
        </p:txBody>
      </p:sp>
      <p:sp>
        <p:nvSpPr>
          <p:cNvPr id="3" name="Content Placeholder 2"/>
          <p:cNvSpPr>
            <a:spLocks noGrp="1"/>
          </p:cNvSpPr>
          <p:nvPr>
            <p:ph idx="1"/>
          </p:nvPr>
        </p:nvSpPr>
        <p:spPr>
          <a:xfrm>
            <a:off x="5902960" y="726440"/>
            <a:ext cx="5994400" cy="5603240"/>
          </a:xfrm>
        </p:spPr>
        <p:txBody>
          <a:bodyPr>
            <a:normAutofit lnSpcReduction="10000"/>
          </a:bodyPr>
          <a:lstStyle/>
          <a:p>
            <a:r>
              <a:rPr lang="lv-LV" sz="2800" dirty="0">
                <a:solidFill>
                  <a:schemeClr val="tx1"/>
                </a:solidFill>
                <a:latin typeface="Calibri" panose="020F0502020204030204" pitchFamily="34" charset="0"/>
                <a:cs typeface="Calibri" panose="020F0502020204030204" pitchFamily="34" charset="0"/>
              </a:rPr>
              <a:t>Ir dzīvojuši vienkāršās, bet patīkamās dzīvesvietās</a:t>
            </a:r>
          </a:p>
          <a:p>
            <a:r>
              <a:rPr lang="lv-LV" sz="2800" dirty="0">
                <a:solidFill>
                  <a:schemeClr val="tx1"/>
                </a:solidFill>
                <a:latin typeface="Calibri" panose="020F0502020204030204" pitchFamily="34" charset="0"/>
                <a:cs typeface="Calibri" panose="020F0502020204030204" pitchFamily="34" charset="0"/>
              </a:rPr>
              <a:t>Mājās tikusi ievērota kārtība un tīrība, kuru bija jāievieš pašiem</a:t>
            </a:r>
          </a:p>
          <a:p>
            <a:r>
              <a:rPr lang="lv-LV" sz="2800" dirty="0">
                <a:solidFill>
                  <a:schemeClr val="tx1"/>
                </a:solidFill>
                <a:latin typeface="Calibri" panose="020F0502020204030204" pitchFamily="34" charset="0"/>
                <a:cs typeface="Calibri" panose="020F0502020204030204" pitchFamily="34" charset="0"/>
              </a:rPr>
              <a:t>Tie tika nodrošināti ar maltītēm, drēbēm, skolai nepieciešamajām lietām un tamlīdzīgi</a:t>
            </a:r>
          </a:p>
          <a:p>
            <a:r>
              <a:rPr lang="lv-LV" sz="2800" dirty="0">
                <a:solidFill>
                  <a:schemeClr val="tx1"/>
                </a:solidFill>
                <a:latin typeface="Calibri" panose="020F0502020204030204" pitchFamily="34" charset="0"/>
                <a:cs typeface="Calibri" panose="020F0502020204030204" pitchFamily="34" charset="0"/>
              </a:rPr>
              <a:t>Ir bijis daudz jāstrādā lauku darbi</a:t>
            </a:r>
          </a:p>
          <a:p>
            <a:pPr marL="0" indent="0">
              <a:buNone/>
            </a:pPr>
            <a:r>
              <a:rPr lang="lv-LV" sz="2800" dirty="0">
                <a:solidFill>
                  <a:schemeClr val="tx1"/>
                </a:solidFill>
                <a:latin typeface="Calibri" panose="020F0502020204030204" pitchFamily="34" charset="0"/>
                <a:cs typeface="Calibri" panose="020F0502020204030204" pitchFamily="34" charset="0"/>
              </a:rPr>
              <a:t>Respondenti ir uzņemti ģimenēs ar saimniecību un tajās katrā bija vismaz 9 bērni</a:t>
            </a:r>
          </a:p>
          <a:p>
            <a:pPr marL="0" indent="0">
              <a:buNone/>
            </a:pPr>
            <a:r>
              <a:rPr lang="lv-LV" sz="2800" dirty="0">
                <a:solidFill>
                  <a:schemeClr val="tx1"/>
                </a:solidFill>
                <a:latin typeface="Calibri" panose="020F0502020204030204" pitchFamily="34" charset="0"/>
                <a:cs typeface="Calibri" panose="020F0502020204030204" pitchFamily="34" charset="0"/>
              </a:rPr>
              <a:t>Novērota kļūšana par audžuģimeni paaudzēs</a:t>
            </a:r>
          </a:p>
          <a:p>
            <a:endParaRPr lang="lv-LV"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type="body" sz="half" idx="2"/>
          </p:nvPr>
        </p:nvSpPr>
        <p:spPr>
          <a:xfrm>
            <a:off x="264160" y="1473200"/>
            <a:ext cx="4836160" cy="4958080"/>
          </a:xfrm>
        </p:spPr>
        <p:txBody>
          <a:bodyPr>
            <a:normAutofit/>
          </a:bodyPr>
          <a:lstStyle/>
          <a:p>
            <a:pPr marL="0" indent="0" algn="ctr">
              <a:buNone/>
            </a:pPr>
            <a:r>
              <a:rPr lang="lv-LV" sz="2000" i="1" dirty="0">
                <a:solidFill>
                  <a:schemeClr val="tx1"/>
                </a:solidFill>
                <a:latin typeface="Calibri" panose="020F0502020204030204" pitchFamily="34" charset="0"/>
                <a:cs typeface="Calibri" panose="020F0502020204030204" pitchFamily="34" charset="0"/>
              </a:rPr>
              <a:t>«Baigi daudz strādāt vajadzēja, tāpēc ka viņiem baigi lielais lauks bija. Vasarā, piemēram, bija jāstrādā ļoti daudz, un es domāju, tā kā bērns, man bija 14, es domāju, kāpēc man ir jādara </a:t>
            </a:r>
            <a:r>
              <a:rPr lang="lv-LV" sz="2000" i="1" u="sng" dirty="0">
                <a:solidFill>
                  <a:schemeClr val="tx1"/>
                </a:solidFill>
                <a:latin typeface="Calibri" panose="020F0502020204030204" pitchFamily="34" charset="0"/>
                <a:cs typeface="Calibri" panose="020F0502020204030204" pitchFamily="34" charset="0"/>
              </a:rPr>
              <a:t>tik</a:t>
            </a:r>
            <a:r>
              <a:rPr lang="lv-LV" sz="2000" i="1" dirty="0">
                <a:solidFill>
                  <a:schemeClr val="tx1"/>
                </a:solidFill>
                <a:latin typeface="Calibri" panose="020F0502020204030204" pitchFamily="34" charset="0"/>
                <a:cs typeface="Calibri" panose="020F0502020204030204" pitchFamily="34" charset="0"/>
              </a:rPr>
              <a:t> daudz»</a:t>
            </a:r>
          </a:p>
          <a:p>
            <a:pPr marL="0" indent="0" algn="ctr">
              <a:buNone/>
            </a:pPr>
            <a:r>
              <a:rPr lang="lv-LV" sz="2000" i="1" dirty="0">
                <a:solidFill>
                  <a:schemeClr val="tx1"/>
                </a:solidFill>
                <a:latin typeface="Calibri" panose="020F0502020204030204" pitchFamily="34" charset="0"/>
                <a:cs typeface="Calibri" panose="020F0502020204030204" pitchFamily="34" charset="0"/>
              </a:rPr>
              <a:t>«No rīta uz skolu gājām, pēc skolas […] tad tu gāji strādāt, tad tikai pēc tam vakarā tu taisīji mājasdarbus, un, ja vecmamma redzēja, ka tu neizdarīji, tad tu līdz rītam, līdz 6.00 darīji tos mājasdarbus, un tad 7.00 ej uz skolu atkal. Vasarā, jā, tieši tāpat, nebija diezgan laika, vajadzēja strādāt, strādāt un atkal strādāt»</a:t>
            </a:r>
          </a:p>
        </p:txBody>
      </p:sp>
    </p:spTree>
    <p:extLst>
      <p:ext uri="{BB962C8B-B14F-4D97-AF65-F5344CB8AC3E}">
        <p14:creationId xmlns:p14="http://schemas.microsoft.com/office/powerpoint/2010/main" val="1320012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750" y="552450"/>
            <a:ext cx="9601200" cy="1485900"/>
          </a:xfrm>
        </p:spPr>
        <p:txBody>
          <a:bodyPr/>
          <a:lstStyle/>
          <a:p>
            <a:r>
              <a:rPr lang="lv-LV" dirty="0">
                <a:solidFill>
                  <a:schemeClr val="tx1"/>
                </a:solidFill>
                <a:latin typeface="Calibri" panose="020F0502020204030204" pitchFamily="34" charset="0"/>
                <a:cs typeface="Calibri" panose="020F0502020204030204" pitchFamily="34" charset="0"/>
              </a:rPr>
              <a:t>Savstarpējās attiecības</a:t>
            </a:r>
          </a:p>
        </p:txBody>
      </p:sp>
      <p:sp>
        <p:nvSpPr>
          <p:cNvPr id="5" name="Content Placeholder 4"/>
          <p:cNvSpPr>
            <a:spLocks noGrp="1"/>
          </p:cNvSpPr>
          <p:nvPr>
            <p:ph sz="half" idx="1"/>
          </p:nvPr>
        </p:nvSpPr>
        <p:spPr>
          <a:xfrm>
            <a:off x="962025" y="1513840"/>
            <a:ext cx="6271895" cy="5120640"/>
          </a:xfrm>
        </p:spPr>
        <p:txBody>
          <a:bodyPr>
            <a:normAutofit fontScale="92500" lnSpcReduction="10000"/>
          </a:bodyPr>
          <a:lstStyle/>
          <a:p>
            <a:r>
              <a:rPr lang="lv-LV" sz="2400" dirty="0">
                <a:solidFill>
                  <a:schemeClr val="tx1"/>
                </a:solidFill>
                <a:latin typeface="Calibri" panose="020F0502020204030204" pitchFamily="34" charset="0"/>
                <a:cs typeface="Calibri" panose="020F0502020204030204" pitchFamily="34" charset="0"/>
              </a:rPr>
              <a:t>Brāļi un māsas dzīvoja kopā</a:t>
            </a:r>
          </a:p>
          <a:p>
            <a:r>
              <a:rPr lang="lv-LV" sz="2400" dirty="0">
                <a:solidFill>
                  <a:schemeClr val="tx1"/>
                </a:solidFill>
                <a:latin typeface="Calibri" panose="020F0502020204030204" pitchFamily="34" charset="0"/>
                <a:cs typeface="Calibri" panose="020F0502020204030204" pitchFamily="34" charset="0"/>
              </a:rPr>
              <a:t>Ne bioloģiskos bērnus arī sauca par brāļiem/māsām</a:t>
            </a:r>
          </a:p>
          <a:p>
            <a:r>
              <a:rPr lang="lv-LV" sz="2400" dirty="0">
                <a:solidFill>
                  <a:schemeClr val="tx1"/>
                </a:solidFill>
                <a:latin typeface="Calibri" panose="020F0502020204030204" pitchFamily="34" charset="0"/>
                <a:cs typeface="Calibri" panose="020F0502020204030204" pitchFamily="34" charset="0"/>
              </a:rPr>
              <a:t>Palīdzēja auklēt mazākos bērnus</a:t>
            </a:r>
          </a:p>
          <a:p>
            <a:r>
              <a:rPr lang="lv-LV" sz="2400" dirty="0">
                <a:solidFill>
                  <a:schemeClr val="tx1"/>
                </a:solidFill>
                <a:latin typeface="Calibri" panose="020F0502020204030204" pitchFamily="34" charset="0"/>
                <a:cs typeface="Calibri" panose="020F0502020204030204" pitchFamily="34" charset="0"/>
              </a:rPr>
              <a:t>Starp brāļiem un māsām bieži notika strīdi, kautiņi</a:t>
            </a:r>
          </a:p>
          <a:p>
            <a:r>
              <a:rPr lang="lv-LV" sz="2400" dirty="0">
                <a:solidFill>
                  <a:schemeClr val="tx1"/>
                </a:solidFill>
                <a:latin typeface="Calibri" panose="020F0502020204030204" pitchFamily="34" charset="0"/>
                <a:cs typeface="Calibri" panose="020F0502020204030204" pitchFamily="34" charset="0"/>
              </a:rPr>
              <a:t>Kopējās attiecības raksturo kā labas</a:t>
            </a:r>
          </a:p>
          <a:p>
            <a:r>
              <a:rPr lang="lv-LV" sz="2400" dirty="0">
                <a:solidFill>
                  <a:schemeClr val="tx1"/>
                </a:solidFill>
                <a:latin typeface="Calibri" panose="020F0502020204030204" pitchFamily="34" charset="0"/>
                <a:cs typeface="Calibri" panose="020F0502020204030204" pitchFamily="34" charset="0"/>
              </a:rPr>
              <a:t>Ar kādu bērnu no audžuģimenes vēl uztur kontaktus</a:t>
            </a:r>
          </a:p>
          <a:p>
            <a:r>
              <a:rPr lang="lv-LV" sz="2400" dirty="0">
                <a:solidFill>
                  <a:schemeClr val="tx1"/>
                </a:solidFill>
                <a:latin typeface="Calibri" panose="020F0502020204030204" pitchFamily="34" charset="0"/>
                <a:cs typeface="Calibri" panose="020F0502020204030204" pitchFamily="34" charset="0"/>
              </a:rPr>
              <a:t>Ģimenē dzīvoja gan 1 pieņemtais bērns, gan pat 9-10 kopā</a:t>
            </a:r>
          </a:p>
          <a:p>
            <a:r>
              <a:rPr lang="lv-LV" sz="2400" dirty="0">
                <a:solidFill>
                  <a:schemeClr val="tx1"/>
                </a:solidFill>
                <a:latin typeface="Calibri" panose="020F0502020204030204" pitchFamily="34" charset="0"/>
                <a:cs typeface="Calibri" panose="020F0502020204030204" pitchFamily="34" charset="0"/>
              </a:rPr>
              <a:t>Tiek piedāvātas aktivitātes, rotaļas, bet netiek piedāvātas cilvēku savstarpējās attiecības</a:t>
            </a:r>
          </a:p>
          <a:p>
            <a:r>
              <a:rPr lang="lv-LV" sz="2400" dirty="0">
                <a:solidFill>
                  <a:schemeClr val="tx1"/>
                </a:solidFill>
                <a:latin typeface="Calibri" panose="020F0502020204030204" pitchFamily="34" charset="0"/>
                <a:cs typeface="Calibri" panose="020F0502020204030204" pitchFamily="34" charset="0"/>
              </a:rPr>
              <a:t>Audžuvecāki nekalpoja kā atbalsta personas</a:t>
            </a:r>
          </a:p>
          <a:p>
            <a:endParaRPr lang="lv-LV"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sz="half" idx="2"/>
          </p:nvPr>
        </p:nvSpPr>
        <p:spPr>
          <a:xfrm>
            <a:off x="7573153" y="-91439"/>
            <a:ext cx="4618847" cy="694943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endParaRPr lang="lv-LV" sz="2600" i="1" dirty="0">
              <a:solidFill>
                <a:schemeClr val="tx1"/>
              </a:solidFill>
              <a:latin typeface="Calibri" panose="020F0502020204030204" pitchFamily="34" charset="0"/>
              <a:cs typeface="Calibri" panose="020F0502020204030204" pitchFamily="34" charset="0"/>
            </a:endParaRPr>
          </a:p>
          <a:p>
            <a:pPr marL="0" indent="0" algn="ctr">
              <a:buNone/>
            </a:pPr>
            <a:endParaRPr lang="lv-LV" sz="2600" i="1" dirty="0">
              <a:solidFill>
                <a:schemeClr val="tx1"/>
              </a:solidFill>
              <a:latin typeface="Calibri" panose="020F0502020204030204" pitchFamily="34" charset="0"/>
              <a:cs typeface="Calibri" panose="020F0502020204030204" pitchFamily="34" charset="0"/>
            </a:endParaRPr>
          </a:p>
          <a:p>
            <a:pPr marL="0" indent="0" algn="ctr">
              <a:buNone/>
            </a:pPr>
            <a:endParaRPr lang="lv-LV" sz="2600" i="1" dirty="0">
              <a:solidFill>
                <a:schemeClr val="tx1"/>
              </a:solidFill>
              <a:latin typeface="Calibri" panose="020F0502020204030204" pitchFamily="34" charset="0"/>
              <a:cs typeface="Calibri" panose="020F0502020204030204" pitchFamily="34" charset="0"/>
            </a:endParaRPr>
          </a:p>
          <a:p>
            <a:pPr marL="0" indent="0" algn="ctr">
              <a:buNone/>
            </a:pPr>
            <a:r>
              <a:rPr lang="lv-LV" sz="2600" i="1" dirty="0">
                <a:solidFill>
                  <a:schemeClr val="tx1"/>
                </a:solidFill>
                <a:latin typeface="Calibri" panose="020F0502020204030204" pitchFamily="34" charset="0"/>
                <a:cs typeface="Calibri" panose="020F0502020204030204" pitchFamily="34" charset="0"/>
              </a:rPr>
              <a:t>«…tā atmosfēra mājās bija laba, bet tā vienkārši kā cilvēki tādi ļoti nospiesti vienmēr bija tajās mājās»</a:t>
            </a:r>
          </a:p>
          <a:p>
            <a:pPr marL="0" indent="0" algn="ctr">
              <a:buNone/>
            </a:pPr>
            <a:endParaRPr lang="lv-LV" sz="2600" i="1" dirty="0">
              <a:solidFill>
                <a:schemeClr val="tx1"/>
              </a:solidFill>
              <a:latin typeface="Calibri" panose="020F0502020204030204" pitchFamily="34" charset="0"/>
              <a:cs typeface="Calibri" panose="020F0502020204030204" pitchFamily="34" charset="0"/>
            </a:endParaRPr>
          </a:p>
          <a:p>
            <a:pPr marL="0" indent="0" algn="ctr">
              <a:buNone/>
            </a:pPr>
            <a:endParaRPr lang="lv-LV" sz="2600" i="1" dirty="0">
              <a:solidFill>
                <a:schemeClr val="tx1"/>
              </a:solidFill>
              <a:latin typeface="Calibri" panose="020F0502020204030204" pitchFamily="34" charset="0"/>
              <a:cs typeface="Calibri" panose="020F0502020204030204" pitchFamily="34" charset="0"/>
            </a:endParaRPr>
          </a:p>
          <a:p>
            <a:pPr marL="0" indent="0" algn="ctr">
              <a:buNone/>
            </a:pPr>
            <a:r>
              <a:rPr lang="lv-LV" sz="2600" i="1" dirty="0">
                <a:solidFill>
                  <a:schemeClr val="tx1"/>
                </a:solidFill>
                <a:latin typeface="Calibri" panose="020F0502020204030204" pitchFamily="34" charset="0"/>
                <a:cs typeface="Calibri" panose="020F0502020204030204" pitchFamily="34" charset="0"/>
              </a:rPr>
              <a:t>«Ar dažiem bija labi, ar dažiem bija </a:t>
            </a:r>
            <a:r>
              <a:rPr lang="lv-LV" sz="2600" i="1" dirty="0" err="1">
                <a:solidFill>
                  <a:schemeClr val="tx1"/>
                </a:solidFill>
                <a:latin typeface="Calibri" panose="020F0502020204030204" pitchFamily="34" charset="0"/>
                <a:cs typeface="Calibri" panose="020F0502020204030204" pitchFamily="34" charset="0"/>
              </a:rPr>
              <a:t>riktīgi</a:t>
            </a:r>
            <a:r>
              <a:rPr lang="lv-LV" sz="2600" i="1" dirty="0">
                <a:solidFill>
                  <a:schemeClr val="tx1"/>
                </a:solidFill>
                <a:latin typeface="Calibri" panose="020F0502020204030204" pitchFamily="34" charset="0"/>
                <a:cs typeface="Calibri" panose="020F0502020204030204" pitchFamily="34" charset="0"/>
              </a:rPr>
              <a:t> sliktas, jo, no kurienes viņi nāk un no kurienes es nāku, tā kā bija kaušanās un viss tas. Dažreiz vajadzēja kaut ko citu izdarīt pat… Bet plus, mīnuss, tā kā brāļi un māsas»</a:t>
            </a: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8477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solidFill>
                  <a:schemeClr val="tx1"/>
                </a:solidFill>
                <a:latin typeface="Calibri" panose="020F0502020204030204" pitchFamily="34" charset="0"/>
                <a:cs typeface="Calibri" panose="020F0502020204030204" pitchFamily="34" charset="0"/>
              </a:rPr>
              <a:t>Savstarpējās attiecības</a:t>
            </a:r>
          </a:p>
        </p:txBody>
      </p:sp>
      <p:sp>
        <p:nvSpPr>
          <p:cNvPr id="5" name="Content Placeholder 2"/>
          <p:cNvSpPr>
            <a:spLocks noGrp="1"/>
          </p:cNvSpPr>
          <p:nvPr>
            <p:ph idx="1"/>
          </p:nvPr>
        </p:nvSpPr>
        <p:spPr>
          <a:xfrm>
            <a:off x="6096000" y="533401"/>
            <a:ext cx="5628639" cy="5786120"/>
          </a:xfrm>
        </p:spPr>
        <p:txBody>
          <a:bodyPr>
            <a:noAutofit/>
          </a:bodyPr>
          <a:lstStyle/>
          <a:p>
            <a:r>
              <a:rPr lang="lv-LV" sz="2600" dirty="0">
                <a:solidFill>
                  <a:schemeClr val="tx1"/>
                </a:solidFill>
                <a:latin typeface="Calibri" panose="020F0502020204030204" pitchFamily="34" charset="0"/>
                <a:cs typeface="Calibri" panose="020F0502020204030204" pitchFamily="34" charset="0"/>
              </a:rPr>
              <a:t>Ietekmēšana no jaunās ģimenes puses</a:t>
            </a:r>
          </a:p>
          <a:p>
            <a:endParaRPr lang="lv-LV" sz="2600" dirty="0">
              <a:solidFill>
                <a:schemeClr val="tx1"/>
              </a:solidFill>
              <a:latin typeface="Calibri" panose="020F0502020204030204" pitchFamily="34" charset="0"/>
              <a:cs typeface="Calibri" panose="020F0502020204030204" pitchFamily="34" charset="0"/>
            </a:endParaRPr>
          </a:p>
          <a:p>
            <a:pPr marL="0" indent="0" algn="ctr">
              <a:buNone/>
            </a:pPr>
            <a:r>
              <a:rPr lang="lv-LV" sz="2400" i="1" dirty="0">
                <a:solidFill>
                  <a:schemeClr val="tx1"/>
                </a:solidFill>
                <a:latin typeface="Calibri" panose="020F0502020204030204" pitchFamily="34" charset="0"/>
                <a:cs typeface="Calibri" panose="020F0502020204030204" pitchFamily="34" charset="0"/>
              </a:rPr>
              <a:t>«Pirmā sieviete bija tā, ka jau pirmajā dienā viņa tā, viņa mēģināja mums tā kā, to mūsu labumu paņemt savā pusē, </a:t>
            </a:r>
            <a:r>
              <a:rPr lang="lv-LV" sz="2400" b="1" i="1" dirty="0">
                <a:solidFill>
                  <a:schemeClr val="tx1"/>
                </a:solidFill>
                <a:latin typeface="Calibri" panose="020F0502020204030204" pitchFamily="34" charset="0"/>
                <a:cs typeface="Calibri" panose="020F0502020204030204" pitchFamily="34" charset="0"/>
              </a:rPr>
              <a:t>stāstot to, cik mūsu īstie vecāki bija slikti. </a:t>
            </a:r>
            <a:r>
              <a:rPr lang="lv-LV" sz="2400" i="1" dirty="0">
                <a:solidFill>
                  <a:schemeClr val="tx1"/>
                </a:solidFill>
                <a:latin typeface="Calibri" panose="020F0502020204030204" pitchFamily="34" charset="0"/>
                <a:cs typeface="Calibri" panose="020F0502020204030204" pitchFamily="34" charset="0"/>
              </a:rPr>
              <a:t>Kaut gan mēs bijām mazā vecumā, bet mēs ar māsu sapratām, ka tas nav labi, </a:t>
            </a:r>
            <a:r>
              <a:rPr lang="lv-LV" sz="2400" b="1" i="1" dirty="0">
                <a:solidFill>
                  <a:schemeClr val="tx1"/>
                </a:solidFill>
                <a:latin typeface="Calibri" panose="020F0502020204030204" pitchFamily="34" charset="0"/>
                <a:cs typeface="Calibri" panose="020F0502020204030204" pitchFamily="34" charset="0"/>
              </a:rPr>
              <a:t>mūsu vecāki paliek mūsu vecāki, nav nozīme, kāda viņiem tur pagātne bijusi. Tas nav pareizi, mēs tāpat mīlam savus vecākus. </a:t>
            </a:r>
            <a:r>
              <a:rPr lang="lv-LV" sz="2400" i="1" dirty="0">
                <a:solidFill>
                  <a:schemeClr val="tx1"/>
                </a:solidFill>
                <a:latin typeface="Calibri" panose="020F0502020204030204" pitchFamily="34" charset="0"/>
                <a:cs typeface="Calibri" panose="020F0502020204030204" pitchFamily="34" charset="0"/>
              </a:rPr>
              <a:t>Viņa mēģināja mūs pārliecināt, mēs pateicām, ka, nē, mēs tā negribam.»</a:t>
            </a:r>
          </a:p>
        </p:txBody>
      </p:sp>
      <p:sp>
        <p:nvSpPr>
          <p:cNvPr id="4" name="Content Placeholder 3"/>
          <p:cNvSpPr>
            <a:spLocks noGrp="1"/>
          </p:cNvSpPr>
          <p:nvPr>
            <p:ph type="body" sz="half" idx="2"/>
          </p:nvPr>
        </p:nvSpPr>
        <p:spPr>
          <a:xfrm>
            <a:off x="390525" y="2505075"/>
            <a:ext cx="4770755" cy="3676649"/>
          </a:xfrm>
        </p:spPr>
        <p:txBody>
          <a:bodyPr>
            <a:noAutofit/>
          </a:bodyPr>
          <a:lstStyle/>
          <a:p>
            <a:pPr marL="342900" indent="-342900">
              <a:buFont typeface="Wingdings" panose="05000000000000000000" pitchFamily="2" charset="2"/>
              <a:buChar char="§"/>
            </a:pPr>
            <a:r>
              <a:rPr lang="lv-LV" sz="2400" dirty="0">
                <a:solidFill>
                  <a:schemeClr val="tx1"/>
                </a:solidFill>
                <a:latin typeface="Calibri" panose="020F0502020204030204" pitchFamily="34" charset="0"/>
                <a:cs typeface="Calibri" panose="020F0502020204030204" pitchFamily="34" charset="0"/>
              </a:rPr>
              <a:t>Pozitīvs audžuģimenes gadījums</a:t>
            </a:r>
          </a:p>
          <a:p>
            <a:pPr marL="0" indent="0" algn="ctr">
              <a:buNone/>
            </a:pPr>
            <a:r>
              <a:rPr lang="lv-LV" sz="2400" i="1" dirty="0">
                <a:solidFill>
                  <a:schemeClr val="tx1"/>
                </a:solidFill>
                <a:latin typeface="Calibri" panose="020F0502020204030204" pitchFamily="34" charset="0"/>
                <a:cs typeface="Calibri" panose="020F0502020204030204" pitchFamily="34" charset="0"/>
              </a:rPr>
              <a:t>«Es domāju, […] gan jau pie viņas arī būtu palikusi, tāpēc ka tur sieviete tiešam bija tāda ļoti forša, vienmēr mani palīdzēja, atbalstīja. […] Mēģināja man tiešām dot to sajūtu, lai es jūtos tā, ka viņa ir mana ģimene»</a:t>
            </a:r>
          </a:p>
        </p:txBody>
      </p:sp>
    </p:spTree>
    <p:extLst>
      <p:ext uri="{BB962C8B-B14F-4D97-AF65-F5344CB8AC3E}">
        <p14:creationId xmlns:p14="http://schemas.microsoft.com/office/powerpoint/2010/main" val="679004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350" y="666750"/>
            <a:ext cx="5963428" cy="1485900"/>
          </a:xfrm>
        </p:spPr>
        <p:txBody>
          <a:bodyPr/>
          <a:lstStyle/>
          <a:p>
            <a:r>
              <a:rPr lang="lv-LV" dirty="0">
                <a:solidFill>
                  <a:schemeClr val="tx1"/>
                </a:solidFill>
                <a:latin typeface="Calibri" panose="020F0502020204030204" pitchFamily="34" charset="0"/>
                <a:cs typeface="Calibri" panose="020F0502020204030204" pitchFamily="34" charset="0"/>
              </a:rPr>
              <a:t>Audzināšanas metodes</a:t>
            </a:r>
          </a:p>
        </p:txBody>
      </p:sp>
      <p:sp>
        <p:nvSpPr>
          <p:cNvPr id="3" name="Content Placeholder 2"/>
          <p:cNvSpPr>
            <a:spLocks noGrp="1"/>
          </p:cNvSpPr>
          <p:nvPr>
            <p:ph sz="half" idx="1"/>
          </p:nvPr>
        </p:nvSpPr>
        <p:spPr>
          <a:xfrm>
            <a:off x="1046480" y="1771650"/>
            <a:ext cx="5273039" cy="4695825"/>
          </a:xfrm>
        </p:spPr>
        <p:txBody>
          <a:bodyPr>
            <a:normAutofit fontScale="92500" lnSpcReduction="10000"/>
          </a:bodyPr>
          <a:lstStyle/>
          <a:p>
            <a:r>
              <a:rPr lang="lv-LV" sz="2600" dirty="0">
                <a:solidFill>
                  <a:schemeClr val="tx1"/>
                </a:solidFill>
                <a:latin typeface="Calibri" panose="020F0502020204030204" pitchFamily="34" charset="0"/>
                <a:cs typeface="Calibri" panose="020F0502020204030204" pitchFamily="34" charset="0"/>
              </a:rPr>
              <a:t>Ir bijušas ģimenes, kuras audzina vienaldzīgi, neiedziļinoties</a:t>
            </a:r>
          </a:p>
          <a:p>
            <a:r>
              <a:rPr lang="lv-LV" sz="2600" dirty="0">
                <a:solidFill>
                  <a:schemeClr val="tx1"/>
                </a:solidFill>
                <a:latin typeface="Calibri" panose="020F0502020204030204" pitchFamily="34" charset="0"/>
                <a:cs typeface="Calibri" panose="020F0502020204030204" pitchFamily="34" charset="0"/>
              </a:rPr>
              <a:t>Ir bijušas tādas, kuras audzina pieņemami</a:t>
            </a:r>
          </a:p>
          <a:p>
            <a:r>
              <a:rPr lang="lv-LV" sz="2600" dirty="0">
                <a:solidFill>
                  <a:schemeClr val="tx1"/>
                </a:solidFill>
                <a:latin typeface="Calibri" panose="020F0502020204030204" pitchFamily="34" charset="0"/>
                <a:cs typeface="Calibri" panose="020F0502020204030204" pitchFamily="34" charset="0"/>
              </a:rPr>
              <a:t>Un tādas, kurās audzina vardarbīgi</a:t>
            </a:r>
          </a:p>
          <a:p>
            <a:endParaRPr lang="lv-LV" dirty="0">
              <a:solidFill>
                <a:schemeClr val="tx1"/>
              </a:solidFill>
              <a:latin typeface="Calibri" panose="020F0502020204030204" pitchFamily="34" charset="0"/>
              <a:cs typeface="Calibri" panose="020F0502020204030204" pitchFamily="34" charset="0"/>
            </a:endParaRPr>
          </a:p>
          <a:p>
            <a:pPr marL="0" indent="0" algn="ctr">
              <a:buNone/>
            </a:pPr>
            <a:r>
              <a:rPr lang="lv-LV" sz="2600" dirty="0">
                <a:solidFill>
                  <a:schemeClr val="tx1"/>
                </a:solidFill>
                <a:latin typeface="Calibri" panose="020F0502020204030204" pitchFamily="34" charset="0"/>
                <a:cs typeface="Calibri" panose="020F0502020204030204" pitchFamily="34" charset="0"/>
              </a:rPr>
              <a:t>«Viņa man ļāva darīt, piemēram, es gribēju iet spēlēties, viņa man ļāva, viņa man nekad neaizrādīja baigi. Jā, ja es kaut ko sliktu izdaru, piemēram, ko viņa saka, ka nevar darīt, es izdaru, tad jā, viņa varēja uzbļaut, bet pēc tam viņa atnāk atvainoties»</a:t>
            </a:r>
          </a:p>
          <a:p>
            <a:pPr marL="0" indent="0">
              <a:buNone/>
            </a:pPr>
            <a:endParaRPr lang="lv-LV"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sz="half" idx="2"/>
          </p:nvPr>
        </p:nvSpPr>
        <p:spPr>
          <a:xfrm>
            <a:off x="6743700" y="0"/>
            <a:ext cx="5448300" cy="68580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endParaRPr lang="lv-LV" sz="2600" i="1" dirty="0">
              <a:solidFill>
                <a:schemeClr val="tx1"/>
              </a:solidFill>
              <a:latin typeface="Calibri" panose="020F0502020204030204" pitchFamily="34" charset="0"/>
              <a:cs typeface="Calibri" panose="020F0502020204030204" pitchFamily="34" charset="0"/>
            </a:endParaRPr>
          </a:p>
          <a:p>
            <a:pPr marL="0" indent="0" algn="ctr">
              <a:buNone/>
            </a:pPr>
            <a:r>
              <a:rPr lang="lv-LV" sz="2600" i="1" dirty="0">
                <a:solidFill>
                  <a:schemeClr val="tx1"/>
                </a:solidFill>
                <a:latin typeface="Calibri" panose="020F0502020204030204" pitchFamily="34" charset="0"/>
                <a:cs typeface="Calibri" panose="020F0502020204030204" pitchFamily="34" charset="0"/>
              </a:rPr>
              <a:t>«Tajā ģimenē ir arī </a:t>
            </a:r>
            <a:r>
              <a:rPr lang="lv-LV" sz="2600" i="1" dirty="0" err="1">
                <a:solidFill>
                  <a:schemeClr val="tx1"/>
                </a:solidFill>
                <a:latin typeface="Calibri" panose="020F0502020204030204" pitchFamily="34" charset="0"/>
                <a:cs typeface="Calibri" panose="020F0502020204030204" pitchFamily="34" charset="0"/>
              </a:rPr>
              <a:t>mēnešnauda</a:t>
            </a:r>
            <a:r>
              <a:rPr lang="lv-LV" sz="2600" i="1" dirty="0">
                <a:solidFill>
                  <a:schemeClr val="tx1"/>
                </a:solidFill>
                <a:latin typeface="Calibri" panose="020F0502020204030204" pitchFamily="34" charset="0"/>
                <a:cs typeface="Calibri" panose="020F0502020204030204" pitchFamily="34" charset="0"/>
              </a:rPr>
              <a:t>, un tur 2 eiro vai cik tur, 2 lati, tajā laikā. Tas nebija daudz, </a:t>
            </a:r>
            <a:r>
              <a:rPr lang="lv-LV" sz="2600" b="1" i="1" dirty="0">
                <a:solidFill>
                  <a:schemeClr val="tx1"/>
                </a:solidFill>
                <a:latin typeface="Calibri" panose="020F0502020204030204" pitchFamily="34" charset="0"/>
                <a:cs typeface="Calibri" panose="020F0502020204030204" pitchFamily="34" charset="0"/>
              </a:rPr>
              <a:t>bet atņēma arī to, ja tu kaut ko sliktu izdarīji vai sameloji, tev varēja nogriezt matus. Tad arī tā bija vai sita pa pirkstiem, ja tu kaut ko nozagi, paņēmi»</a:t>
            </a:r>
          </a:p>
          <a:p>
            <a:pPr marL="0" indent="0" algn="ctr">
              <a:buNone/>
            </a:pPr>
            <a:endParaRPr lang="lv-LV" sz="2600" b="1" i="1" dirty="0">
              <a:solidFill>
                <a:schemeClr val="tx1"/>
              </a:solidFill>
              <a:latin typeface="Calibri" panose="020F0502020204030204" pitchFamily="34" charset="0"/>
              <a:cs typeface="Calibri" panose="020F0502020204030204" pitchFamily="34" charset="0"/>
            </a:endParaRPr>
          </a:p>
          <a:p>
            <a:pPr marL="0" indent="0" algn="ctr">
              <a:buNone/>
            </a:pPr>
            <a:endParaRPr lang="lv-LV" sz="2600" b="1" i="1" dirty="0">
              <a:solidFill>
                <a:schemeClr val="tx1"/>
              </a:solidFill>
              <a:latin typeface="Calibri" panose="020F0502020204030204" pitchFamily="34" charset="0"/>
              <a:cs typeface="Calibri" panose="020F0502020204030204" pitchFamily="34" charset="0"/>
            </a:endParaRPr>
          </a:p>
          <a:p>
            <a:pPr marL="0" indent="0" algn="ctr">
              <a:buNone/>
            </a:pPr>
            <a:r>
              <a:rPr lang="lv-LV" sz="2600" i="1" dirty="0">
                <a:solidFill>
                  <a:schemeClr val="tx1"/>
                </a:solidFill>
                <a:latin typeface="Calibri" panose="020F0502020204030204" pitchFamily="34" charset="0"/>
                <a:cs typeface="Calibri" panose="020F0502020204030204" pitchFamily="34" charset="0"/>
              </a:rPr>
              <a:t>«Pirmo laiku audžuvecāki bija normāli, bet pēc tam ar laiku sanāca to, ka </a:t>
            </a:r>
            <a:r>
              <a:rPr lang="lv-LV" sz="2600" b="1" i="1" dirty="0" err="1">
                <a:solidFill>
                  <a:schemeClr val="tx1"/>
                </a:solidFill>
                <a:latin typeface="Calibri" panose="020F0502020204030204" pitchFamily="34" charset="0"/>
                <a:cs typeface="Calibri" panose="020F0502020204030204" pitchFamily="34" charset="0"/>
              </a:rPr>
              <a:t>audžuvecmamma</a:t>
            </a:r>
            <a:r>
              <a:rPr lang="lv-LV" sz="2600" b="1" i="1" dirty="0">
                <a:solidFill>
                  <a:schemeClr val="tx1"/>
                </a:solidFill>
                <a:latin typeface="Calibri" panose="020F0502020204030204" pitchFamily="34" charset="0"/>
                <a:cs typeface="Calibri" panose="020F0502020204030204" pitchFamily="34" charset="0"/>
              </a:rPr>
              <a:t> bija tā, kas vienmēr varēja iesist diezgan labi. Lamāja vienmēr, a vectēvs vienmēr glāba, kad varēja, kad viņš bija mājās, ne jau darbā. Bieži vien </a:t>
            </a:r>
            <a:r>
              <a:rPr lang="lv-LV" sz="2600" b="1" i="1" dirty="0" err="1">
                <a:solidFill>
                  <a:schemeClr val="tx1"/>
                </a:solidFill>
                <a:latin typeface="Calibri" panose="020F0502020204030204" pitchFamily="34" charset="0"/>
                <a:cs typeface="Calibri" panose="020F0502020204030204" pitchFamily="34" charset="0"/>
              </a:rPr>
              <a:t>skraidījam</a:t>
            </a:r>
            <a:r>
              <a:rPr lang="lv-LV" sz="2600" b="1" i="1" dirty="0">
                <a:solidFill>
                  <a:schemeClr val="tx1"/>
                </a:solidFill>
                <a:latin typeface="Calibri" panose="020F0502020204030204" pitchFamily="34" charset="0"/>
                <a:cs typeface="Calibri" panose="020F0502020204030204" pitchFamily="34" charset="0"/>
              </a:rPr>
              <a:t> pie viņa un sēdējām, noslēpties»</a:t>
            </a:r>
          </a:p>
          <a:p>
            <a:pPr marL="0" indent="0">
              <a:buNone/>
            </a:pPr>
            <a:endParaRPr lang="lv-LV"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980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74" y="504825"/>
            <a:ext cx="5905501" cy="981075"/>
          </a:xfrm>
        </p:spPr>
        <p:txBody>
          <a:bodyPr/>
          <a:lstStyle/>
          <a:p>
            <a:r>
              <a:rPr lang="lv-LV" dirty="0">
                <a:solidFill>
                  <a:schemeClr val="tx1"/>
                </a:solidFill>
                <a:latin typeface="Calibri" panose="020F0502020204030204" pitchFamily="34" charset="0"/>
                <a:cs typeface="Calibri" panose="020F0502020204030204" pitchFamily="34" charset="0"/>
              </a:rPr>
              <a:t>Citu institūciju iesaiste</a:t>
            </a:r>
          </a:p>
        </p:txBody>
      </p:sp>
      <p:sp>
        <p:nvSpPr>
          <p:cNvPr id="3" name="Content Placeholder 2"/>
          <p:cNvSpPr>
            <a:spLocks noGrp="1"/>
          </p:cNvSpPr>
          <p:nvPr>
            <p:ph sz="half" idx="1"/>
          </p:nvPr>
        </p:nvSpPr>
        <p:spPr>
          <a:xfrm>
            <a:off x="904874" y="1485900"/>
            <a:ext cx="5678806" cy="5260340"/>
          </a:xfrm>
        </p:spPr>
        <p:txBody>
          <a:bodyPr>
            <a:noAutofit/>
          </a:bodyPr>
          <a:lstStyle/>
          <a:p>
            <a:r>
              <a:rPr lang="lv-LV" sz="2400" dirty="0">
                <a:solidFill>
                  <a:schemeClr val="tx1"/>
                </a:solidFill>
                <a:latin typeface="Calibri" panose="020F0502020204030204" pitchFamily="34" charset="0"/>
                <a:cs typeface="Calibri" panose="020F0502020204030204" pitchFamily="34" charset="0"/>
              </a:rPr>
              <a:t>Skola ir bijusi vieta, kur izbēgt no audžuģimenes vides</a:t>
            </a:r>
          </a:p>
          <a:p>
            <a:r>
              <a:rPr lang="lv-LV" sz="2400" dirty="0">
                <a:solidFill>
                  <a:schemeClr val="tx1"/>
                </a:solidFill>
                <a:latin typeface="Calibri" panose="020F0502020204030204" pitchFamily="34" charset="0"/>
                <a:cs typeface="Calibri" panose="020F0502020204030204" pitchFamily="34" charset="0"/>
              </a:rPr>
              <a:t>Bāriņtiesa vai sociālais dienests ir iesaistījies tikai ievietojot jaunu bērnu audžuģimenē</a:t>
            </a:r>
          </a:p>
          <a:p>
            <a:r>
              <a:rPr lang="lv-LV" sz="2400" dirty="0">
                <a:solidFill>
                  <a:schemeClr val="tx1"/>
                </a:solidFill>
                <a:latin typeface="Calibri" panose="020F0502020204030204" pitchFamily="34" charset="0"/>
                <a:cs typeface="Calibri" panose="020F0502020204030204" pitchFamily="34" charset="0"/>
              </a:rPr>
              <a:t>Ar bērniem nav runājusi neviena iestāde vai profesionālis, kamēr tie ir atradušies audžuģimenē</a:t>
            </a:r>
          </a:p>
          <a:p>
            <a:r>
              <a:rPr lang="lv-LV" sz="2400" dirty="0">
                <a:solidFill>
                  <a:schemeClr val="tx1"/>
                </a:solidFill>
                <a:latin typeface="Calibri" panose="020F0502020204030204" pitchFamily="34" charset="0"/>
                <a:cs typeface="Calibri" panose="020F0502020204030204" pitchFamily="34" charset="0"/>
              </a:rPr>
              <a:t>Bērniem ir bijusi vēlme kādam izteikt sūdzības, neapmierinātību ar savas dzīves situāciju, taču nav bijusi neviena atbalsta persona, kuru varētu uzrunāt, un kura varētu palīdzēt</a:t>
            </a:r>
          </a:p>
        </p:txBody>
      </p:sp>
      <p:sp>
        <p:nvSpPr>
          <p:cNvPr id="4" name="Content Placeholder 3"/>
          <p:cNvSpPr>
            <a:spLocks noGrp="1"/>
          </p:cNvSpPr>
          <p:nvPr>
            <p:ph sz="half" idx="2"/>
          </p:nvPr>
        </p:nvSpPr>
        <p:spPr>
          <a:xfrm>
            <a:off x="7020703" y="0"/>
            <a:ext cx="5171297" cy="68580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pPr marL="0" indent="0" algn="ctr">
              <a:buNone/>
            </a:pPr>
            <a:endParaRPr lang="lv-LV" i="1" dirty="0">
              <a:solidFill>
                <a:schemeClr val="tx1"/>
              </a:solidFill>
              <a:latin typeface="Calibri" panose="020F0502020204030204" pitchFamily="34" charset="0"/>
              <a:cs typeface="Calibri" panose="020F0502020204030204" pitchFamily="34" charset="0"/>
            </a:endParaRP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r>
              <a:rPr lang="lv-LV" sz="2400" i="1" dirty="0">
                <a:solidFill>
                  <a:schemeClr val="tx1"/>
                </a:solidFill>
                <a:latin typeface="Calibri" panose="020F0502020204030204" pitchFamily="34" charset="0"/>
                <a:cs typeface="Calibri" panose="020F0502020204030204" pitchFamily="34" charset="0"/>
              </a:rPr>
              <a:t>«Vienīgā reize, kad savāca no pirmās ģimenes atvest uz otru. It kā mana bāriņtiesa bija blakus,</a:t>
            </a:r>
            <a:r>
              <a:rPr lang="lv-LV" sz="2400" b="1" i="1" dirty="0">
                <a:solidFill>
                  <a:schemeClr val="tx1"/>
                </a:solidFill>
                <a:latin typeface="Calibri" panose="020F0502020204030204" pitchFamily="34" charset="0"/>
                <a:cs typeface="Calibri" panose="020F0502020204030204" pitchFamily="34" charset="0"/>
              </a:rPr>
              <a:t> bet nekad viņi nebija iegājuši pie mums mājās, pārbaudīt, </a:t>
            </a:r>
            <a:r>
              <a:rPr lang="lv-LV" sz="2400" i="1" dirty="0">
                <a:solidFill>
                  <a:schemeClr val="tx1"/>
                </a:solidFill>
                <a:latin typeface="Calibri" panose="020F0502020204030204" pitchFamily="34" charset="0"/>
                <a:cs typeface="Calibri" panose="020F0502020204030204" pitchFamily="34" charset="0"/>
              </a:rPr>
              <a:t>vai vēl kaut ko»</a:t>
            </a: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r>
              <a:rPr lang="lv-LV" sz="2400" i="1" dirty="0">
                <a:solidFill>
                  <a:schemeClr val="tx1"/>
                </a:solidFill>
                <a:latin typeface="Calibri" panose="020F0502020204030204" pitchFamily="34" charset="0"/>
                <a:cs typeface="Calibri" panose="020F0502020204030204" pitchFamily="34" charset="0"/>
              </a:rPr>
              <a:t>«Es arī nezināju, pie kā iet. Es arī baidījos piet pie kaut kā. Bija draudzene, kas man teica ej pie skolotājas, skolotājs var tev palīdzēt, ja kas, </a:t>
            </a:r>
            <a:r>
              <a:rPr lang="lv-LV" sz="2400" b="1" i="1" dirty="0">
                <a:solidFill>
                  <a:schemeClr val="tx1"/>
                </a:solidFill>
                <a:latin typeface="Calibri" panose="020F0502020204030204" pitchFamily="34" charset="0"/>
                <a:cs typeface="Calibri" panose="020F0502020204030204" pitchFamily="34" charset="0"/>
              </a:rPr>
              <a:t>bet reāli bija bail iet un stāstīt, jo tu esi pieradis tur dzīvot. Tā ir tava vieta, tev šķiet, tāpēc arī nācās ciest to visu»</a:t>
            </a:r>
          </a:p>
        </p:txBody>
      </p:sp>
    </p:spTree>
    <p:extLst>
      <p:ext uri="{BB962C8B-B14F-4D97-AF65-F5344CB8AC3E}">
        <p14:creationId xmlns:p14="http://schemas.microsoft.com/office/powerpoint/2010/main" val="2260405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746" y="243206"/>
            <a:ext cx="10803254" cy="1331596"/>
          </a:xfrm>
        </p:spPr>
        <p:txBody>
          <a:bodyPr>
            <a:normAutofit/>
          </a:bodyPr>
          <a:lstStyle/>
          <a:p>
            <a:r>
              <a:rPr lang="lv-LV" dirty="0">
                <a:solidFill>
                  <a:schemeClr val="tx1"/>
                </a:solidFill>
                <a:latin typeface="Calibri" panose="020F0502020204030204" pitchFamily="34" charset="0"/>
                <a:cs typeface="Calibri" panose="020F0502020204030204" pitchFamily="34" charset="0"/>
              </a:rPr>
              <a:t>Kā raksturo savu pieredzi ārpusģimenes aprūpē?</a:t>
            </a:r>
          </a:p>
        </p:txBody>
      </p:sp>
      <p:sp>
        <p:nvSpPr>
          <p:cNvPr id="3" name="Content Placeholder 2"/>
          <p:cNvSpPr>
            <a:spLocks noGrp="1"/>
          </p:cNvSpPr>
          <p:nvPr>
            <p:ph sz="half" idx="1"/>
          </p:nvPr>
        </p:nvSpPr>
        <p:spPr>
          <a:xfrm>
            <a:off x="1085532" y="2245360"/>
            <a:ext cx="5053013" cy="4352289"/>
          </a:xfrm>
        </p:spPr>
        <p:txBody>
          <a:bodyPr>
            <a:noAutofit/>
          </a:bodyPr>
          <a:lstStyle/>
          <a:p>
            <a:r>
              <a:rPr lang="lv-LV" sz="2800" dirty="0">
                <a:solidFill>
                  <a:schemeClr val="tx1"/>
                </a:solidFill>
                <a:latin typeface="Calibri" panose="020F0502020204030204" pitchFamily="34" charset="0"/>
                <a:cs typeface="Calibri" panose="020F0502020204030204" pitchFamily="34" charset="0"/>
              </a:rPr>
              <a:t>Brīvība (veiksmīgā gadījumā)</a:t>
            </a:r>
          </a:p>
          <a:p>
            <a:r>
              <a:rPr lang="lv-LV" sz="2800" dirty="0">
                <a:solidFill>
                  <a:schemeClr val="tx1"/>
                </a:solidFill>
                <a:latin typeface="Calibri" panose="020F0502020204030204" pitchFamily="34" charset="0"/>
                <a:cs typeface="Calibri" panose="020F0502020204030204" pitchFamily="34" charset="0"/>
              </a:rPr>
              <a:t>Milzīga dzīves pieredze</a:t>
            </a:r>
          </a:p>
          <a:p>
            <a:r>
              <a:rPr lang="lv-LV" sz="2800" dirty="0">
                <a:solidFill>
                  <a:schemeClr val="tx1"/>
                </a:solidFill>
                <a:latin typeface="Calibri" panose="020F0502020204030204" pitchFamily="34" charset="0"/>
                <a:cs typeface="Calibri" panose="020F0502020204030204" pitchFamily="34" charset="0"/>
              </a:rPr>
              <a:t>Pieredze, kas veiksmīgi dod iespēju izprast, kā šodien, jau esot pieaugušiem, strādāt, runāt, palīdzēt bērniem ar ārpusģimenes pieredzi</a:t>
            </a:r>
          </a:p>
        </p:txBody>
      </p:sp>
      <p:sp>
        <p:nvSpPr>
          <p:cNvPr id="4" name="Content Placeholder 3"/>
          <p:cNvSpPr>
            <a:spLocks noGrp="1"/>
          </p:cNvSpPr>
          <p:nvPr>
            <p:ph sz="half" idx="2"/>
          </p:nvPr>
        </p:nvSpPr>
        <p:spPr>
          <a:xfrm>
            <a:off x="6512560" y="1666241"/>
            <a:ext cx="5679440" cy="456184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a:normAutofit/>
          </a:bodyPr>
          <a:lstStyle/>
          <a:p>
            <a:pPr marL="0" indent="0" algn="ctr">
              <a:buNone/>
            </a:pPr>
            <a:endParaRPr lang="lv-LV" sz="3200" i="1" dirty="0">
              <a:solidFill>
                <a:schemeClr val="tx1"/>
              </a:solidFill>
              <a:latin typeface="Calibri" panose="020F0502020204030204" pitchFamily="34" charset="0"/>
              <a:cs typeface="Calibri" panose="020F0502020204030204" pitchFamily="34" charset="0"/>
            </a:endParaRPr>
          </a:p>
          <a:p>
            <a:pPr marL="0" indent="0" algn="ctr">
              <a:buNone/>
            </a:pPr>
            <a:endParaRPr lang="lv-LV" sz="3200" i="1" dirty="0">
              <a:solidFill>
                <a:schemeClr val="tx1"/>
              </a:solidFill>
              <a:latin typeface="Calibri" panose="020F0502020204030204" pitchFamily="34" charset="0"/>
              <a:cs typeface="Calibri" panose="020F0502020204030204" pitchFamily="34" charset="0"/>
            </a:endParaRPr>
          </a:p>
          <a:p>
            <a:pPr marL="0" indent="0" algn="ctr">
              <a:buNone/>
            </a:pPr>
            <a:r>
              <a:rPr lang="lv-LV" sz="3200" i="1" dirty="0">
                <a:solidFill>
                  <a:schemeClr val="tx1"/>
                </a:solidFill>
                <a:latin typeface="Calibri" panose="020F0502020204030204" pitchFamily="34" charset="0"/>
                <a:cs typeface="Calibri" panose="020F0502020204030204" pitchFamily="34" charset="0"/>
              </a:rPr>
              <a:t>«Mēs dažreiz tur braucam, bet kad es tagad vecāks un zinu, kādi viņi tur ira, kaut kā baigi negribas uz turieni atkal braukt.»</a:t>
            </a:r>
          </a:p>
        </p:txBody>
      </p:sp>
    </p:spTree>
    <p:extLst>
      <p:ext uri="{BB962C8B-B14F-4D97-AF65-F5344CB8AC3E}">
        <p14:creationId xmlns:p14="http://schemas.microsoft.com/office/powerpoint/2010/main" val="49036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61950"/>
            <a:ext cx="4495800" cy="2171700"/>
          </a:xfrm>
        </p:spPr>
        <p:txBody>
          <a:bodyPr/>
          <a:lstStyle/>
          <a:p>
            <a:r>
              <a:rPr lang="lv-LV" dirty="0">
                <a:solidFill>
                  <a:schemeClr val="tx1"/>
                </a:solidFill>
                <a:latin typeface="Calibri" panose="020F0502020204030204" pitchFamily="34" charset="0"/>
                <a:cs typeface="Calibri" panose="020F0502020204030204" pitchFamily="34" charset="0"/>
              </a:rPr>
              <a:t>Jauniešu stāsti par citu pieredzēm</a:t>
            </a:r>
          </a:p>
        </p:txBody>
      </p:sp>
      <p:sp>
        <p:nvSpPr>
          <p:cNvPr id="3" name="Content Placeholder 2"/>
          <p:cNvSpPr>
            <a:spLocks noGrp="1"/>
          </p:cNvSpPr>
          <p:nvPr>
            <p:ph idx="1"/>
          </p:nvPr>
        </p:nvSpPr>
        <p:spPr>
          <a:xfrm>
            <a:off x="352424" y="2705101"/>
            <a:ext cx="4486275" cy="3762374"/>
          </a:xfrm>
        </p:spPr>
        <p:txBody>
          <a:bodyPr>
            <a:normAutofit/>
          </a:bodyPr>
          <a:lstStyle/>
          <a:p>
            <a:pPr marL="0" indent="0">
              <a:buNone/>
            </a:pPr>
            <a:r>
              <a:rPr lang="lv-LV" sz="2400" dirty="0">
                <a:solidFill>
                  <a:schemeClr val="tx1"/>
                </a:solidFill>
                <a:latin typeface="Calibri" panose="020F0502020204030204" pitchFamily="34" charset="0"/>
                <a:cs typeface="Calibri" panose="020F0502020204030204" pitchFamily="34" charset="0"/>
              </a:rPr>
              <a:t>Citi jaunieši ir vērsušies pie no ārpusģimenes aprūpes vides aizgājušajiem jauniešiem ar jautājumiem: </a:t>
            </a:r>
          </a:p>
          <a:p>
            <a:r>
              <a:rPr lang="lv-LV" dirty="0">
                <a:solidFill>
                  <a:schemeClr val="tx1"/>
                </a:solidFill>
                <a:latin typeface="Calibri" panose="020F0502020204030204" pitchFamily="34" charset="0"/>
                <a:cs typeface="Calibri" panose="020F0502020204030204" pitchFamily="34" charset="0"/>
              </a:rPr>
              <a:t>Ko man darīt, ja man nepatīk šī audžuģimene?</a:t>
            </a:r>
          </a:p>
          <a:p>
            <a:r>
              <a:rPr lang="lv-LV" dirty="0">
                <a:solidFill>
                  <a:schemeClr val="tx1"/>
                </a:solidFill>
                <a:latin typeface="Calibri" panose="020F0502020204030204" pitchFamily="34" charset="0"/>
                <a:cs typeface="Calibri" panose="020F0502020204030204" pitchFamily="34" charset="0"/>
              </a:rPr>
              <a:t>Kā es varu nonākt atpakaļ bērnu namā, tur bija labāk?</a:t>
            </a:r>
          </a:p>
        </p:txBody>
      </p:sp>
      <p:sp>
        <p:nvSpPr>
          <p:cNvPr id="4" name="Content Placeholder 3"/>
          <p:cNvSpPr>
            <a:spLocks noGrp="1"/>
          </p:cNvSpPr>
          <p:nvPr>
            <p:ph type="body" sz="half" idx="2"/>
          </p:nvPr>
        </p:nvSpPr>
        <p:spPr>
          <a:xfrm>
            <a:off x="5772150" y="522718"/>
            <a:ext cx="6229350" cy="5801882"/>
          </a:xfrm>
        </p:spPr>
        <p:txBody>
          <a:bodyPr>
            <a:noAutofit/>
          </a:bodyPr>
          <a:lstStyle/>
          <a:p>
            <a:pPr marL="0" indent="0" algn="ctr">
              <a:buNone/>
            </a:pPr>
            <a:r>
              <a:rPr lang="lv-LV" sz="2200" i="1" dirty="0">
                <a:solidFill>
                  <a:schemeClr val="tx1"/>
                </a:solidFill>
                <a:latin typeface="Calibri" panose="020F0502020204030204" pitchFamily="34" charset="0"/>
                <a:cs typeface="Calibri" panose="020F0502020204030204" pitchFamily="34" charset="0"/>
              </a:rPr>
              <a:t>«Arī man ir personīgi jaunieši, kas šobrīd dzīvo audžuģimenēs, ir prasījuši man, ko darīt, ja man nepatīk ģimene, kur man skriet. […] Iestādes ir teikušas audžuģimene ir labāka institūcija nekā bērnunams, jo tā reālā situācija šobrīd, ja bērnam nepatīk, viņš var skriet prom, un ir cilvēki, kas ir tikuši līdz bērnunamam vai līdz sociālajam, vai līdz bāriņtiesai. 2 tika, 1 līdz sociālajam, 1 līdz bāriņtiesai, un abas šīs institūcijas atņem šo bērnu atpakaļ. </a:t>
            </a:r>
            <a:r>
              <a:rPr lang="lv-LV" sz="2200" b="1" i="1" dirty="0">
                <a:solidFill>
                  <a:schemeClr val="tx1"/>
                </a:solidFill>
                <a:latin typeface="Calibri" panose="020F0502020204030204" pitchFamily="34" charset="0"/>
                <a:cs typeface="Calibri" panose="020F0502020204030204" pitchFamily="34" charset="0"/>
              </a:rPr>
              <a:t>Teica, ka ir jāiet atpakaļ uz audžuģimeni, jo tā ir labāka iestāde nekā bērnunams. Mēs tev nevaram likt atpakaļ. Tāda ir politika. </a:t>
            </a:r>
            <a:r>
              <a:rPr lang="lv-LV" sz="2200" i="1" dirty="0">
                <a:solidFill>
                  <a:schemeClr val="tx1"/>
                </a:solidFill>
                <a:latin typeface="Calibri" panose="020F0502020204030204" pitchFamily="34" charset="0"/>
                <a:cs typeface="Calibri" panose="020F0502020204030204" pitchFamily="34" charset="0"/>
              </a:rPr>
              <a:t>Tagad ir pieņemts tas, ka audžuģimene ir labāka vieta, kur uzaugt, nekā bērnunams, pat ja tev nepatīk viņš»</a:t>
            </a:r>
          </a:p>
        </p:txBody>
      </p:sp>
    </p:spTree>
    <p:extLst>
      <p:ext uri="{BB962C8B-B14F-4D97-AF65-F5344CB8AC3E}">
        <p14:creationId xmlns:p14="http://schemas.microsoft.com/office/powerpoint/2010/main" val="422938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371600" y="685800"/>
            <a:ext cx="9601200" cy="756920"/>
          </a:xfrm>
        </p:spPr>
        <p:txBody>
          <a:bodyPr/>
          <a:lstStyle/>
          <a:p>
            <a:r>
              <a:rPr lang="lv-LV" dirty="0">
                <a:solidFill>
                  <a:schemeClr val="tx1"/>
                </a:solidFill>
                <a:latin typeface="Calibri" panose="020F0502020204030204" pitchFamily="34" charset="0"/>
                <a:cs typeface="Calibri" panose="020F0502020204030204" pitchFamily="34" charset="0"/>
              </a:rPr>
              <a:t>Jauniešu stāsti par citu pieredzēm</a:t>
            </a:r>
          </a:p>
        </p:txBody>
      </p:sp>
      <p:sp>
        <p:nvSpPr>
          <p:cNvPr id="3" name="Content Placeholder 2"/>
          <p:cNvSpPr>
            <a:spLocks noGrp="1"/>
          </p:cNvSpPr>
          <p:nvPr>
            <p:ph sz="half" idx="1"/>
          </p:nvPr>
        </p:nvSpPr>
        <p:spPr>
          <a:xfrm>
            <a:off x="1127760" y="1657350"/>
            <a:ext cx="4886960" cy="4814570"/>
          </a:xfrm>
        </p:spPr>
        <p:txBody>
          <a:bodyPr>
            <a:normAutofit fontScale="92500" lnSpcReduction="10000"/>
          </a:bodyPr>
          <a:lstStyle/>
          <a:p>
            <a:r>
              <a:rPr lang="lv-LV" sz="2800" dirty="0">
                <a:solidFill>
                  <a:schemeClr val="tx1"/>
                </a:solidFill>
                <a:latin typeface="Calibri" panose="020F0502020204030204" pitchFamily="34" charset="0"/>
                <a:cs typeface="Calibri" panose="020F0502020204030204" pitchFamily="34" charset="0"/>
              </a:rPr>
              <a:t>Ģimeniskās vides nenodrošināšana un kopīgu pasākumu neveidošana</a:t>
            </a:r>
          </a:p>
          <a:p>
            <a:r>
              <a:rPr lang="lv-LV" sz="2800" dirty="0">
                <a:solidFill>
                  <a:schemeClr val="tx1"/>
                </a:solidFill>
                <a:latin typeface="Calibri" panose="020F0502020204030204" pitchFamily="34" charset="0"/>
                <a:cs typeface="Calibri" panose="020F0502020204030204" pitchFamily="34" charset="0"/>
              </a:rPr>
              <a:t>Sadalījums ģimenē starp bioloģiskajiem un pieņemtajiem bērniem</a:t>
            </a:r>
          </a:p>
          <a:p>
            <a:r>
              <a:rPr lang="lv-LV" sz="2800" dirty="0">
                <a:solidFill>
                  <a:schemeClr val="tx1"/>
                </a:solidFill>
                <a:latin typeface="Calibri" panose="020F0502020204030204" pitchFamily="34" charset="0"/>
                <a:cs typeface="Calibri" panose="020F0502020204030204" pitchFamily="34" charset="0"/>
              </a:rPr>
              <a:t>Ļoti daudz jāstrādā</a:t>
            </a:r>
          </a:p>
          <a:p>
            <a:r>
              <a:rPr lang="lv-LV" sz="2800" dirty="0">
                <a:solidFill>
                  <a:schemeClr val="tx1"/>
                </a:solidFill>
                <a:latin typeface="Calibri" panose="020F0502020204030204" pitchFamily="34" charset="0"/>
                <a:cs typeface="Calibri" panose="020F0502020204030204" pitchFamily="34" charset="0"/>
              </a:rPr>
              <a:t>Ārpusģimenes aprūpē bieži netiek nodrošināta veselības pārbaude</a:t>
            </a:r>
          </a:p>
          <a:p>
            <a:r>
              <a:rPr lang="lv-LV" sz="2800" dirty="0">
                <a:solidFill>
                  <a:schemeClr val="tx1"/>
                </a:solidFill>
                <a:latin typeface="Calibri" panose="020F0502020204030204" pitchFamily="34" charset="0"/>
                <a:cs typeface="Calibri" panose="020F0502020204030204" pitchFamily="34" charset="0"/>
              </a:rPr>
              <a:t>Nav tā, ka bērni nenovērtē ārpusģimenes aprūpi</a:t>
            </a:r>
          </a:p>
          <a:p>
            <a:endParaRPr lang="lv-LV"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sz="half" idx="2"/>
          </p:nvPr>
        </p:nvSpPr>
        <p:spPr>
          <a:xfrm>
            <a:off x="6515100" y="1657350"/>
            <a:ext cx="5114925" cy="4667249"/>
          </a:xfrm>
        </p:spPr>
        <p:txBody>
          <a:bodyPr>
            <a:normAutofit fontScale="92500" lnSpcReduction="10000"/>
          </a:bodyPr>
          <a:lstStyle/>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endParaRPr lang="lv-LV" sz="2400" i="1" dirty="0">
              <a:solidFill>
                <a:schemeClr val="tx1"/>
              </a:solidFill>
              <a:latin typeface="Calibri" panose="020F0502020204030204" pitchFamily="34" charset="0"/>
              <a:cs typeface="Calibri" panose="020F0502020204030204" pitchFamily="34" charset="0"/>
            </a:endParaRPr>
          </a:p>
          <a:p>
            <a:pPr marL="0" indent="0" algn="ctr">
              <a:buNone/>
            </a:pPr>
            <a:r>
              <a:rPr lang="lv-LV" sz="2400" i="1" dirty="0">
                <a:solidFill>
                  <a:schemeClr val="tx1"/>
                </a:solidFill>
                <a:latin typeface="Calibri" panose="020F0502020204030204" pitchFamily="34" charset="0"/>
                <a:cs typeface="Calibri" panose="020F0502020204030204" pitchFamily="34" charset="0"/>
              </a:rPr>
              <a:t>«Tad ir tādi aspekti, ka tiešām šie pasākumi ģimenes nenotiek. Ir meitene arī dalījusies ar mani ar savējo pieredzi, arī no lauku rajona, kur visa ģimene aizbrauca atvaļinājumā, un viņa ar savu māsu palika mājās un pieskatīja saimniecību, kamēr viņu īstie bērni ir aizbraukuši.»</a:t>
            </a:r>
          </a:p>
          <a:p>
            <a:endParaRPr lang="lv-LV"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18895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7340" y="289560"/>
            <a:ext cx="4782820" cy="2157884"/>
          </a:xfrm>
        </p:spPr>
        <p:txBody>
          <a:bodyPr/>
          <a:lstStyle/>
          <a:p>
            <a:r>
              <a:rPr lang="lv-LV" dirty="0">
                <a:solidFill>
                  <a:schemeClr val="tx1"/>
                </a:solidFill>
                <a:latin typeface="Calibri" panose="020F0502020204030204" pitchFamily="34" charset="0"/>
                <a:cs typeface="Calibri" panose="020F0502020204030204" pitchFamily="34" charset="0"/>
              </a:rPr>
              <a:t>Jauniešu stāsti par citu pieredzēm</a:t>
            </a:r>
          </a:p>
        </p:txBody>
      </p:sp>
      <p:sp>
        <p:nvSpPr>
          <p:cNvPr id="3" name="Content Placeholder 2"/>
          <p:cNvSpPr>
            <a:spLocks noGrp="1"/>
          </p:cNvSpPr>
          <p:nvPr>
            <p:ph idx="1"/>
          </p:nvPr>
        </p:nvSpPr>
        <p:spPr>
          <a:xfrm>
            <a:off x="6256020" y="685800"/>
            <a:ext cx="5539740" cy="5714999"/>
          </a:xfrm>
        </p:spPr>
        <p:txBody>
          <a:bodyPr>
            <a:normAutofit/>
          </a:bodyPr>
          <a:lstStyle/>
          <a:p>
            <a:r>
              <a:rPr lang="lv-LV" sz="2800" dirty="0">
                <a:solidFill>
                  <a:schemeClr val="tx1"/>
                </a:solidFill>
                <a:latin typeface="Calibri" panose="020F0502020204030204" pitchFamily="34" charset="0"/>
                <a:cs typeface="Calibri" panose="020F0502020204030204" pitchFamily="34" charset="0"/>
              </a:rPr>
              <a:t>Piedzīvota fiziska, emocionāla vardarbība</a:t>
            </a:r>
          </a:p>
          <a:p>
            <a:pPr marL="0" indent="0">
              <a:buNone/>
            </a:pPr>
            <a:endParaRPr lang="lv-LV" sz="2800" dirty="0">
              <a:solidFill>
                <a:schemeClr val="tx1"/>
              </a:solidFill>
              <a:latin typeface="Calibri" panose="020F0502020204030204" pitchFamily="34" charset="0"/>
              <a:cs typeface="Calibri" panose="020F0502020204030204" pitchFamily="34" charset="0"/>
            </a:endParaRPr>
          </a:p>
          <a:p>
            <a:pPr marL="0" indent="0" algn="ctr">
              <a:buNone/>
            </a:pPr>
            <a:r>
              <a:rPr lang="lv-LV" sz="2800" i="1" dirty="0">
                <a:solidFill>
                  <a:schemeClr val="tx1"/>
                </a:solidFill>
                <a:latin typeface="Calibri" panose="020F0502020204030204" pitchFamily="34" charset="0"/>
                <a:cs typeface="Calibri" panose="020F0502020204030204" pitchFamily="34" charset="0"/>
              </a:rPr>
              <a:t>«Fiziskā vardarbība ir diezgan daudz»</a:t>
            </a:r>
          </a:p>
          <a:p>
            <a:pPr marL="0" indent="0">
              <a:buNone/>
            </a:pPr>
            <a:endParaRPr lang="lv-LV" sz="2800" i="1" dirty="0">
              <a:solidFill>
                <a:schemeClr val="tx1"/>
              </a:solidFill>
              <a:latin typeface="Calibri" panose="020F0502020204030204" pitchFamily="34" charset="0"/>
              <a:cs typeface="Calibri" panose="020F0502020204030204" pitchFamily="34" charset="0"/>
            </a:endParaRPr>
          </a:p>
          <a:p>
            <a:r>
              <a:rPr lang="lv-LV" sz="2800" dirty="0">
                <a:solidFill>
                  <a:schemeClr val="tx1"/>
                </a:solidFill>
                <a:latin typeface="Calibri" panose="020F0502020204030204" pitchFamily="34" charset="0"/>
                <a:cs typeface="Calibri" panose="020F0502020204030204" pitchFamily="34" charset="0"/>
              </a:rPr>
              <a:t>Kaitējoša seksuāla uzvedība</a:t>
            </a:r>
          </a:p>
          <a:p>
            <a:pPr marL="0" indent="0" algn="ctr">
              <a:buNone/>
            </a:pPr>
            <a:r>
              <a:rPr lang="lv-LV" sz="2800" i="1" dirty="0">
                <a:solidFill>
                  <a:schemeClr val="tx1"/>
                </a:solidFill>
                <a:latin typeface="Calibri" panose="020F0502020204030204" pitchFamily="34" charset="0"/>
                <a:cs typeface="Calibri" panose="020F0502020204030204" pitchFamily="34" charset="0"/>
              </a:rPr>
              <a:t>«Es zinu vienu draugu. Viņš staigā, viņam viss kārtībā tagad, bet viņam audžubrālis uzmācās. Nekas nenotika, bet... viņš mēģināja un aiztika viņu tur, kur nevajag.»</a:t>
            </a:r>
          </a:p>
        </p:txBody>
      </p:sp>
      <p:sp>
        <p:nvSpPr>
          <p:cNvPr id="4" name="Content Placeholder 3"/>
          <p:cNvSpPr>
            <a:spLocks noGrp="1"/>
          </p:cNvSpPr>
          <p:nvPr>
            <p:ph type="body" sz="half" idx="2"/>
          </p:nvPr>
        </p:nvSpPr>
        <p:spPr>
          <a:xfrm>
            <a:off x="307340" y="2204720"/>
            <a:ext cx="4650740" cy="4287520"/>
          </a:xfrm>
        </p:spPr>
        <p:txBody>
          <a:bodyPr>
            <a:normAutofit lnSpcReduction="10000"/>
          </a:bodyPr>
          <a:lstStyle/>
          <a:p>
            <a:pPr marL="0" indent="0" algn="ctr">
              <a:buNone/>
            </a:pPr>
            <a:r>
              <a:rPr lang="lv-LV" sz="2500" b="1" dirty="0">
                <a:solidFill>
                  <a:schemeClr val="tx1"/>
                </a:solidFill>
                <a:latin typeface="Calibri" panose="020F0502020204030204" pitchFamily="34" charset="0"/>
                <a:cs typeface="Calibri" panose="020F0502020204030204" pitchFamily="34" charset="0"/>
              </a:rPr>
              <a:t>«Pārsvarā šīs lietas tiek noklusētas. Ja ļoti atklāti, tad tas ļoti tiek noklusēt, un ne tikai audžuģimenē, bet arī bērnunamā. Un tā prakse, ka tas ir noklusēts, ir visur. </a:t>
            </a:r>
            <a:r>
              <a:rPr lang="lv-LV" sz="2500" dirty="0">
                <a:solidFill>
                  <a:schemeClr val="tx1"/>
                </a:solidFill>
                <a:latin typeface="Calibri" panose="020F0502020204030204" pitchFamily="34" charset="0"/>
                <a:cs typeface="Calibri" panose="020F0502020204030204" pitchFamily="34" charset="0"/>
              </a:rPr>
              <a:t>Tas ir tik izplatīti, es domāju, ka ļoti daudzi arī nemaz nestāstīs, pat ja viņi ir atvērti par vienu jautājumu, viņi nerunās nekad par šo.»</a:t>
            </a:r>
          </a:p>
          <a:p>
            <a:endParaRPr lang="lv-LV" dirty="0"/>
          </a:p>
        </p:txBody>
      </p:sp>
    </p:spTree>
    <p:extLst>
      <p:ext uri="{BB962C8B-B14F-4D97-AF65-F5344CB8AC3E}">
        <p14:creationId xmlns:p14="http://schemas.microsoft.com/office/powerpoint/2010/main" val="1139704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2FF507F-9B45-49F2-8E86-09008C4BB9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xmlns="" id="{32812C54-7AEF-4ABB-826E-221F51CB0F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5365" y="431800"/>
            <a:ext cx="7705164" cy="939006"/>
          </a:xfrm>
        </p:spPr>
        <p:txBody>
          <a:bodyPr vert="horz" lIns="91440" tIns="45720" rIns="91440" bIns="45720" rtlCol="0" anchor="t">
            <a:normAutofit/>
          </a:bodyPr>
          <a:lstStyle/>
          <a:p>
            <a:r>
              <a:rPr lang="en-US" dirty="0" err="1">
                <a:solidFill>
                  <a:schemeClr val="tx1"/>
                </a:solidFill>
                <a:latin typeface="Calibri" panose="020F0502020204030204" pitchFamily="34" charset="0"/>
                <a:cs typeface="Calibri" panose="020F0502020204030204" pitchFamily="34" charset="0"/>
              </a:rPr>
              <a:t>Jauniešu</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ieteikumi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sistēmai</a:t>
            </a:r>
            <a:endParaRPr lang="en-US"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xmlns="" id="{891F40E4-8A76-44CF-91EC-907367352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xmlns="" id="{72171013-D973-4187-9CF2-EE098EEF81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sz="half" idx="1"/>
          </p:nvPr>
        </p:nvSpPr>
        <p:spPr>
          <a:xfrm>
            <a:off x="3271520" y="1463040"/>
            <a:ext cx="8666480" cy="4968240"/>
          </a:xfrm>
        </p:spPr>
        <p:txBody>
          <a:bodyPr vert="horz" lIns="91440" tIns="45720" rIns="91440" bIns="45720" rtlCol="0" anchor="t">
            <a:normAutofit/>
          </a:bodyPr>
          <a:lstStyle/>
          <a:p>
            <a:r>
              <a:rPr lang="en-US" sz="2400" dirty="0" err="1">
                <a:solidFill>
                  <a:schemeClr val="tx1"/>
                </a:solidFill>
                <a:latin typeface="Calibri" panose="020F0502020204030204" pitchFamily="34" charset="0"/>
                <a:cs typeface="Calibri" panose="020F0502020204030204" pitchFamily="34" charset="0"/>
              </a:rPr>
              <a:t>Kārtīgāk</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izvēlētas</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audžuģimenes</a:t>
            </a:r>
            <a:endParaRPr lang="lv-LV" sz="2400" dirty="0">
              <a:solidFill>
                <a:schemeClr val="tx1"/>
              </a:solidFill>
              <a:latin typeface="Calibri" panose="020F0502020204030204" pitchFamily="34" charset="0"/>
              <a:cs typeface="Calibri" panose="020F0502020204030204" pitchFamily="34" charset="0"/>
            </a:endParaRPr>
          </a:p>
          <a:p>
            <a:r>
              <a:rPr lang="lv-LV" sz="2400" dirty="0">
                <a:solidFill>
                  <a:schemeClr val="tx1"/>
                </a:solidFill>
                <a:latin typeface="Calibri" panose="020F0502020204030204" pitchFamily="34" charset="0"/>
                <a:cs typeface="Calibri" panose="020F0502020204030204" pitchFamily="34" charset="0"/>
              </a:rPr>
              <a:t>Apmācības audžuģimenēm</a:t>
            </a:r>
            <a:endParaRPr lang="en-US" sz="2400">
              <a:solidFill>
                <a:schemeClr val="tx1"/>
              </a:solidFill>
              <a:latin typeface="Calibri" panose="020F0502020204030204" pitchFamily="34" charset="0"/>
              <a:cs typeface="Calibri" panose="020F0502020204030204" pitchFamily="34" charset="0"/>
            </a:endParaRPr>
          </a:p>
          <a:p>
            <a:r>
              <a:rPr lang="en-US" sz="2400" dirty="0" err="1">
                <a:solidFill>
                  <a:schemeClr val="tx1"/>
                </a:solidFill>
                <a:latin typeface="Calibri" panose="020F0502020204030204" pitchFamily="34" charset="0"/>
                <a:cs typeface="Calibri" panose="020F0502020204030204" pitchFamily="34" charset="0"/>
              </a:rPr>
              <a:t>Sniegts</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atbalsts</a:t>
            </a:r>
            <a:r>
              <a:rPr lang="en-US" sz="2400" dirty="0">
                <a:solidFill>
                  <a:schemeClr val="tx1"/>
                </a:solidFill>
                <a:latin typeface="Calibri" panose="020F0502020204030204" pitchFamily="34" charset="0"/>
                <a:cs typeface="Calibri" panose="020F0502020204030204" pitchFamily="34" charset="0"/>
              </a:rPr>
              <a:t> un </a:t>
            </a:r>
            <a:r>
              <a:rPr lang="en-US" sz="2400" dirty="0" err="1">
                <a:solidFill>
                  <a:schemeClr val="tx1"/>
                </a:solidFill>
                <a:latin typeface="Calibri" panose="020F0502020204030204" pitchFamily="34" charset="0"/>
                <a:cs typeface="Calibri" panose="020F0502020204030204" pitchFamily="34" charset="0"/>
              </a:rPr>
              <a:t>kontrole</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ģimenēm</a:t>
            </a:r>
            <a:r>
              <a:rPr lang="en-US" sz="2400" dirty="0">
                <a:solidFill>
                  <a:schemeClr val="tx1"/>
                </a:solidFill>
                <a:latin typeface="Calibri" panose="020F0502020204030204" pitchFamily="34" charset="0"/>
                <a:cs typeface="Calibri" panose="020F0502020204030204" pitchFamily="34" charset="0"/>
              </a:rPr>
              <a:t> no </a:t>
            </a:r>
            <a:r>
              <a:rPr lang="en-US" sz="2400" dirty="0" err="1">
                <a:solidFill>
                  <a:schemeClr val="tx1"/>
                </a:solidFill>
                <a:latin typeface="Calibri" panose="020F0502020204030204" pitchFamily="34" charset="0"/>
                <a:cs typeface="Calibri" panose="020F0502020204030204" pitchFamily="34" charset="0"/>
              </a:rPr>
              <a:t>dienestu</a:t>
            </a:r>
            <a:r>
              <a:rPr lang="en-US" sz="2400" dirty="0">
                <a:solidFill>
                  <a:schemeClr val="tx1"/>
                </a:solidFill>
                <a:latin typeface="Calibri" panose="020F0502020204030204" pitchFamily="34" charset="0"/>
                <a:cs typeface="Calibri" panose="020F0502020204030204" pitchFamily="34" charset="0"/>
              </a:rPr>
              <a:t> un </a:t>
            </a:r>
            <a:r>
              <a:rPr lang="en-US" sz="2400" dirty="0" err="1">
                <a:solidFill>
                  <a:schemeClr val="tx1"/>
                </a:solidFill>
                <a:latin typeface="Calibri" panose="020F0502020204030204" pitchFamily="34" charset="0"/>
                <a:cs typeface="Calibri" panose="020F0502020204030204" pitchFamily="34" charset="0"/>
              </a:rPr>
              <a:t>biedrību</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puses</a:t>
            </a:r>
            <a:r>
              <a:rPr lang="lv-LV" sz="2400">
                <a:solidFill>
                  <a:schemeClr val="tx1"/>
                </a:solidFill>
                <a:latin typeface="Calibri" panose="020F0502020204030204" pitchFamily="34" charset="0"/>
                <a:cs typeface="Calibri" panose="020F0502020204030204" pitchFamily="34" charset="0"/>
              </a:rPr>
              <a:t>, lai </a:t>
            </a:r>
            <a:r>
              <a:rPr lang="lv-LV" sz="2400" i="1">
                <a:solidFill>
                  <a:schemeClr val="tx1"/>
                </a:solidFill>
                <a:latin typeface="Calibri" panose="020F0502020204030204" pitchFamily="34" charset="0"/>
                <a:cs typeface="Calibri" panose="020F0502020204030204" pitchFamily="34" charset="0"/>
              </a:rPr>
              <a:t>nelabās</a:t>
            </a:r>
            <a:r>
              <a:rPr lang="lv-LV" sz="2400">
                <a:solidFill>
                  <a:schemeClr val="tx1"/>
                </a:solidFill>
                <a:latin typeface="Calibri" panose="020F0502020204030204" pitchFamily="34" charset="0"/>
                <a:cs typeface="Calibri" panose="020F0502020204030204" pitchFamily="34" charset="0"/>
              </a:rPr>
              <a:t> ģimenēs bērni netiek</a:t>
            </a:r>
          </a:p>
          <a:p>
            <a:r>
              <a:rPr lang="lv-LV" sz="2400" dirty="0">
                <a:solidFill>
                  <a:schemeClr val="tx1"/>
                </a:solidFill>
                <a:latin typeface="Calibri" panose="020F0502020204030204" pitchFamily="34" charset="0"/>
                <a:cs typeface="Calibri" panose="020F0502020204030204" pitchFamily="34" charset="0"/>
              </a:rPr>
              <a:t>Kontrasts starp bērnu namu un audžuģimeņu kontroli</a:t>
            </a:r>
            <a:endParaRPr lang="en-US" sz="2400" dirty="0">
              <a:solidFill>
                <a:schemeClr val="tx1"/>
              </a:solidFill>
              <a:latin typeface="Calibri" panose="020F0502020204030204" pitchFamily="34" charset="0"/>
              <a:cs typeface="Calibri" panose="020F0502020204030204" pitchFamily="34" charset="0"/>
            </a:endParaRPr>
          </a:p>
          <a:p>
            <a:r>
              <a:rPr lang="en-US" sz="2400" dirty="0" err="1">
                <a:solidFill>
                  <a:schemeClr val="tx1"/>
                </a:solidFill>
                <a:latin typeface="Calibri" panose="020F0502020204030204" pitchFamily="34" charset="0"/>
                <a:cs typeface="Calibri" panose="020F0502020204030204" pitchFamily="34" charset="0"/>
              </a:rPr>
              <a:t>Mazāks</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bērnus</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skaits</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ģimenē</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līdz</a:t>
            </a:r>
            <a:r>
              <a:rPr lang="en-US" sz="2400" dirty="0">
                <a:solidFill>
                  <a:schemeClr val="tx1"/>
                </a:solidFill>
                <a:latin typeface="Calibri" panose="020F0502020204030204" pitchFamily="34" charset="0"/>
                <a:cs typeface="Calibri" panose="020F0502020204030204" pitchFamily="34" charset="0"/>
              </a:rPr>
              <a:t> 5) </a:t>
            </a:r>
            <a:endParaRPr lang="lv-LV" sz="2400" dirty="0">
              <a:solidFill>
                <a:schemeClr val="tx1"/>
              </a:solidFill>
              <a:latin typeface="Calibri" panose="020F0502020204030204" pitchFamily="34" charset="0"/>
              <a:cs typeface="Calibri" panose="020F0502020204030204" pitchFamily="34" charset="0"/>
            </a:endParaRPr>
          </a:p>
          <a:p>
            <a:r>
              <a:rPr lang="lv-LV" sz="2400" dirty="0">
                <a:solidFill>
                  <a:schemeClr val="tx1"/>
                </a:solidFill>
                <a:latin typeface="Calibri" panose="020F0502020204030204" pitchFamily="34" charset="0"/>
                <a:cs typeface="Calibri" panose="020F0502020204030204" pitchFamily="34" charset="0"/>
              </a:rPr>
              <a:t>Lai ģimene izprot bērnu un grūto situāciju, no kā tas nāk</a:t>
            </a:r>
          </a:p>
          <a:p>
            <a:r>
              <a:rPr lang="lv-LV" sz="2400" dirty="0">
                <a:solidFill>
                  <a:schemeClr val="tx1"/>
                </a:solidFill>
                <a:latin typeface="Calibri" panose="020F0502020204030204" pitchFamily="34" charset="0"/>
                <a:cs typeface="Calibri" panose="020F0502020204030204" pitchFamily="34" charset="0"/>
              </a:rPr>
              <a:t>G</a:t>
            </a:r>
            <a:r>
              <a:rPr lang="en-US" sz="2400">
                <a:solidFill>
                  <a:schemeClr val="tx1"/>
                </a:solidFill>
                <a:latin typeface="Calibri" panose="020F0502020204030204" pitchFamily="34" charset="0"/>
                <a:cs typeface="Calibri" panose="020F0502020204030204" pitchFamily="34" charset="0"/>
              </a:rPr>
              <a:t>imeniskākas vides pieredze</a:t>
            </a:r>
            <a:r>
              <a:rPr lang="lv-LV" sz="2400">
                <a:solidFill>
                  <a:schemeClr val="tx1"/>
                </a:solidFill>
                <a:latin typeface="Calibri" panose="020F0502020204030204" pitchFamily="34" charset="0"/>
                <a:cs typeface="Calibri" panose="020F0502020204030204" pitchFamily="34" charset="0"/>
              </a:rPr>
              <a:t>, atbalsts no ģimenes</a:t>
            </a:r>
            <a:endParaRPr lang="en-US" sz="2400">
              <a:solidFill>
                <a:schemeClr val="tx1"/>
              </a:solidFill>
              <a:latin typeface="Calibri" panose="020F0502020204030204" pitchFamily="34" charset="0"/>
              <a:cs typeface="Calibri" panose="020F0502020204030204" pitchFamily="34" charset="0"/>
            </a:endParaRPr>
          </a:p>
          <a:p>
            <a:r>
              <a:rPr lang="en-US" sz="2400" dirty="0" err="1">
                <a:solidFill>
                  <a:schemeClr val="tx1"/>
                </a:solidFill>
                <a:latin typeface="Calibri" panose="020F0502020204030204" pitchFamily="34" charset="0"/>
                <a:cs typeface="Calibri" panose="020F0502020204030204" pitchFamily="34" charset="0"/>
              </a:rPr>
              <a:t>Kopā</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pavadīšanas</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laiks</a:t>
            </a:r>
            <a:r>
              <a:rPr lang="lv-LV" sz="2400">
                <a:solidFill>
                  <a:schemeClr val="tx1"/>
                </a:solidFill>
                <a:latin typeface="Calibri" panose="020F0502020204030204" pitchFamily="34" charset="0"/>
                <a:cs typeface="Calibri" panose="020F0502020204030204" pitchFamily="34" charset="0"/>
              </a:rPr>
              <a:t>, brīvā laika iespējas</a:t>
            </a:r>
          </a:p>
          <a:p>
            <a:r>
              <a:rPr lang="lv-LV" sz="2400" dirty="0">
                <a:solidFill>
                  <a:schemeClr val="tx1"/>
                </a:solidFill>
                <a:latin typeface="Calibri" panose="020F0502020204030204" pitchFamily="34" charset="0"/>
                <a:cs typeface="Calibri" panose="020F0502020204030204" pitchFamily="34" charset="0"/>
              </a:rPr>
              <a:t>Bērna un jaunieša iesaistīšana savas dzīves attīstībā</a:t>
            </a:r>
            <a:endParaRPr lang="en-US" sz="2400" dirty="0" err="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9453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5ABA7F3F-D56F-4C06-84AC-03FC83B064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xmlns="" id="{715374B5-D7C8-4AA9-BE65-DB7A0CA9B42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52858" y="744469"/>
            <a:ext cx="10674117" cy="5349671"/>
            <a:chOff x="752858" y="744469"/>
            <a:chExt cx="10674117" cy="5349671"/>
          </a:xfrm>
        </p:grpSpPr>
        <p:sp>
          <p:nvSpPr>
            <p:cNvPr id="15" name="Freeform 6">
              <a:extLst>
                <a:ext uri="{FF2B5EF4-FFF2-40B4-BE49-F238E27FC236}">
                  <a16:creationId xmlns:a16="http://schemas.microsoft.com/office/drawing/2014/main" xmlns="" id="{C73A7452-ED0F-4903-A620-8D103E556C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6" name="Freeform 6">
              <a:extLst>
                <a:ext uri="{FF2B5EF4-FFF2-40B4-BE49-F238E27FC236}">
                  <a16:creationId xmlns:a16="http://schemas.microsoft.com/office/drawing/2014/main" xmlns="" id="{F6A3F6CE-D581-4C37-8822-4F4A68325E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solidFill>
            <a:ln w="0">
              <a:noFill/>
              <a:prstDash val="solid"/>
              <a:round/>
              <a:headEnd/>
              <a:tailEnd/>
            </a:ln>
          </p:spPr>
        </p:sp>
      </p:grpSp>
      <p:sp>
        <p:nvSpPr>
          <p:cNvPr id="5" name="Title 4"/>
          <p:cNvSpPr>
            <a:spLocks noGrp="1"/>
          </p:cNvSpPr>
          <p:nvPr>
            <p:ph type="ctrTitle"/>
          </p:nvPr>
        </p:nvSpPr>
        <p:spPr>
          <a:xfrm>
            <a:off x="1909630" y="1330774"/>
            <a:ext cx="8361229" cy="2098226"/>
          </a:xfrm>
        </p:spPr>
        <p:txBody>
          <a:bodyPr>
            <a:normAutofit/>
          </a:bodyPr>
          <a:lstStyle/>
          <a:p>
            <a:r>
              <a:rPr lang="lv-LV" dirty="0">
                <a:latin typeface="Calibri" panose="020F0502020204030204" pitchFamily="34" charset="0"/>
                <a:cs typeface="Calibri" panose="020F0502020204030204" pitchFamily="34" charset="0"/>
              </a:rPr>
              <a:t>Ko tu vari darīt?</a:t>
            </a:r>
          </a:p>
        </p:txBody>
      </p:sp>
      <p:sp>
        <p:nvSpPr>
          <p:cNvPr id="7" name="Subtitle 6"/>
          <p:cNvSpPr>
            <a:spLocks noGrp="1"/>
          </p:cNvSpPr>
          <p:nvPr>
            <p:ph type="subTitle" idx="1"/>
          </p:nvPr>
        </p:nvSpPr>
        <p:spPr>
          <a:xfrm>
            <a:off x="2346284" y="4013509"/>
            <a:ext cx="7487920" cy="1492530"/>
          </a:xfrm>
        </p:spPr>
        <p:txBody>
          <a:bodyPr vert="horz" lIns="91440" tIns="45720" rIns="91440" bIns="45720" rtlCol="0" anchor="t">
            <a:noAutofit/>
          </a:bodyPr>
          <a:lstStyle/>
          <a:p>
            <a:pPr>
              <a:lnSpc>
                <a:spcPct val="102000"/>
              </a:lnSpc>
              <a:spcAft>
                <a:spcPts val="600"/>
              </a:spcAft>
            </a:pPr>
            <a:r>
              <a:rPr lang="lv-LV" sz="2400" dirty="0">
                <a:solidFill>
                  <a:schemeClr val="tx1"/>
                </a:solidFill>
                <a:latin typeface="Calibri"/>
                <a:cs typeface="Calibri"/>
              </a:rPr>
              <a:t>«Jauni cilvēki tevi paņem pie sevis, </a:t>
            </a:r>
            <a:r>
              <a:rPr lang="lv-LV" sz="2400" b="1" dirty="0">
                <a:solidFill>
                  <a:schemeClr val="tx1"/>
                </a:solidFill>
                <a:latin typeface="Calibri"/>
                <a:cs typeface="Calibri"/>
              </a:rPr>
              <a:t>tu </a:t>
            </a:r>
            <a:r>
              <a:rPr lang="lv-LV" sz="2400" b="1" dirty="0" err="1">
                <a:solidFill>
                  <a:schemeClr val="tx1"/>
                </a:solidFill>
                <a:latin typeface="Calibri"/>
                <a:cs typeface="Calibri"/>
              </a:rPr>
              <a:t>jūties</a:t>
            </a:r>
            <a:r>
              <a:rPr lang="lv-LV" sz="2400" b="1" dirty="0">
                <a:solidFill>
                  <a:schemeClr val="tx1"/>
                </a:solidFill>
                <a:latin typeface="Calibri"/>
                <a:cs typeface="Calibri"/>
              </a:rPr>
              <a:t> tā kā mājās tā</a:t>
            </a:r>
            <a:r>
              <a:rPr lang="lv-LV" sz="2400" dirty="0">
                <a:solidFill>
                  <a:schemeClr val="tx1"/>
                </a:solidFill>
                <a:latin typeface="Calibri"/>
                <a:cs typeface="Calibri"/>
              </a:rPr>
              <a:t>. </a:t>
            </a:r>
            <a:r>
              <a:rPr lang="lv-LV" sz="2400" dirty="0" err="1">
                <a:solidFill>
                  <a:schemeClr val="tx1"/>
                </a:solidFill>
                <a:latin typeface="Calibri"/>
                <a:cs typeface="Calibri"/>
              </a:rPr>
              <a:t>Nejūties</a:t>
            </a:r>
            <a:r>
              <a:rPr lang="lv-LV" sz="2400" dirty="0">
                <a:solidFill>
                  <a:schemeClr val="tx1"/>
                </a:solidFill>
                <a:latin typeface="Calibri"/>
                <a:cs typeface="Calibri"/>
              </a:rPr>
              <a:t> viens vairāk. Viņi tā no sākumā mēģina parādīt mājīgumu, siltumu no </a:t>
            </a:r>
            <a:r>
              <a:rPr lang="lv-LV" sz="2400" dirty="0" err="1">
                <a:solidFill>
                  <a:schemeClr val="tx1"/>
                </a:solidFill>
                <a:latin typeface="Calibri"/>
                <a:cs typeface="Calibri"/>
              </a:rPr>
              <a:t>sevīm</a:t>
            </a:r>
            <a:r>
              <a:rPr lang="lv-LV" sz="2400" dirty="0">
                <a:solidFill>
                  <a:schemeClr val="tx1"/>
                </a:solidFill>
                <a:latin typeface="Calibri"/>
                <a:cs typeface="Calibri"/>
              </a:rPr>
              <a:t>. </a:t>
            </a:r>
            <a:r>
              <a:rPr lang="lv-LV" sz="2400" b="1" dirty="0">
                <a:solidFill>
                  <a:schemeClr val="tx1"/>
                </a:solidFill>
                <a:latin typeface="Calibri"/>
                <a:cs typeface="Calibri"/>
              </a:rPr>
              <a:t>Tev prieks tāds, beidzot ir cilvēki, kas tevi sapratīs</a:t>
            </a:r>
            <a:r>
              <a:rPr lang="lv-LV" sz="2400" dirty="0">
                <a:solidFill>
                  <a:schemeClr val="tx1"/>
                </a:solidFill>
                <a:latin typeface="Calibri"/>
                <a:cs typeface="Calibri"/>
              </a:rPr>
              <a:t>»</a:t>
            </a:r>
          </a:p>
        </p:txBody>
      </p:sp>
    </p:spTree>
    <p:extLst>
      <p:ext uri="{BB962C8B-B14F-4D97-AF65-F5344CB8AC3E}">
        <p14:creationId xmlns:p14="http://schemas.microsoft.com/office/powerpoint/2010/main" val="2851808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905603" y="2448603"/>
            <a:ext cx="8361229" cy="2098226"/>
          </a:xfrm>
        </p:spPr>
        <p:txBody>
          <a:bodyPr/>
          <a:lstStyle/>
          <a:p>
            <a:r>
              <a:rPr lang="lv-LV" dirty="0">
                <a:solidFill>
                  <a:schemeClr val="tx1"/>
                </a:solidFill>
                <a:latin typeface="Calibri" panose="020F0502020204030204" pitchFamily="34" charset="0"/>
                <a:cs typeface="Calibri" panose="020F0502020204030204" pitchFamily="34" charset="0"/>
              </a:rPr>
              <a:t>Paldies par uzmanību!</a:t>
            </a:r>
          </a:p>
        </p:txBody>
      </p:sp>
    </p:spTree>
    <p:extLst>
      <p:ext uri="{BB962C8B-B14F-4D97-AF65-F5344CB8AC3E}">
        <p14:creationId xmlns:p14="http://schemas.microsoft.com/office/powerpoint/2010/main" val="368815849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themeOverride>
</file>

<file path=ppt/theme/themeOverride2.xml><?xml version="1.0" encoding="utf-8"?>
<a:themeOverride xmlns:a="http://schemas.openxmlformats.org/drawingml/2006/main">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59331ECD1FF14F87C6FAAD194B67E0" ma:contentTypeVersion="9" ma:contentTypeDescription="Create a new document." ma:contentTypeScope="" ma:versionID="ac1e9b9f58b20d91ec113be0076b1bd7">
  <xsd:schema xmlns:xsd="http://www.w3.org/2001/XMLSchema" xmlns:xs="http://www.w3.org/2001/XMLSchema" xmlns:p="http://schemas.microsoft.com/office/2006/metadata/properties" xmlns:ns2="ff242cae-e75d-4f2a-b9c4-e725a12682f6" xmlns:ns3="4404079b-7f0b-4462-bdb8-cab25127cf88" targetNamespace="http://schemas.microsoft.com/office/2006/metadata/properties" ma:root="true" ma:fieldsID="9c9a5761b2d3407601c15435f9b67fb4" ns2:_="" ns3:_="">
    <xsd:import namespace="ff242cae-e75d-4f2a-b9c4-e725a12682f6"/>
    <xsd:import namespace="4404079b-7f0b-4462-bdb8-cab25127cf88"/>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242cae-e75d-4f2a-b9c4-e725a12682f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404079b-7f0b-4462-bdb8-cab25127cf8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D4A56B-7B48-48A1-A596-54433893AC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242cae-e75d-4f2a-b9c4-e725a12682f6"/>
    <ds:schemaRef ds:uri="4404079b-7f0b-4462-bdb8-cab25127cf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E89949-2200-4422-A61A-DB742736391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F01C788-E608-4A4E-92D0-DA4ECD77B7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TM10001105[[fn=Crop]]</Template>
  <TotalTime>469</TotalTime>
  <Words>1556</Words>
  <Application>Microsoft Office PowerPoint</Application>
  <PresentationFormat>Widescreen</PresentationFormat>
  <Paragraphs>133</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Franklin Gothic Book</vt:lpstr>
      <vt:lpstr>Wingdings</vt:lpstr>
      <vt:lpstr>Crop</vt:lpstr>
      <vt:lpstr>Fokusgrupa: Ārpusģimenes aprūpē dzīvojušu jauniešu viedoklis un pieredze par dzīvi ārpusģimenes aprūpē</vt:lpstr>
      <vt:lpstr>Saturs:</vt:lpstr>
      <vt:lpstr>Pētījums</vt:lpstr>
      <vt:lpstr>Respondenti</vt:lpstr>
      <vt:lpstr>Ikdienas dzīve</vt:lpstr>
      <vt:lpstr>Savstarpējās attiecības</vt:lpstr>
      <vt:lpstr>Savstarpējās attiecības</vt:lpstr>
      <vt:lpstr>Audzināšanas metodes</vt:lpstr>
      <vt:lpstr>Citu institūciju iesaiste</vt:lpstr>
      <vt:lpstr>Kā raksturo savu pieredzi ārpusģimenes aprūpē?</vt:lpstr>
      <vt:lpstr>Jauniešu stāsti par citu pieredzēm</vt:lpstr>
      <vt:lpstr>Jauniešu stāsti par citu pieredzēm</vt:lpstr>
      <vt:lpstr>Jauniešu stāsti par citu pieredzēm</vt:lpstr>
      <vt:lpstr>Jauniešu ieteikumi sistēmai</vt:lpstr>
      <vt:lpstr>Ko tu vari darīt?</vt:lpstr>
      <vt:lpstr>Paldies par uzmanību!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Fokusgrupa: Ārpusģimenes aprūpē dzīvojušu jauniešu viedoklis un pieredze par dzīvi ārpusģimenes aprūpē</dc:title>
  <dc:creator>esteregludina@gmail.com</dc:creator>
  <cp:lastModifiedBy>esteregludina@gmail.com</cp:lastModifiedBy>
  <cp:revision>56</cp:revision>
  <dcterms:created xsi:type="dcterms:W3CDTF">2019-11-19T09:38:37Z</dcterms:created>
  <dcterms:modified xsi:type="dcterms:W3CDTF">2019-11-20T12:29:03Z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0x0101001F59331ECD1FF14F87C6FAAD194B67E0</vt:lpwstr>
  </property>
</Properties>
</file>