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66" d="100"/>
          <a:sy n="66" d="100"/>
        </p:scale>
        <p:origin x="900"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11/11/2018</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40925" y="1600200"/>
            <a:ext cx="9276566" cy="2262781"/>
          </a:xfrm>
        </p:spPr>
        <p:txBody>
          <a:bodyPr>
            <a:normAutofit fontScale="90000"/>
          </a:bodyPr>
          <a:lstStyle/>
          <a:p>
            <a:pPr algn="ctr"/>
            <a:r>
              <a:rPr lang="lv-LV" dirty="0"/>
              <a:t>Sociālo dienestu un bāriņtiesu</a:t>
            </a:r>
            <a:br>
              <a:rPr lang="lv-LV" dirty="0"/>
            </a:br>
            <a:r>
              <a:rPr lang="lv-LV" dirty="0"/>
              <a:t>sadarbības izaicinājumi</a:t>
            </a:r>
          </a:p>
        </p:txBody>
      </p:sp>
      <p:sp>
        <p:nvSpPr>
          <p:cNvPr id="3" name="Subtitle 2"/>
          <p:cNvSpPr>
            <a:spLocks noGrp="1"/>
          </p:cNvSpPr>
          <p:nvPr>
            <p:ph type="subTitle" idx="1"/>
          </p:nvPr>
        </p:nvSpPr>
        <p:spPr>
          <a:xfrm>
            <a:off x="5950039" y="5878522"/>
            <a:ext cx="6108364" cy="1765089"/>
          </a:xfrm>
        </p:spPr>
        <p:txBody>
          <a:bodyPr>
            <a:normAutofit/>
          </a:bodyPr>
          <a:lstStyle/>
          <a:p>
            <a:pPr algn="r"/>
            <a:r>
              <a:rPr lang="lv-LV" dirty="0" smtClean="0"/>
              <a:t>VBTAI konference ”</a:t>
            </a:r>
            <a:r>
              <a:rPr lang="lv-LV" dirty="0"/>
              <a:t>SADARBĪBA – BĒRNA NĀKOTNEI”</a:t>
            </a:r>
            <a:endParaRPr lang="lv-LV" dirty="0" smtClean="0"/>
          </a:p>
          <a:p>
            <a:pPr algn="r"/>
            <a:r>
              <a:rPr lang="en-GB" dirty="0" smtClean="0"/>
              <a:t>2018.</a:t>
            </a:r>
            <a:r>
              <a:rPr lang="lv-LV" dirty="0" smtClean="0"/>
              <a:t>g</a:t>
            </a:r>
            <a:r>
              <a:rPr lang="en-GB" dirty="0" err="1" smtClean="0"/>
              <a:t>ada</a:t>
            </a:r>
            <a:r>
              <a:rPr lang="en-GB" dirty="0" smtClean="0"/>
              <a:t> 13.novembr</a:t>
            </a:r>
            <a:r>
              <a:rPr lang="lv-LV" dirty="0" err="1" smtClean="0"/>
              <a:t>is</a:t>
            </a:r>
            <a:endParaRPr lang="en-US" dirty="0"/>
          </a:p>
        </p:txBody>
      </p:sp>
      <p:sp>
        <p:nvSpPr>
          <p:cNvPr id="4" name="TextBox 3"/>
          <p:cNvSpPr txBox="1"/>
          <p:nvPr/>
        </p:nvSpPr>
        <p:spPr>
          <a:xfrm>
            <a:off x="5814425" y="5009880"/>
            <a:ext cx="6379592" cy="461665"/>
          </a:xfrm>
          <a:prstGeom prst="rect">
            <a:avLst/>
          </a:prstGeom>
          <a:noFill/>
        </p:spPr>
        <p:txBody>
          <a:bodyPr wrap="square" rtlCol="0">
            <a:spAutoFit/>
          </a:bodyPr>
          <a:lstStyle/>
          <a:p>
            <a:r>
              <a:rPr lang="lv-LV" sz="2400" dirty="0" smtClean="0"/>
              <a:t>Rita GOLDMANE, </a:t>
            </a:r>
            <a:r>
              <a:rPr lang="lv-LV" sz="2400" dirty="0" err="1" smtClean="0"/>
              <a:t>Mg.sc.soc</a:t>
            </a:r>
            <a:r>
              <a:rPr lang="lv-LV" sz="2400" dirty="0" smtClean="0"/>
              <a:t>., </a:t>
            </a:r>
            <a:r>
              <a:rPr lang="lv-LV" sz="2400" dirty="0" err="1" smtClean="0"/>
              <a:t>supervizore</a:t>
            </a:r>
            <a:endParaRPr lang="en-US" sz="2400" dirty="0"/>
          </a:p>
        </p:txBody>
      </p:sp>
    </p:spTree>
    <p:extLst>
      <p:ext uri="{BB962C8B-B14F-4D97-AF65-F5344CB8AC3E}">
        <p14:creationId xmlns:p14="http://schemas.microsoft.com/office/powerpoint/2010/main" val="38945095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smtClean="0"/>
              <a:t>SADARBĪBA</a:t>
            </a:r>
            <a:endParaRPr lang="en-US" dirty="0"/>
          </a:p>
        </p:txBody>
      </p:sp>
      <p:sp>
        <p:nvSpPr>
          <p:cNvPr id="3" name="Content Placeholder 2"/>
          <p:cNvSpPr>
            <a:spLocks noGrp="1"/>
          </p:cNvSpPr>
          <p:nvPr>
            <p:ph idx="1"/>
          </p:nvPr>
        </p:nvSpPr>
        <p:spPr>
          <a:xfrm>
            <a:off x="2808153" y="1905000"/>
            <a:ext cx="8915400" cy="4494546"/>
          </a:xfrm>
        </p:spPr>
        <p:txBody>
          <a:bodyPr/>
          <a:lstStyle/>
          <a:p>
            <a:r>
              <a:rPr lang="lv-LV" sz="2400" dirty="0" smtClean="0"/>
              <a:t>Sadarbība </a:t>
            </a:r>
            <a:r>
              <a:rPr lang="lv-LV" sz="2400" dirty="0"/>
              <a:t>ir indivīdu savstarpēja iesaistīšanās, lai, saskaņotā ceļā, kopīgi risinātu </a:t>
            </a:r>
            <a:r>
              <a:rPr lang="lv-LV" sz="2400" dirty="0" smtClean="0"/>
              <a:t>kādu problēmu </a:t>
            </a:r>
            <a:r>
              <a:rPr lang="lv-LV" sz="2400" dirty="0"/>
              <a:t>(Lai, </a:t>
            </a:r>
            <a:r>
              <a:rPr lang="lv-LV" sz="2400" dirty="0" smtClean="0"/>
              <a:t>2011)</a:t>
            </a:r>
          </a:p>
          <a:p>
            <a:pPr marL="0" indent="0">
              <a:buNone/>
            </a:pPr>
            <a:endParaRPr lang="lv-LV" sz="2400" dirty="0" smtClean="0"/>
          </a:p>
          <a:p>
            <a:r>
              <a:rPr lang="lv-LV" sz="2400" dirty="0"/>
              <a:t>Sadarbojoties bieži vien </a:t>
            </a:r>
            <a:r>
              <a:rPr lang="lv-LV" sz="2400" dirty="0" smtClean="0"/>
              <a:t>indivīdi:</a:t>
            </a:r>
          </a:p>
          <a:p>
            <a:pPr lvl="1"/>
            <a:r>
              <a:rPr lang="lv-LV" sz="2000" dirty="0" smtClean="0"/>
              <a:t>nonāk </a:t>
            </a:r>
            <a:r>
              <a:rPr lang="lv-LV" sz="2000" dirty="0"/>
              <a:t>pie daudz </a:t>
            </a:r>
            <a:r>
              <a:rPr lang="lv-LV" sz="2000" dirty="0" smtClean="0"/>
              <a:t>inovatīvākiem risinājumiem </a:t>
            </a:r>
            <a:r>
              <a:rPr lang="lv-LV" sz="2000" dirty="0"/>
              <a:t>sarežģītās situācijās, </a:t>
            </a:r>
            <a:endParaRPr lang="lv-LV" sz="2000" dirty="0" smtClean="0"/>
          </a:p>
          <a:p>
            <a:pPr lvl="1"/>
            <a:r>
              <a:rPr lang="lv-LV" sz="2000" dirty="0" smtClean="0"/>
              <a:t>samazina </a:t>
            </a:r>
            <a:r>
              <a:rPr lang="lv-LV" sz="2000" dirty="0"/>
              <a:t>darāmo darbu dublēšanos, </a:t>
            </a:r>
            <a:endParaRPr lang="lv-LV" sz="2000" dirty="0" smtClean="0"/>
          </a:p>
          <a:p>
            <a:pPr lvl="1"/>
            <a:r>
              <a:rPr lang="lv-LV" sz="2000" dirty="0" smtClean="0"/>
              <a:t>apvieno </a:t>
            </a:r>
            <a:r>
              <a:rPr lang="lv-LV" sz="2000" dirty="0"/>
              <a:t>cilvēkus ar </a:t>
            </a:r>
            <a:r>
              <a:rPr lang="lv-LV" sz="2000" dirty="0" smtClean="0"/>
              <a:t>pieeju dažādiem </a:t>
            </a:r>
            <a:r>
              <a:rPr lang="lv-LV" sz="2000" dirty="0"/>
              <a:t>resursiem</a:t>
            </a:r>
            <a:r>
              <a:rPr lang="lv-LV" sz="2000" dirty="0" smtClean="0"/>
              <a:t>,</a:t>
            </a:r>
          </a:p>
          <a:p>
            <a:pPr lvl="1"/>
            <a:r>
              <a:rPr lang="lv-LV" sz="2000" dirty="0" smtClean="0"/>
              <a:t>paaugstina </a:t>
            </a:r>
            <a:r>
              <a:rPr lang="lv-LV" sz="2000" dirty="0"/>
              <a:t>sociālo kapitālu (Benjamin, 1996</a:t>
            </a:r>
            <a:r>
              <a:rPr lang="lv-LV" sz="2000" dirty="0" smtClean="0"/>
              <a:t>)</a:t>
            </a:r>
          </a:p>
          <a:p>
            <a:endParaRPr lang="lv-LV" dirty="0" smtClean="0"/>
          </a:p>
        </p:txBody>
      </p:sp>
    </p:spTree>
    <p:extLst>
      <p:ext uri="{BB962C8B-B14F-4D97-AF65-F5344CB8AC3E}">
        <p14:creationId xmlns:p14="http://schemas.microsoft.com/office/powerpoint/2010/main" val="3436053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9097" y="435424"/>
            <a:ext cx="8911687" cy="1280890"/>
          </a:xfrm>
        </p:spPr>
        <p:txBody>
          <a:bodyPr/>
          <a:lstStyle/>
          <a:p>
            <a:r>
              <a:rPr lang="lv-LV" dirty="0" smtClean="0"/>
              <a:t>Efektīva sadarbība</a:t>
            </a:r>
            <a:endParaRPr lang="en-US" dirty="0"/>
          </a:p>
        </p:txBody>
      </p:sp>
      <p:sp>
        <p:nvSpPr>
          <p:cNvPr id="3" name="Content Placeholder 2"/>
          <p:cNvSpPr>
            <a:spLocks noGrp="1"/>
          </p:cNvSpPr>
          <p:nvPr>
            <p:ph idx="1"/>
          </p:nvPr>
        </p:nvSpPr>
        <p:spPr>
          <a:xfrm>
            <a:off x="2400526" y="1500389"/>
            <a:ext cx="8915400" cy="5357611"/>
          </a:xfrm>
        </p:spPr>
        <p:txBody>
          <a:bodyPr>
            <a:normAutofit fontScale="92500" lnSpcReduction="20000"/>
          </a:bodyPr>
          <a:lstStyle/>
          <a:p>
            <a:r>
              <a:rPr lang="en-US" sz="2400" dirty="0" err="1" smtClean="0"/>
              <a:t>Konteksta</a:t>
            </a:r>
            <a:r>
              <a:rPr lang="en-US" sz="2400" dirty="0" smtClean="0"/>
              <a:t> </a:t>
            </a:r>
            <a:r>
              <a:rPr lang="en-US" sz="2400" dirty="0" err="1" smtClean="0"/>
              <a:t>fa</a:t>
            </a:r>
            <a:r>
              <a:rPr lang="lv-LV" sz="2400" dirty="0" smtClean="0"/>
              <a:t>k</a:t>
            </a:r>
            <a:r>
              <a:rPr lang="en-US" sz="2400" dirty="0" smtClean="0"/>
              <a:t>tors</a:t>
            </a:r>
            <a:endParaRPr lang="lv-LV" sz="2400" dirty="0"/>
          </a:p>
          <a:p>
            <a:pPr marL="0" indent="0">
              <a:buNone/>
            </a:pPr>
            <a:endParaRPr lang="lv-LV" sz="2400" dirty="0" smtClean="0"/>
          </a:p>
          <a:p>
            <a:r>
              <a:rPr lang="en-US" sz="2400" dirty="0" err="1" smtClean="0"/>
              <a:t>Dalības</a:t>
            </a:r>
            <a:r>
              <a:rPr lang="en-US" sz="2400" dirty="0" smtClean="0"/>
              <a:t> </a:t>
            </a:r>
            <a:r>
              <a:rPr lang="en-US" sz="2400" dirty="0" err="1" smtClean="0"/>
              <a:t>fa</a:t>
            </a:r>
            <a:r>
              <a:rPr lang="lv-LV" sz="2400" dirty="0" smtClean="0"/>
              <a:t>k</a:t>
            </a:r>
            <a:r>
              <a:rPr lang="en-US" sz="2400" dirty="0" smtClean="0"/>
              <a:t>tors</a:t>
            </a:r>
            <a:endParaRPr lang="lv-LV" sz="2400" dirty="0"/>
          </a:p>
          <a:p>
            <a:pPr marL="0" indent="0">
              <a:buNone/>
            </a:pPr>
            <a:endParaRPr lang="en-US" sz="2400" dirty="0"/>
          </a:p>
          <a:p>
            <a:r>
              <a:rPr lang="en-US" sz="2400" dirty="0" err="1" smtClean="0"/>
              <a:t>Procesa</a:t>
            </a:r>
            <a:r>
              <a:rPr lang="en-US" sz="2400" dirty="0" smtClean="0"/>
              <a:t> </a:t>
            </a:r>
            <a:r>
              <a:rPr lang="en-US" sz="2400" dirty="0"/>
              <a:t>un </a:t>
            </a:r>
            <a:r>
              <a:rPr lang="en-US" sz="2400" dirty="0" err="1"/>
              <a:t>organizēšanas</a:t>
            </a:r>
            <a:r>
              <a:rPr lang="en-US" sz="2400" dirty="0"/>
              <a:t> </a:t>
            </a:r>
            <a:r>
              <a:rPr lang="en-US" sz="2400" dirty="0" err="1"/>
              <a:t>faktors</a:t>
            </a:r>
            <a:r>
              <a:rPr lang="en-US" sz="2400" dirty="0"/>
              <a:t> </a:t>
            </a:r>
            <a:endParaRPr lang="lv-LV" sz="2400" dirty="0" smtClean="0"/>
          </a:p>
          <a:p>
            <a:endParaRPr lang="lv-LV" sz="2400" dirty="0" smtClean="0"/>
          </a:p>
          <a:p>
            <a:r>
              <a:rPr lang="en-US" sz="2400" dirty="0" err="1" smtClean="0"/>
              <a:t>Komunikācijas</a:t>
            </a:r>
            <a:r>
              <a:rPr lang="en-US" sz="2400" dirty="0" smtClean="0"/>
              <a:t> </a:t>
            </a:r>
            <a:r>
              <a:rPr lang="en-US" sz="2400" dirty="0" err="1" smtClean="0"/>
              <a:t>fa</a:t>
            </a:r>
            <a:r>
              <a:rPr lang="lv-LV" sz="2400" dirty="0" smtClean="0"/>
              <a:t>k</a:t>
            </a:r>
            <a:r>
              <a:rPr lang="en-US" sz="2400" dirty="0" smtClean="0"/>
              <a:t>tors</a:t>
            </a:r>
            <a:endParaRPr lang="lv-LV" sz="2400" dirty="0"/>
          </a:p>
          <a:p>
            <a:endParaRPr lang="en-US" sz="2400" dirty="0"/>
          </a:p>
          <a:p>
            <a:r>
              <a:rPr lang="en-US" sz="2400" dirty="0" err="1" smtClean="0"/>
              <a:t>Funkcionālisma</a:t>
            </a:r>
            <a:r>
              <a:rPr lang="en-US" sz="2400" dirty="0" smtClean="0"/>
              <a:t> </a:t>
            </a:r>
            <a:r>
              <a:rPr lang="en-US" sz="2400" dirty="0" err="1" smtClean="0"/>
              <a:t>fa</a:t>
            </a:r>
            <a:r>
              <a:rPr lang="lv-LV" sz="2400" dirty="0" smtClean="0"/>
              <a:t>k</a:t>
            </a:r>
            <a:r>
              <a:rPr lang="en-US" sz="2400" dirty="0" smtClean="0"/>
              <a:t>tors</a:t>
            </a:r>
            <a:endParaRPr lang="lv-LV" sz="2400" dirty="0"/>
          </a:p>
          <a:p>
            <a:endParaRPr lang="en-US" sz="2400" dirty="0"/>
          </a:p>
          <a:p>
            <a:r>
              <a:rPr lang="en-US" sz="2400" dirty="0" err="1" smtClean="0"/>
              <a:t>Resursu</a:t>
            </a:r>
            <a:r>
              <a:rPr lang="en-US" sz="2400" dirty="0" smtClean="0"/>
              <a:t> </a:t>
            </a:r>
            <a:r>
              <a:rPr lang="en-US" sz="2400" dirty="0" err="1" smtClean="0"/>
              <a:t>faktors</a:t>
            </a:r>
            <a:endParaRPr lang="lv-LV" sz="2400" dirty="0"/>
          </a:p>
          <a:p>
            <a:endParaRPr lang="lv-LV" sz="2400" dirty="0" smtClean="0"/>
          </a:p>
          <a:p>
            <a:r>
              <a:rPr lang="en-US" sz="2400" dirty="0" err="1" smtClean="0"/>
              <a:t>Līderības</a:t>
            </a:r>
            <a:r>
              <a:rPr lang="en-US" sz="2400" dirty="0" smtClean="0"/>
              <a:t> </a:t>
            </a:r>
            <a:r>
              <a:rPr lang="en-US" sz="2400" dirty="0" err="1" smtClean="0"/>
              <a:t>faktors</a:t>
            </a:r>
            <a:r>
              <a:rPr lang="lv-LV" sz="2400" dirty="0"/>
              <a:t> </a:t>
            </a:r>
            <a:r>
              <a:rPr lang="en-US" sz="1700" i="1" dirty="0" smtClean="0"/>
              <a:t>(</a:t>
            </a:r>
            <a:r>
              <a:rPr lang="en-US" sz="1700" i="1" dirty="0" err="1" smtClean="0"/>
              <a:t>Marek</a:t>
            </a:r>
            <a:r>
              <a:rPr lang="en-US" sz="1700" i="1" dirty="0"/>
              <a:t>, Donna-Jean &amp; </a:t>
            </a:r>
            <a:r>
              <a:rPr lang="en-US" sz="1700" i="1" dirty="0" err="1"/>
              <a:t>Savla</a:t>
            </a:r>
            <a:r>
              <a:rPr lang="en-US" sz="1700" i="1" dirty="0"/>
              <a:t>, 2014</a:t>
            </a:r>
            <a:r>
              <a:rPr lang="en-US" sz="1700" i="1" dirty="0" smtClean="0"/>
              <a:t>)</a:t>
            </a:r>
            <a:endParaRPr lang="en-US" sz="1700" i="1" dirty="0"/>
          </a:p>
          <a:p>
            <a:endParaRPr lang="en-US" dirty="0"/>
          </a:p>
        </p:txBody>
      </p:sp>
    </p:spTree>
    <p:extLst>
      <p:ext uri="{BB962C8B-B14F-4D97-AF65-F5344CB8AC3E}">
        <p14:creationId xmlns:p14="http://schemas.microsoft.com/office/powerpoint/2010/main" val="12201997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Konteksta izaicinājumi</a:t>
            </a:r>
            <a:endParaRPr lang="en-US" dirty="0"/>
          </a:p>
        </p:txBody>
      </p:sp>
      <p:sp>
        <p:nvSpPr>
          <p:cNvPr id="3" name="Content Placeholder 2"/>
          <p:cNvSpPr>
            <a:spLocks noGrp="1"/>
          </p:cNvSpPr>
          <p:nvPr>
            <p:ph idx="1"/>
          </p:nvPr>
        </p:nvSpPr>
        <p:spPr>
          <a:xfrm>
            <a:off x="2415041" y="1640114"/>
            <a:ext cx="8915400" cy="4383314"/>
          </a:xfrm>
        </p:spPr>
        <p:txBody>
          <a:bodyPr>
            <a:normAutofit/>
          </a:bodyPr>
          <a:lstStyle/>
          <a:p>
            <a:r>
              <a:rPr lang="lv-LV" sz="2400" dirty="0" smtClean="0"/>
              <a:t>Bāriņtiesu un sociālo dienestu publiskais tēls (masu mediju atspoguļojumā)</a:t>
            </a:r>
          </a:p>
          <a:p>
            <a:r>
              <a:rPr lang="lv-LV" sz="2400" dirty="0" smtClean="0"/>
              <a:t>Stereotipi par bāriņtiesu, sociālo dienestu</a:t>
            </a:r>
          </a:p>
          <a:p>
            <a:r>
              <a:rPr lang="lv-LV" sz="2400" dirty="0" smtClean="0"/>
              <a:t>Sabiedrības, dažādu līmeņu varas pozīcijās esošo gaidas</a:t>
            </a:r>
          </a:p>
          <a:p>
            <a:r>
              <a:rPr lang="lv-LV" sz="2400" dirty="0" err="1" smtClean="0"/>
              <a:t>Līdzatkarīga</a:t>
            </a:r>
            <a:r>
              <a:rPr lang="lv-LV" sz="2400" dirty="0" smtClean="0"/>
              <a:t> sabiedrība, raksturīga «vainīgā meklēšana»</a:t>
            </a:r>
          </a:p>
          <a:p>
            <a:r>
              <a:rPr lang="lv-LV" sz="2400" dirty="0" smtClean="0"/>
              <a:t>Valsts politikas nostādnes, uzstādījumi, to interpretācijas (jebkādiem līdzekļiem panākt bērna atgriešanu bioloģiskajā ģimenē?)</a:t>
            </a:r>
          </a:p>
          <a:p>
            <a:r>
              <a:rPr lang="lv-LV" sz="2400" dirty="0" smtClean="0"/>
              <a:t>Pārslodze </a:t>
            </a:r>
          </a:p>
          <a:p>
            <a:endParaRPr lang="en-US" dirty="0"/>
          </a:p>
        </p:txBody>
      </p:sp>
    </p:spTree>
    <p:extLst>
      <p:ext uri="{BB962C8B-B14F-4D97-AF65-F5344CB8AC3E}">
        <p14:creationId xmlns:p14="http://schemas.microsoft.com/office/powerpoint/2010/main" val="29694579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smtClean="0"/>
              <a:t>Dalības </a:t>
            </a:r>
            <a:r>
              <a:rPr lang="lv-LV" dirty="0"/>
              <a:t>faktora izaicinājumi</a:t>
            </a:r>
            <a:br>
              <a:rPr lang="lv-LV" dirty="0"/>
            </a:br>
            <a:r>
              <a:rPr lang="lv-LV" sz="2200" dirty="0"/>
              <a:t>S</a:t>
            </a:r>
            <a:r>
              <a:rPr lang="lv-LV" sz="2200" dirty="0" smtClean="0"/>
              <a:t>adarbības dalībnieku prasmes, īpašības, attieksmes, uzskati</a:t>
            </a:r>
            <a:endParaRPr lang="en-US" sz="2200" dirty="0"/>
          </a:p>
        </p:txBody>
      </p:sp>
      <p:sp>
        <p:nvSpPr>
          <p:cNvPr id="3" name="Content Placeholder 2"/>
          <p:cNvSpPr>
            <a:spLocks noGrp="1"/>
          </p:cNvSpPr>
          <p:nvPr>
            <p:ph idx="1"/>
          </p:nvPr>
        </p:nvSpPr>
        <p:spPr>
          <a:xfrm>
            <a:off x="2378002" y="1905000"/>
            <a:ext cx="9341531" cy="4455886"/>
          </a:xfrm>
        </p:spPr>
        <p:txBody>
          <a:bodyPr>
            <a:normAutofit fontScale="85000" lnSpcReduction="20000"/>
          </a:bodyPr>
          <a:lstStyle/>
          <a:p>
            <a:r>
              <a:rPr lang="lv-LV" sz="2400" dirty="0" smtClean="0"/>
              <a:t>Profesionālās prasmes un zināšanas (piemēram, sociālajiem </a:t>
            </a:r>
            <a:r>
              <a:rPr lang="lv-LV" sz="2400" dirty="0"/>
              <a:t>darbiniekiem nepatīk konfrontācija ar klientu, jo pēc tam ir grūti strādāt ar šo </a:t>
            </a:r>
            <a:r>
              <a:rPr lang="lv-LV" sz="2400" dirty="0" smtClean="0"/>
              <a:t>klientu)</a:t>
            </a:r>
            <a:endParaRPr lang="lv-LV" sz="2400" dirty="0"/>
          </a:p>
          <a:p>
            <a:r>
              <a:rPr lang="lv-LV" sz="2400" dirty="0" smtClean="0"/>
              <a:t>Uzskatu </a:t>
            </a:r>
            <a:r>
              <a:rPr lang="lv-LV" sz="2400" dirty="0"/>
              <a:t>un viedokļu </a:t>
            </a:r>
            <a:r>
              <a:rPr lang="lv-LV" sz="2400" dirty="0" smtClean="0"/>
              <a:t>atšķirība</a:t>
            </a:r>
          </a:p>
          <a:p>
            <a:r>
              <a:rPr lang="lv-LV" sz="2400" dirty="0" smtClean="0"/>
              <a:t>Lomu sajaukums (t.sk. </a:t>
            </a:r>
            <a:r>
              <a:rPr lang="lv-LV" sz="2400" dirty="0" err="1" smtClean="0"/>
              <a:t>case</a:t>
            </a:r>
            <a:r>
              <a:rPr lang="lv-LV" sz="2400" dirty="0" smtClean="0"/>
              <a:t> </a:t>
            </a:r>
            <a:r>
              <a:rPr lang="lv-LV" sz="2400" dirty="0" err="1" smtClean="0"/>
              <a:t>work</a:t>
            </a:r>
            <a:r>
              <a:rPr lang="lv-LV" sz="2400" dirty="0" smtClean="0"/>
              <a:t>/ </a:t>
            </a:r>
            <a:r>
              <a:rPr lang="lv-LV" sz="2400" dirty="0" err="1" smtClean="0"/>
              <a:t>case</a:t>
            </a:r>
            <a:r>
              <a:rPr lang="lv-LV" sz="2400" dirty="0" smtClean="0"/>
              <a:t> </a:t>
            </a:r>
            <a:r>
              <a:rPr lang="lv-LV" sz="2400" dirty="0" err="1" smtClean="0"/>
              <a:t>managment</a:t>
            </a:r>
            <a:r>
              <a:rPr lang="lv-LV" sz="2400" dirty="0" smtClean="0"/>
              <a:t>)</a:t>
            </a:r>
            <a:endParaRPr lang="lv-LV" sz="2400" dirty="0"/>
          </a:p>
          <a:p>
            <a:r>
              <a:rPr lang="lv-LV" sz="2400" dirty="0"/>
              <a:t>Nepietiekošas konfliktu risināšanas prasmes</a:t>
            </a:r>
          </a:p>
          <a:p>
            <a:r>
              <a:rPr lang="lv-LV" sz="2400" dirty="0"/>
              <a:t>Personības </a:t>
            </a:r>
            <a:r>
              <a:rPr lang="lv-LV" sz="2400" dirty="0" smtClean="0"/>
              <a:t>iezīmes / emocijas </a:t>
            </a:r>
          </a:p>
          <a:p>
            <a:r>
              <a:rPr lang="lv-LV" sz="2400" dirty="0" smtClean="0"/>
              <a:t>Izdegšanas riski, </a:t>
            </a:r>
            <a:r>
              <a:rPr lang="lv-LV" sz="2400" dirty="0" err="1" smtClean="0"/>
              <a:t>līdzatkarīgas</a:t>
            </a:r>
            <a:r>
              <a:rPr lang="lv-LV" sz="2400" dirty="0" smtClean="0"/>
              <a:t> personības iezīmes</a:t>
            </a:r>
            <a:endParaRPr lang="lv-LV" sz="2400" dirty="0"/>
          </a:p>
          <a:p>
            <a:r>
              <a:rPr lang="lv-LV" sz="2400" dirty="0" smtClean="0"/>
              <a:t>Darbības motīvi, motivācija (veikt darbu / nopelnīt algu)</a:t>
            </a:r>
          </a:p>
          <a:p>
            <a:r>
              <a:rPr lang="lv-LV" sz="2400" dirty="0" smtClean="0"/>
              <a:t>Bailes / nevēlēšanās / izvairīšanās uzņemties atbildību, bailes par pieņemtā lēmuma sekām</a:t>
            </a:r>
          </a:p>
          <a:p>
            <a:r>
              <a:rPr lang="lv-LV" sz="2400" dirty="0" smtClean="0"/>
              <a:t>Augsts stresa / spriedzes līmenis</a:t>
            </a:r>
          </a:p>
          <a:p>
            <a:r>
              <a:rPr lang="lv-LV" sz="2400" dirty="0" smtClean="0"/>
              <a:t>Gaidas sociālajiem dienestiem no bāriņtiesām un pretēji</a:t>
            </a:r>
          </a:p>
          <a:p>
            <a:endParaRPr lang="en-US" dirty="0"/>
          </a:p>
        </p:txBody>
      </p:sp>
    </p:spTree>
    <p:extLst>
      <p:ext uri="{BB962C8B-B14F-4D97-AF65-F5344CB8AC3E}">
        <p14:creationId xmlns:p14="http://schemas.microsoft.com/office/powerpoint/2010/main" val="23004221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smtClean="0"/>
              <a:t>Procesa un organizēšanas faktori</a:t>
            </a:r>
            <a:br>
              <a:rPr lang="lv-LV" dirty="0" smtClean="0"/>
            </a:br>
            <a:r>
              <a:rPr lang="lv-LV" sz="2200" dirty="0" smtClean="0"/>
              <a:t>Sadarbības s</a:t>
            </a:r>
            <a:r>
              <a:rPr lang="en-US" sz="2200" dirty="0" err="1" smtClean="0"/>
              <a:t>ākotnējā</a:t>
            </a:r>
            <a:r>
              <a:rPr lang="en-US" sz="2200" dirty="0" smtClean="0"/>
              <a:t> </a:t>
            </a:r>
            <a:r>
              <a:rPr lang="en-US" sz="2200" dirty="0" err="1"/>
              <a:t>iecere</a:t>
            </a:r>
            <a:r>
              <a:rPr lang="en-US" sz="2200" dirty="0"/>
              <a:t> </a:t>
            </a:r>
            <a:r>
              <a:rPr lang="lv-LV" sz="2200" dirty="0"/>
              <a:t>/</a:t>
            </a:r>
            <a:r>
              <a:rPr lang="en-US" sz="2200" dirty="0" smtClean="0"/>
              <a:t> </a:t>
            </a:r>
            <a:r>
              <a:rPr lang="en-US" sz="2200" dirty="0" err="1"/>
              <a:t>kā</a:t>
            </a:r>
            <a:r>
              <a:rPr lang="en-US" sz="2200" dirty="0"/>
              <a:t> </a:t>
            </a:r>
            <a:r>
              <a:rPr lang="en-US" sz="2200" dirty="0" err="1"/>
              <a:t>tā</a:t>
            </a:r>
            <a:r>
              <a:rPr lang="en-US" sz="2200" dirty="0"/>
              <a:t> </a:t>
            </a:r>
            <a:r>
              <a:rPr lang="lv-LV" sz="2200" dirty="0" smtClean="0"/>
              <a:t>ir </a:t>
            </a:r>
            <a:r>
              <a:rPr lang="en-US" sz="2200" dirty="0" err="1" smtClean="0"/>
              <a:t>ieviesta</a:t>
            </a:r>
            <a:r>
              <a:rPr lang="en-US" sz="2200" dirty="0" smtClean="0"/>
              <a:t> </a:t>
            </a:r>
            <a:r>
              <a:rPr lang="en-US" sz="2200" dirty="0" err="1"/>
              <a:t>reālajā</a:t>
            </a:r>
            <a:r>
              <a:rPr lang="en-US" sz="2200" dirty="0"/>
              <a:t> </a:t>
            </a:r>
            <a:r>
              <a:rPr lang="en-US" sz="2200" dirty="0" err="1"/>
              <a:t>dzīvē</a:t>
            </a:r>
            <a:endParaRPr lang="en-US" sz="2200" dirty="0"/>
          </a:p>
        </p:txBody>
      </p:sp>
      <p:sp>
        <p:nvSpPr>
          <p:cNvPr id="3" name="Content Placeholder 2"/>
          <p:cNvSpPr>
            <a:spLocks noGrp="1"/>
          </p:cNvSpPr>
          <p:nvPr>
            <p:ph idx="1"/>
          </p:nvPr>
        </p:nvSpPr>
        <p:spPr>
          <a:xfrm>
            <a:off x="2589212" y="2133600"/>
            <a:ext cx="8915400" cy="4724400"/>
          </a:xfrm>
        </p:spPr>
        <p:txBody>
          <a:bodyPr/>
          <a:lstStyle/>
          <a:p>
            <a:r>
              <a:rPr lang="lv-LV" dirty="0" smtClean="0"/>
              <a:t>Normatīvie akti, to atšķirīga interpretācija</a:t>
            </a:r>
          </a:p>
          <a:p>
            <a:r>
              <a:rPr lang="lv-LV" dirty="0" smtClean="0"/>
              <a:t>Normatīvo prasību formāla izpilde, kas nedod faktisku rezultātu, bet palielina birokrātisko slogu</a:t>
            </a:r>
          </a:p>
          <a:p>
            <a:r>
              <a:rPr lang="lv-LV" dirty="0" smtClean="0"/>
              <a:t>«Caurumi» normatīvajos aktos </a:t>
            </a:r>
          </a:p>
          <a:p>
            <a:r>
              <a:rPr lang="lv-LV" dirty="0" smtClean="0"/>
              <a:t>«Bumbiņas mētāšana»</a:t>
            </a:r>
          </a:p>
          <a:p>
            <a:r>
              <a:rPr lang="lv-LV" dirty="0" smtClean="0"/>
              <a:t>Vai vienmēr bērna intereses tiek paturētas centrā?</a:t>
            </a:r>
          </a:p>
          <a:p>
            <a:r>
              <a:rPr lang="lv-LV" dirty="0" smtClean="0"/>
              <a:t>Sociālais darbinieks bāriņtiesas sēdē – vai vienmēr kā klienta aizstāvis?</a:t>
            </a:r>
          </a:p>
          <a:p>
            <a:r>
              <a:rPr lang="lv-LV" dirty="0" smtClean="0"/>
              <a:t>Nav skaidras, vienotas izpratnes, pēc kādiem kritērijiem var secināt, ka vecāks ir novērsis iepriekš konstatēto problēmu (piemēram, bērna aprūpes un uzraudzības nenodrošināšana alkohola lietošanas dēļ) un bērnam ir droši atgriezties bioloģiskajā ģimenē</a:t>
            </a:r>
          </a:p>
          <a:p>
            <a:r>
              <a:rPr lang="lv-LV" dirty="0" smtClean="0"/>
              <a:t>Tas pats gadījumā ar vecākiem ar GRT</a:t>
            </a:r>
          </a:p>
          <a:p>
            <a:endParaRPr lang="lv-LV" dirty="0" smtClean="0"/>
          </a:p>
          <a:p>
            <a:endParaRPr lang="en-US" dirty="0"/>
          </a:p>
        </p:txBody>
      </p:sp>
    </p:spTree>
    <p:extLst>
      <p:ext uri="{BB962C8B-B14F-4D97-AF65-F5344CB8AC3E}">
        <p14:creationId xmlns:p14="http://schemas.microsoft.com/office/powerpoint/2010/main" val="17113926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dirty="0" smtClean="0"/>
              <a:t>Komunikācijas faktors</a:t>
            </a:r>
            <a:br>
              <a:rPr lang="lv-LV" dirty="0" smtClean="0"/>
            </a:br>
            <a:r>
              <a:rPr lang="lv-LV" sz="2200" dirty="0" smtClean="0"/>
              <a:t>F</a:t>
            </a:r>
            <a:r>
              <a:rPr lang="en-US" sz="2200" dirty="0" err="1" smtClean="0"/>
              <a:t>ormālā</a:t>
            </a:r>
            <a:r>
              <a:rPr lang="en-US" sz="2200" dirty="0" smtClean="0"/>
              <a:t> </a:t>
            </a:r>
            <a:r>
              <a:rPr lang="en-US" sz="2200" dirty="0"/>
              <a:t>un </a:t>
            </a:r>
            <a:r>
              <a:rPr lang="en-US" sz="2200" dirty="0" err="1"/>
              <a:t>neformālā</a:t>
            </a:r>
            <a:r>
              <a:rPr lang="en-US" sz="2200" dirty="0"/>
              <a:t> </a:t>
            </a:r>
            <a:r>
              <a:rPr lang="en-US" sz="2200" dirty="0" err="1"/>
              <a:t>komunikācija</a:t>
            </a:r>
            <a:r>
              <a:rPr lang="en-US" sz="2200" dirty="0"/>
              <a:t>, </a:t>
            </a:r>
            <a:r>
              <a:rPr lang="en-US" sz="2200" dirty="0" err="1"/>
              <a:t>kas</a:t>
            </a:r>
            <a:r>
              <a:rPr lang="en-US" sz="2200" dirty="0"/>
              <a:t> </a:t>
            </a:r>
            <a:r>
              <a:rPr lang="en-US" sz="2200" dirty="0" err="1"/>
              <a:t>notiek</a:t>
            </a:r>
            <a:r>
              <a:rPr lang="en-US" sz="2200" dirty="0"/>
              <a:t> </a:t>
            </a:r>
            <a:r>
              <a:rPr lang="en-US" sz="2200" dirty="0" err="1"/>
              <a:t>gan</a:t>
            </a:r>
            <a:r>
              <a:rPr lang="en-US" sz="2200" dirty="0"/>
              <a:t> </a:t>
            </a:r>
            <a:r>
              <a:rPr lang="en-US" sz="2200" dirty="0" err="1"/>
              <a:t>starp</a:t>
            </a:r>
            <a:r>
              <a:rPr lang="en-US" sz="2200" dirty="0"/>
              <a:t> </a:t>
            </a:r>
            <a:r>
              <a:rPr lang="en-US" sz="2200" dirty="0" err="1"/>
              <a:t>sadarbības</a:t>
            </a:r>
            <a:r>
              <a:rPr lang="en-US" sz="2200" dirty="0"/>
              <a:t> </a:t>
            </a:r>
            <a:r>
              <a:rPr lang="en-US" sz="2200" dirty="0" err="1"/>
              <a:t>partneriem</a:t>
            </a:r>
            <a:r>
              <a:rPr lang="en-US" sz="2200" dirty="0"/>
              <a:t>, </a:t>
            </a:r>
            <a:r>
              <a:rPr lang="en-US" sz="2200" dirty="0" err="1"/>
              <a:t>gan</a:t>
            </a:r>
            <a:r>
              <a:rPr lang="en-US" sz="2200" dirty="0"/>
              <a:t> </a:t>
            </a:r>
            <a:r>
              <a:rPr lang="en-US" sz="2200" dirty="0" err="1"/>
              <a:t>sabiedrību</a:t>
            </a:r>
            <a:r>
              <a:rPr lang="en-US" sz="2200" dirty="0"/>
              <a:t>, </a:t>
            </a:r>
            <a:r>
              <a:rPr lang="en-US" sz="2200" dirty="0" err="1"/>
              <a:t>ko</a:t>
            </a:r>
            <a:r>
              <a:rPr lang="en-US" sz="2200" dirty="0"/>
              <a:t> </a:t>
            </a:r>
            <a:r>
              <a:rPr lang="en-US" sz="2200" dirty="0" err="1"/>
              <a:t>ietekmēs</a:t>
            </a:r>
            <a:r>
              <a:rPr lang="en-US" sz="2200" dirty="0"/>
              <a:t> </a:t>
            </a:r>
            <a:r>
              <a:rPr lang="en-US" sz="2200" dirty="0" err="1"/>
              <a:t>šis</a:t>
            </a:r>
            <a:r>
              <a:rPr lang="en-US" sz="2200" dirty="0"/>
              <a:t> </a:t>
            </a:r>
            <a:r>
              <a:rPr lang="en-US" sz="2200" dirty="0" err="1"/>
              <a:t>sadarbības</a:t>
            </a:r>
            <a:r>
              <a:rPr lang="en-US" sz="2200" dirty="0"/>
              <a:t> </a:t>
            </a:r>
            <a:r>
              <a:rPr lang="en-US" sz="2200" dirty="0" err="1"/>
              <a:t>rezultāts</a:t>
            </a:r>
            <a:r>
              <a:rPr lang="en-US" sz="2200" dirty="0"/>
              <a:t>. </a:t>
            </a:r>
          </a:p>
        </p:txBody>
      </p:sp>
      <p:sp>
        <p:nvSpPr>
          <p:cNvPr id="3" name="Content Placeholder 2"/>
          <p:cNvSpPr>
            <a:spLocks noGrp="1"/>
          </p:cNvSpPr>
          <p:nvPr>
            <p:ph idx="1"/>
          </p:nvPr>
        </p:nvSpPr>
        <p:spPr>
          <a:xfrm>
            <a:off x="2589212" y="2133599"/>
            <a:ext cx="8915400" cy="4724401"/>
          </a:xfrm>
        </p:spPr>
        <p:txBody>
          <a:bodyPr>
            <a:normAutofit fontScale="92500" lnSpcReduction="20000"/>
          </a:bodyPr>
          <a:lstStyle/>
          <a:p>
            <a:r>
              <a:rPr lang="lv-LV" sz="2000" dirty="0" smtClean="0"/>
              <a:t>Problēmas formālajā un </a:t>
            </a:r>
            <a:r>
              <a:rPr lang="lv-LV" sz="2000" dirty="0"/>
              <a:t>neformālajā </a:t>
            </a:r>
            <a:r>
              <a:rPr lang="lv-LV" sz="2000" dirty="0" smtClean="0"/>
              <a:t>komunikācijā (nav </a:t>
            </a:r>
            <a:r>
              <a:rPr lang="lv-LV" sz="2000" dirty="0"/>
              <a:t>elastības, rīkojas savu interešu vadīti, nav kopēja mērķa</a:t>
            </a:r>
            <a:r>
              <a:rPr lang="lv-LV" sz="2000" dirty="0" smtClean="0"/>
              <a:t>, </a:t>
            </a:r>
            <a:r>
              <a:rPr lang="lv-LV" sz="2000" dirty="0"/>
              <a:t>“runā no augšas”, kapacitātes trūkums, pārslodze, gribas ātrāk/nav laika saklausīt otru </a:t>
            </a:r>
            <a:r>
              <a:rPr lang="lv-LV" sz="2000" dirty="0" smtClean="0"/>
              <a:t>kolēģi, emocijas)</a:t>
            </a:r>
          </a:p>
          <a:p>
            <a:r>
              <a:rPr lang="lv-LV" sz="2000" dirty="0" smtClean="0"/>
              <a:t>Formālā informācijas aprite, tās apjoms (bāriņtiesas pārāk bieži pieprasa informāciju, kas palielina darba apjomu)</a:t>
            </a:r>
          </a:p>
          <a:p>
            <a:r>
              <a:rPr lang="lv-LV" sz="2000" dirty="0" smtClean="0"/>
              <a:t>Atzinumu saturs, apjoms</a:t>
            </a:r>
          </a:p>
          <a:p>
            <a:r>
              <a:rPr lang="lv-LV" sz="2000" dirty="0" smtClean="0"/>
              <a:t>Komunikācijas problēmas ar klientu (vai klients tiek informēts par sociālā dienesta atzinuma saturu?)</a:t>
            </a:r>
          </a:p>
          <a:p>
            <a:r>
              <a:rPr lang="lv-LV" sz="2000" dirty="0" smtClean="0"/>
              <a:t>Bailes no klienta</a:t>
            </a:r>
          </a:p>
          <a:p>
            <a:r>
              <a:rPr lang="lv-LV" sz="2000" dirty="0" smtClean="0"/>
              <a:t>Mazās pašvaldībās dubultās lomas ar klientu (kaimiņi, bērni vienā klasē utt.)</a:t>
            </a:r>
          </a:p>
          <a:p>
            <a:r>
              <a:rPr lang="lv-LV" sz="2000" dirty="0" smtClean="0"/>
              <a:t>Sadarbība bāriņtiesas sēdes laikā</a:t>
            </a:r>
          </a:p>
          <a:p>
            <a:r>
              <a:rPr lang="lv-LV" sz="2000" dirty="0" smtClean="0"/>
              <a:t>Kopīgas /atsevišķas apsekošanas, kopīga / atsevišķa risku vērtēšana</a:t>
            </a:r>
          </a:p>
          <a:p>
            <a:r>
              <a:rPr lang="lv-LV" sz="2000" dirty="0" smtClean="0"/>
              <a:t>Risinājuma meklēšana atšķirīgu viedokļu gadījumā</a:t>
            </a:r>
          </a:p>
          <a:p>
            <a:endParaRPr lang="lv-LV" dirty="0" smtClean="0"/>
          </a:p>
          <a:p>
            <a:endParaRPr lang="en-US" dirty="0"/>
          </a:p>
        </p:txBody>
      </p:sp>
    </p:spTree>
    <p:extLst>
      <p:ext uri="{BB962C8B-B14F-4D97-AF65-F5344CB8AC3E}">
        <p14:creationId xmlns:p14="http://schemas.microsoft.com/office/powerpoint/2010/main" val="7826640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2" y="261252"/>
            <a:ext cx="8911687" cy="1280890"/>
          </a:xfrm>
        </p:spPr>
        <p:txBody>
          <a:bodyPr>
            <a:normAutofit fontScale="90000"/>
          </a:bodyPr>
          <a:lstStyle/>
          <a:p>
            <a:r>
              <a:rPr lang="lv-LV" dirty="0"/>
              <a:t>Funkcionālisma faktors</a:t>
            </a:r>
            <a:br>
              <a:rPr lang="lv-LV" dirty="0"/>
            </a:br>
            <a:r>
              <a:rPr lang="lv-LV" sz="2200" dirty="0" smtClean="0"/>
              <a:t>Pārliecība </a:t>
            </a:r>
            <a:r>
              <a:rPr lang="lv-LV" sz="2200" dirty="0"/>
              <a:t>un </a:t>
            </a:r>
            <a:r>
              <a:rPr lang="lv-LV" sz="2200" dirty="0" smtClean="0"/>
              <a:t>informētība </a:t>
            </a:r>
            <a:r>
              <a:rPr lang="lv-LV" sz="2200" dirty="0"/>
              <a:t>par to, kāds ir mērķis un kāda ir </a:t>
            </a:r>
            <a:r>
              <a:rPr lang="lv-LV" sz="2200" dirty="0" smtClean="0"/>
              <a:t>katra dalībnieka konkrētā </a:t>
            </a:r>
            <a:r>
              <a:rPr lang="lv-LV" sz="2200" dirty="0"/>
              <a:t>loma, lai šo mērķi sasniegtu</a:t>
            </a:r>
            <a:endParaRPr lang="en-US" sz="2200" dirty="0"/>
          </a:p>
        </p:txBody>
      </p:sp>
      <p:sp>
        <p:nvSpPr>
          <p:cNvPr id="3" name="Content Placeholder 2"/>
          <p:cNvSpPr>
            <a:spLocks noGrp="1"/>
          </p:cNvSpPr>
          <p:nvPr>
            <p:ph idx="1"/>
          </p:nvPr>
        </p:nvSpPr>
        <p:spPr>
          <a:xfrm>
            <a:off x="2589212" y="1542142"/>
            <a:ext cx="8915400" cy="5315858"/>
          </a:xfrm>
        </p:spPr>
        <p:txBody>
          <a:bodyPr>
            <a:normAutofit fontScale="92500" lnSpcReduction="10000"/>
          </a:bodyPr>
          <a:lstStyle/>
          <a:p>
            <a:r>
              <a:rPr lang="lv-LV" dirty="0" smtClean="0"/>
              <a:t>Sadarbības mērķis – bērna tiesību un interešu nodrošināšana </a:t>
            </a:r>
          </a:p>
          <a:p>
            <a:r>
              <a:rPr lang="lv-LV" dirty="0" smtClean="0"/>
              <a:t>Vai darbības un sadarbības mērķis vienmēr būs atgriezt bērnu bioloģiskajā ģimenē, neskatoties ne uz ko? Pārprasti mērķi? (</a:t>
            </a:r>
            <a:r>
              <a:rPr lang="lv-LV" dirty="0"/>
              <a:t>bērna tiesības uz ģimeni VS bērna tiesības uz pilnvērtīgiem dzīves apstākļiem)</a:t>
            </a:r>
            <a:endParaRPr lang="lv-LV" dirty="0" smtClean="0"/>
          </a:p>
          <a:p>
            <a:r>
              <a:rPr lang="lv-LV" dirty="0" smtClean="0"/>
              <a:t>Ģimenei ir tiesības nesadarboties. Robežas – cik intensīvi drīkstam «strādāt» ar ģimeni, mēģinot panākt vēlamās pārmaiņas?</a:t>
            </a:r>
          </a:p>
          <a:p>
            <a:r>
              <a:rPr lang="lv-LV" dirty="0" smtClean="0"/>
              <a:t>Robežas – nav definēts, kas ir bērna veselībai un dzīvībai bīstami apstākļi, kas - nelabvēlīgi</a:t>
            </a:r>
          </a:p>
          <a:p>
            <a:r>
              <a:rPr lang="lv-LV" dirty="0" smtClean="0"/>
              <a:t>Otras institūcijas kompetenču, pienākumu, tiesību, pieejamo resursu pārzināšana</a:t>
            </a:r>
          </a:p>
          <a:p>
            <a:r>
              <a:rPr lang="lv-LV" dirty="0" smtClean="0"/>
              <a:t>Nepietiekami skaidri definētas institūciju kompetences robežas (?), izplūdušas robežas praksē, mēdz iekāpt viens otra «lauciņā»</a:t>
            </a:r>
          </a:p>
          <a:p>
            <a:r>
              <a:rPr lang="lv-LV" dirty="0" smtClean="0"/>
              <a:t>Bāriņtiesa kā «bubulis» - sociālajiem dienestiem nevajadzētu izmantot bāriņtiesu kā iebiedēšanas metodi, lai panāktu, ka klients sadarbojas</a:t>
            </a:r>
          </a:p>
          <a:p>
            <a:r>
              <a:rPr lang="lv-LV" dirty="0" smtClean="0"/>
              <a:t>Sociālais dienests lūdz bāriņtiesu iesaistīties, gaidot, ka bērns tiks izņemts, bet bāriņtiesa bērn neizņem, ja </a:t>
            </a:r>
            <a:r>
              <a:rPr lang="lv-LV" dirty="0"/>
              <a:t>neredz, ka izņemšana nāks par labu vai ko </a:t>
            </a:r>
            <a:r>
              <a:rPr lang="lv-LV" dirty="0" smtClean="0"/>
              <a:t>mainīs (piemērs ar pusaudzi)</a:t>
            </a:r>
          </a:p>
          <a:p>
            <a:endParaRPr lang="lv-LV" dirty="0" smtClean="0"/>
          </a:p>
          <a:p>
            <a:endParaRPr lang="en-US" dirty="0"/>
          </a:p>
        </p:txBody>
      </p:sp>
    </p:spTree>
    <p:extLst>
      <p:ext uri="{BB962C8B-B14F-4D97-AF65-F5344CB8AC3E}">
        <p14:creationId xmlns:p14="http://schemas.microsoft.com/office/powerpoint/2010/main" val="21972975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dirty="0"/>
              <a:t>Resursu faktors</a:t>
            </a:r>
            <a:br>
              <a:rPr lang="lv-LV" dirty="0"/>
            </a:br>
            <a:r>
              <a:rPr lang="lv-LV" sz="2200" dirty="0" smtClean="0"/>
              <a:t>Finansējuma pieejamība, cilvēkresursi</a:t>
            </a:r>
            <a:r>
              <a:rPr lang="lv-LV" dirty="0"/>
              <a:t/>
            </a:r>
            <a:br>
              <a:rPr lang="lv-LV" dirty="0"/>
            </a:br>
            <a:endParaRPr lang="en-US" dirty="0"/>
          </a:p>
        </p:txBody>
      </p:sp>
      <p:sp>
        <p:nvSpPr>
          <p:cNvPr id="3" name="Content Placeholder 2"/>
          <p:cNvSpPr>
            <a:spLocks noGrp="1"/>
          </p:cNvSpPr>
          <p:nvPr>
            <p:ph idx="1"/>
          </p:nvPr>
        </p:nvSpPr>
        <p:spPr>
          <a:xfrm>
            <a:off x="2589212" y="2133600"/>
            <a:ext cx="8915400" cy="4586514"/>
          </a:xfrm>
        </p:spPr>
        <p:txBody>
          <a:bodyPr/>
          <a:lstStyle/>
          <a:p>
            <a:r>
              <a:rPr lang="lv-LV" dirty="0" smtClean="0"/>
              <a:t>Pārslodze (liels lietu skaits, «universālie» sociālie darbinieki)</a:t>
            </a:r>
          </a:p>
          <a:p>
            <a:r>
              <a:rPr lang="lv-LV" dirty="0" smtClean="0"/>
              <a:t>Klienta tiesības mainīt sociālo darbinieku pēc negatīva atzinuma – nav iespēju realizēt</a:t>
            </a:r>
            <a:endParaRPr lang="lv-LV" dirty="0"/>
          </a:p>
          <a:p>
            <a:r>
              <a:rPr lang="lv-LV" dirty="0"/>
              <a:t>Svarīgi ir apzināties </a:t>
            </a:r>
            <a:r>
              <a:rPr lang="lv-LV" dirty="0" smtClean="0"/>
              <a:t>otras institūcijas mērķus </a:t>
            </a:r>
            <a:r>
              <a:rPr lang="lv-LV" dirty="0"/>
              <a:t>un resursus, lai </a:t>
            </a:r>
            <a:r>
              <a:rPr lang="lv-LV" dirty="0" smtClean="0"/>
              <a:t>nedublētos dažādi pakalpojumi, piedāvājumi, ‘darbības (apsekošanas, konsultācijas ģimenei – atsevišķi vai kopā?)</a:t>
            </a:r>
          </a:p>
          <a:p>
            <a:r>
              <a:rPr lang="lv-LV" dirty="0" smtClean="0"/>
              <a:t>Mazās pašvaldībās pakalpojumu trūkums, sociālais darbinieks mēģina «aizvietot» iztrūkstošo</a:t>
            </a:r>
          </a:p>
          <a:p>
            <a:r>
              <a:rPr lang="lv-LV" dirty="0" smtClean="0"/>
              <a:t>Transporta problēma novados, nespēja nodrošināt klientam nokļūšanu pie pakalpojuma sniedzēja</a:t>
            </a:r>
          </a:p>
          <a:p>
            <a:r>
              <a:rPr lang="lv-LV" dirty="0" smtClean="0"/>
              <a:t>Finansējuma apjoms </a:t>
            </a:r>
            <a:r>
              <a:rPr lang="lv-LV" dirty="0" err="1" smtClean="0"/>
              <a:t>ārpusģimenes</a:t>
            </a:r>
            <a:r>
              <a:rPr lang="lv-LV" dirty="0" smtClean="0"/>
              <a:t> aprūpes nodrošināšanai (aizbildnība kā prioritāra </a:t>
            </a:r>
            <a:r>
              <a:rPr lang="lv-LV" dirty="0" err="1" smtClean="0"/>
              <a:t>ārpusģimenes</a:t>
            </a:r>
            <a:r>
              <a:rPr lang="lv-LV" dirty="0" smtClean="0"/>
              <a:t> aprūpes forma)</a:t>
            </a:r>
            <a:endParaRPr lang="en-US" dirty="0"/>
          </a:p>
        </p:txBody>
      </p:sp>
    </p:spTree>
    <p:extLst>
      <p:ext uri="{BB962C8B-B14F-4D97-AF65-F5344CB8AC3E}">
        <p14:creationId xmlns:p14="http://schemas.microsoft.com/office/powerpoint/2010/main" val="26290397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dirty="0"/>
              <a:t>Līderības faktors</a:t>
            </a:r>
            <a:br>
              <a:rPr lang="lv-LV" dirty="0"/>
            </a:br>
            <a:r>
              <a:rPr lang="lv-LV" sz="2200" dirty="0" smtClean="0"/>
              <a:t>Līderim jābūt </a:t>
            </a:r>
            <a:r>
              <a:rPr lang="lv-LV" sz="2200" dirty="0"/>
              <a:t>spējīgam pārstāvēt</a:t>
            </a:r>
            <a:r>
              <a:rPr lang="lv-LV" sz="2200" dirty="0" smtClean="0"/>
              <a:t>, sasniegt </a:t>
            </a:r>
            <a:r>
              <a:rPr lang="lv-LV" sz="2200" dirty="0"/>
              <a:t>un ieviest augstāk minētos faktorus</a:t>
            </a:r>
            <a:endParaRPr lang="en-US" sz="2200" dirty="0"/>
          </a:p>
        </p:txBody>
      </p:sp>
      <p:sp>
        <p:nvSpPr>
          <p:cNvPr id="3" name="Content Placeholder 2"/>
          <p:cNvSpPr>
            <a:spLocks noGrp="1"/>
          </p:cNvSpPr>
          <p:nvPr>
            <p:ph idx="1"/>
          </p:nvPr>
        </p:nvSpPr>
        <p:spPr/>
        <p:txBody>
          <a:bodyPr/>
          <a:lstStyle/>
          <a:p>
            <a:r>
              <a:rPr lang="lv-LV" dirty="0" smtClean="0"/>
              <a:t>Pašvaldības vadītāju u.c. nepietiekama izpratne par bāriņtiesas un sociālā dienesta darbību – mērķiem, pienākumiem, «vajadzīgumu»</a:t>
            </a:r>
          </a:p>
          <a:p>
            <a:r>
              <a:rPr lang="lv-LV" dirty="0" smtClean="0"/>
              <a:t>Finansējuma problēmas (pabalsti VS sociālo pakalpojumu attīstīšana?), sociālais dienests kā resursu patērētājs bez acīmredzamas pievienotās vērtības</a:t>
            </a:r>
          </a:p>
          <a:p>
            <a:r>
              <a:rPr lang="lv-LV" dirty="0" smtClean="0"/>
              <a:t>Atšķirīga informācija par to, kā ir pareizi (piemēram, VBTAI norādes bāriņtiesām par atzinumiem VS sociālajiem dienestiem mācītais apmācībās)</a:t>
            </a:r>
            <a:endParaRPr lang="en-US" dirty="0"/>
          </a:p>
        </p:txBody>
      </p:sp>
    </p:spTree>
    <p:extLst>
      <p:ext uri="{BB962C8B-B14F-4D97-AF65-F5344CB8AC3E}">
        <p14:creationId xmlns:p14="http://schemas.microsoft.com/office/powerpoint/2010/main" val="1626715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25124" t="23760" r="20885" b="22867"/>
          <a:stretch/>
        </p:blipFill>
        <p:spPr>
          <a:xfrm>
            <a:off x="1640114" y="304800"/>
            <a:ext cx="10551886" cy="6553200"/>
          </a:xfrm>
          <a:prstGeom prst="rect">
            <a:avLst/>
          </a:prstGeom>
        </p:spPr>
      </p:pic>
    </p:spTree>
    <p:extLst>
      <p:ext uri="{BB962C8B-B14F-4D97-AF65-F5344CB8AC3E}">
        <p14:creationId xmlns:p14="http://schemas.microsoft.com/office/powerpoint/2010/main" val="39367246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80313" y="2743196"/>
            <a:ext cx="8911687" cy="1280890"/>
          </a:xfrm>
        </p:spPr>
        <p:txBody>
          <a:bodyPr/>
          <a:lstStyle/>
          <a:p>
            <a:r>
              <a:rPr lang="lv-LV" dirty="0" smtClean="0"/>
              <a:t>Paldies par uzmanību!</a:t>
            </a:r>
            <a:endParaRPr lang="en-US" dirty="0"/>
          </a:p>
        </p:txBody>
      </p:sp>
    </p:spTree>
    <p:extLst>
      <p:ext uri="{BB962C8B-B14F-4D97-AF65-F5344CB8AC3E}">
        <p14:creationId xmlns:p14="http://schemas.microsoft.com/office/powerpoint/2010/main" val="4197378293"/>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180</TotalTime>
  <Words>787</Words>
  <Application>Microsoft Office PowerPoint</Application>
  <PresentationFormat>Widescreen</PresentationFormat>
  <Paragraphs>84</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Century Gothic</vt:lpstr>
      <vt:lpstr>Wingdings 3</vt:lpstr>
      <vt:lpstr>Wisp</vt:lpstr>
      <vt:lpstr>Sociālo dienestu un bāriņtiesu sadarbības izaicinājumi</vt:lpstr>
      <vt:lpstr>SADARBĪBA</vt:lpstr>
      <vt:lpstr>Efektīva sadarbība</vt:lpstr>
      <vt:lpstr>Konteksta izaicinājumi</vt:lpstr>
      <vt:lpstr>Dalības faktora izaicinājumi Sadarbības dalībnieku prasmes, īpašības, attieksmes, uzskati</vt:lpstr>
      <vt:lpstr>Procesa un organizēšanas faktori Sadarbības sākotnējā iecere / kā tā ir ieviesta reālajā dzīvē</vt:lpstr>
      <vt:lpstr>Komunikācijas faktors Formālā un neformālā komunikācija, kas notiek gan starp sadarbības partneriem, gan sabiedrību, ko ietekmēs šis sadarbības rezultāts. </vt:lpstr>
      <vt:lpstr>Funkcionālisma faktors Pārliecība un informētība par to, kāds ir mērķis un kāda ir katra dalībnieka konkrētā loma, lai šo mērķi sasniegtu</vt:lpstr>
      <vt:lpstr>Resursu faktors Finansējuma pieejamība, cilvēkresursi </vt:lpstr>
      <vt:lpstr>Līderības faktors Līderim jābūt spējīgam pārstāvēt, sasniegt un ieviest augstāk minētos faktorus</vt:lpstr>
      <vt:lpstr>PowerPoint Presentation</vt:lpstr>
      <vt:lpstr>Paldies par uzmanību!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Sociālo dienestu un bāriņtiesu sadarbības izaicinājumi</dc:title>
  <dc:creator>Rita Goldmane</dc:creator>
  <cp:lastModifiedBy>Rita Goldmane</cp:lastModifiedBy>
  <cp:revision>15</cp:revision>
  <dcterms:created xsi:type="dcterms:W3CDTF">2018-11-11T15:05:27Z</dcterms:created>
  <dcterms:modified xsi:type="dcterms:W3CDTF">2018-11-11T18:05:48Z</dcterms:modified>
</cp:coreProperties>
</file>