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9" r:id="rId4"/>
    <p:sldId id="258" r:id="rId5"/>
    <p:sldId id="262" r:id="rId6"/>
    <p:sldId id="263" r:id="rId7"/>
    <p:sldId id="260" r:id="rId8"/>
    <p:sldId id="261" r:id="rId9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7CC8C-4B7B-4DB7-B55A-1DCB1AE8FF37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lv-LV" smtClean="0"/>
              <a:t>Nodibinājums "Sociālo pakalpojumu aģentūra "Ģimenes krīzes centrs"" </a:t>
            </a:r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6D208-CB28-49B2-A868-DB5B4D622B0F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6679C-6554-441E-A983-4A8C8BEE172A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lv-LV" smtClean="0"/>
              <a:t>Nodibinājums "Sociālo pakalpojumu aģentūra "Ģimenes krīzes centrs"" </a:t>
            </a: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22024-13F3-4489-8308-1FCF98101731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6DBBB14-8781-4CDC-B030-B6929DB13DE4}" type="datetimeFigureOut">
              <a:rPr lang="lv-LV" smtClean="0"/>
              <a:pPr/>
              <a:t>2010.01.07.</a:t>
            </a:fld>
            <a:endParaRPr lang="lv-LV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v-LV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A3A0B74-7749-4FDC-BB7E-1A2B84A3B2E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tckids.org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ctckids.org/index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ctckids.org/index.html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tckids.org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tckids.org/index.html" TargetMode="External"/><Relationship Id="rId2" Type="http://schemas.openxmlformats.org/officeDocument/2006/relationships/hyperlink" Target="http://www.krize.l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ctckids.org/index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ctckids.org/index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ctckids.org/index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krize.lv/" TargetMode="External"/><Relationship Id="rId5" Type="http://schemas.openxmlformats.org/officeDocument/2006/relationships/hyperlink" Target="mailto:Dace.Blazevica@krize.lv" TargetMode="External"/><Relationship Id="rId4" Type="http://schemas.openxmlformats.org/officeDocument/2006/relationships/hyperlink" Target="mailto:Gunta.Viksne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7356" y="1285860"/>
            <a:ext cx="6600844" cy="1928826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 smtClean="0"/>
              <a:t/>
            </a:r>
            <a:br>
              <a:rPr lang="lv-LV" dirty="0" smtClean="0"/>
            </a:br>
            <a:r>
              <a:rPr lang="lv-LV" sz="4400" dirty="0" smtClean="0"/>
              <a:t>„</a:t>
            </a:r>
            <a:r>
              <a:rPr lang="lv-LV" sz="4400" dirty="0" err="1" smtClean="0"/>
              <a:t>Multidisciplinārās</a:t>
            </a:r>
            <a:r>
              <a:rPr lang="lv-LV" sz="4400" dirty="0" smtClean="0"/>
              <a:t> </a:t>
            </a:r>
            <a:r>
              <a:rPr lang="lv-LV" sz="4400" dirty="0" smtClean="0"/>
              <a:t>atbalsta sistēmas ieviešana vardarbības upuriem”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2"/>
            <a:ext cx="6400800" cy="714380"/>
          </a:xfrm>
        </p:spPr>
        <p:txBody>
          <a:bodyPr>
            <a:normAutofit/>
          </a:bodyPr>
          <a:lstStyle/>
          <a:p>
            <a:r>
              <a:rPr lang="lv-LV" sz="2000" dirty="0" smtClean="0"/>
              <a:t>Eiropas komisijas īpašā atbalsta programma </a:t>
            </a:r>
            <a:r>
              <a:rPr lang="lv-LV" sz="2000" dirty="0" err="1" smtClean="0"/>
              <a:t>Daphne</a:t>
            </a:r>
            <a:r>
              <a:rPr lang="lv-LV" sz="2000" dirty="0" smtClean="0"/>
              <a:t> III </a:t>
            </a:r>
            <a:endParaRPr lang="lv-LV" sz="2000" dirty="0"/>
          </a:p>
        </p:txBody>
      </p:sp>
      <p:pic>
        <p:nvPicPr>
          <p:cNvPr id="1026" name="Picture 2" descr="Click Here To Return To The Home P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96" y="5000636"/>
            <a:ext cx="1047750" cy="9429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57752" y="5429264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Nodibinājums “Sociālo pakalpojumu aģentūra</a:t>
            </a:r>
          </a:p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 “Ģimenes krīzes centrs””</a:t>
            </a:r>
            <a:endParaRPr lang="lv-LV" sz="1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29124" y="357166"/>
            <a:ext cx="29289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Nodibinājums “Sociālo pakalpojumu aģentūra</a:t>
            </a:r>
          </a:p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 “Ģimenes krīzes centrs””</a:t>
            </a:r>
            <a:endParaRPr lang="lv-LV" sz="1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lick Here To Return To The Home P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214290"/>
            <a:ext cx="1047750" cy="942975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435608" y="1428736"/>
            <a:ext cx="7208358" cy="4572032"/>
          </a:xfrm>
        </p:spPr>
        <p:txBody>
          <a:bodyPr>
            <a:noAutofit/>
          </a:bodyPr>
          <a:lstStyle/>
          <a:p>
            <a:r>
              <a:rPr lang="lv-LV" sz="2200" dirty="0" smtClean="0">
                <a:effectLst/>
              </a:rPr>
              <a:t>Projekta nosaukums</a:t>
            </a:r>
            <a:r>
              <a:rPr lang="lv-LV" sz="2000" dirty="0" smtClean="0">
                <a:effectLst/>
              </a:rPr>
              <a:t>:  </a:t>
            </a:r>
            <a:r>
              <a:rPr lang="lv-LV" sz="1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Multidisciplinārās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atbalsta sistēmas ieviešana vardarbības upuriem </a:t>
            </a:r>
            <a:r>
              <a:rPr lang="lv-LV" sz="2000" dirty="0" smtClean="0"/>
              <a:t/>
            </a:r>
            <a:br>
              <a:rPr lang="lv-LV" sz="2000" dirty="0" smtClean="0"/>
            </a:br>
            <a:r>
              <a:rPr lang="lv-LV" sz="2000" dirty="0" smtClean="0"/>
              <a:t/>
            </a:r>
            <a:br>
              <a:rPr lang="lv-LV" sz="2000" dirty="0" smtClean="0"/>
            </a:br>
            <a:r>
              <a:rPr lang="lv-LV" sz="2000" dirty="0" smtClean="0">
                <a:effectLst/>
              </a:rPr>
              <a:t> </a:t>
            </a:r>
            <a:r>
              <a:rPr lang="lv-LV" sz="2200" dirty="0" smtClean="0">
                <a:effectLst/>
              </a:rPr>
              <a:t>Projekta īstenotājs: 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Nodibinājums “Sociālo pakalpojumu aģentūra “Ģimenes krīzes centrs”’</a:t>
            </a:r>
            <a:r>
              <a:rPr lang="lv-LV" sz="2000" dirty="0" smtClean="0">
                <a:solidFill>
                  <a:schemeClr val="tx1"/>
                </a:solidFill>
                <a:effectLst/>
              </a:rPr>
              <a:t/>
            </a:r>
            <a:br>
              <a:rPr lang="lv-LV" sz="2000" dirty="0" smtClean="0">
                <a:solidFill>
                  <a:schemeClr val="tx1"/>
                </a:solidFill>
                <a:effectLst/>
              </a:rPr>
            </a:br>
            <a:r>
              <a:rPr lang="lv-LV" sz="2000" dirty="0" smtClean="0">
                <a:solidFill>
                  <a:schemeClr val="tx1"/>
                </a:solidFill>
                <a:effectLst/>
              </a:rPr>
              <a:t/>
            </a:r>
            <a:br>
              <a:rPr lang="lv-LV" sz="2000" dirty="0" smtClean="0">
                <a:solidFill>
                  <a:schemeClr val="tx1"/>
                </a:solidFill>
                <a:effectLst/>
              </a:rPr>
            </a:br>
            <a:r>
              <a:rPr lang="lv-LV" sz="2000" dirty="0" smtClean="0">
                <a:effectLst/>
              </a:rPr>
              <a:t> </a:t>
            </a:r>
            <a:r>
              <a:rPr lang="lv-LV" sz="2200" dirty="0" smtClean="0">
                <a:effectLst/>
              </a:rPr>
              <a:t>Projekta partneri: 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Viļņas pašvaldības krīze</a:t>
            </a:r>
            <a:r>
              <a:rPr lang="lv-LV" sz="1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centrs sievietēm un bērniem (Lietuva), </a:t>
            </a:r>
            <a:r>
              <a:rPr lang="lv-LV" sz="1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Pjemontas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reģiona Starptautiskā adopcijas aģentūra (Itālija)</a:t>
            </a:r>
            <a:r>
              <a:rPr lang="lv-LV" sz="2000" dirty="0" smtClean="0">
                <a:effectLst/>
              </a:rPr>
              <a:t/>
            </a:r>
            <a:br>
              <a:rPr lang="lv-LV" sz="2000" dirty="0" smtClean="0">
                <a:effectLst/>
              </a:rPr>
            </a:br>
            <a:r>
              <a:rPr lang="lv-LV" sz="2000" dirty="0" smtClean="0">
                <a:effectLst/>
              </a:rPr>
              <a:t/>
            </a:r>
            <a:br>
              <a:rPr lang="lv-LV" sz="2000" dirty="0" smtClean="0">
                <a:effectLst/>
              </a:rPr>
            </a:br>
            <a:r>
              <a:rPr lang="lv-LV" sz="2000" dirty="0" smtClean="0">
                <a:effectLst/>
              </a:rPr>
              <a:t> </a:t>
            </a:r>
            <a:r>
              <a:rPr lang="lv-LV" sz="2200" dirty="0" smtClean="0">
                <a:effectLst/>
              </a:rPr>
              <a:t>Projekta asociētie partneri: 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Rīgas domes Labklājības departaments, LR Labklājības ministrija</a:t>
            </a:r>
            <a:r>
              <a:rPr lang="lv-LV" sz="2000" dirty="0" smtClean="0">
                <a:solidFill>
                  <a:schemeClr val="tx1"/>
                </a:solidFill>
                <a:effectLst/>
              </a:rPr>
              <a:t/>
            </a:r>
            <a:br>
              <a:rPr lang="lv-LV" sz="2000" dirty="0" smtClean="0">
                <a:solidFill>
                  <a:schemeClr val="tx1"/>
                </a:solidFill>
                <a:effectLst/>
              </a:rPr>
            </a:br>
            <a:r>
              <a:rPr lang="lv-LV" sz="2000" dirty="0" smtClean="0">
                <a:solidFill>
                  <a:schemeClr val="tx1"/>
                </a:solidFill>
                <a:effectLst/>
              </a:rPr>
              <a:t/>
            </a:r>
            <a:br>
              <a:rPr lang="lv-LV" sz="2000" dirty="0" smtClean="0">
                <a:solidFill>
                  <a:schemeClr val="tx1"/>
                </a:solidFill>
                <a:effectLst/>
              </a:rPr>
            </a:br>
            <a:endParaRPr lang="lv-LV" sz="2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1214422"/>
            <a:ext cx="7498080" cy="3929090"/>
          </a:xfrm>
        </p:spPr>
        <p:txBody>
          <a:bodyPr>
            <a:noAutofit/>
          </a:bodyPr>
          <a:lstStyle/>
          <a:p>
            <a:r>
              <a:rPr lang="lv-LV" sz="2400" dirty="0" smtClean="0">
                <a:effectLst/>
              </a:rPr>
              <a:t>Projekta budžets: 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99 698,28 EUR 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(80% finansē Eiropas Komisija, 20% līdzfinansējumu nodrošina Itālijas sadarbības partneris)</a:t>
            </a:r>
            <a:r>
              <a:rPr lang="lv-LV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lv-LV" sz="2400" b="1" dirty="0" smtClean="0">
                <a:solidFill>
                  <a:schemeClr val="tx1"/>
                </a:solidFill>
                <a:effectLst/>
              </a:rPr>
            </a:br>
            <a:r>
              <a:rPr lang="lv-LV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lv-LV" sz="2400" b="1" dirty="0" smtClean="0">
                <a:solidFill>
                  <a:schemeClr val="tx1"/>
                </a:solidFill>
                <a:effectLst/>
              </a:rPr>
            </a:br>
            <a:r>
              <a:rPr lang="lv-LV" sz="2400" dirty="0" smtClean="0">
                <a:effectLst/>
              </a:rPr>
              <a:t> Projekta ilgums:  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12 mēneši (2010.gada janvāris – 2010.gada decembris)</a:t>
            </a:r>
            <a:r>
              <a:rPr lang="lv-LV" sz="2400" dirty="0" smtClean="0">
                <a:solidFill>
                  <a:schemeClr val="tx1"/>
                </a:solidFill>
                <a:effectLst/>
              </a:rPr>
              <a:t/>
            </a:r>
            <a:br>
              <a:rPr lang="lv-LV" sz="2400" dirty="0" smtClean="0">
                <a:solidFill>
                  <a:schemeClr val="tx1"/>
                </a:solidFill>
                <a:effectLst/>
              </a:rPr>
            </a:br>
            <a:r>
              <a:rPr lang="lv-LV" sz="2400" dirty="0" smtClean="0">
                <a:solidFill>
                  <a:schemeClr val="tx1"/>
                </a:solidFill>
                <a:effectLst/>
              </a:rPr>
              <a:t/>
            </a:r>
            <a:br>
              <a:rPr lang="lv-LV" sz="2400" dirty="0" smtClean="0">
                <a:solidFill>
                  <a:schemeClr val="tx1"/>
                </a:solidFill>
                <a:effectLst/>
              </a:rPr>
            </a:br>
            <a:r>
              <a:rPr lang="lv-LV" sz="2400" dirty="0" smtClean="0">
                <a:effectLst/>
              </a:rPr>
              <a:t> Projekta mērķis: 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izveidot </a:t>
            </a:r>
            <a:r>
              <a:rPr lang="lv-LV" sz="1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multidisciplināru</a:t>
            </a:r>
            <a:r>
              <a:rPr lang="lv-LV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atbalsta sistēmu vardarbības upuru atbalsta sistēmas nodrošināšanai</a:t>
            </a:r>
            <a:r>
              <a:rPr lang="lv-LV" sz="2400" dirty="0" smtClean="0">
                <a:solidFill>
                  <a:schemeClr val="tx1"/>
                </a:solidFill>
                <a:effectLst/>
              </a:rPr>
              <a:t/>
            </a:r>
            <a:br>
              <a:rPr lang="lv-LV" sz="2400" dirty="0" smtClean="0">
                <a:solidFill>
                  <a:schemeClr val="tx1"/>
                </a:solidFill>
                <a:effectLst/>
              </a:rPr>
            </a:br>
            <a:endParaRPr lang="lv-LV" sz="2400" dirty="0"/>
          </a:p>
        </p:txBody>
      </p:sp>
      <p:sp>
        <p:nvSpPr>
          <p:cNvPr id="3" name="Rectangle 2"/>
          <p:cNvSpPr/>
          <p:nvPr/>
        </p:nvSpPr>
        <p:spPr>
          <a:xfrm>
            <a:off x="4429124" y="357166"/>
            <a:ext cx="29289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Nodibinājums “Sociālo pakalpojumu aģentūra</a:t>
            </a:r>
          </a:p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 “Ģimenes krīzes centrs””</a:t>
            </a:r>
            <a:endParaRPr lang="lv-LV" sz="1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lick Here To Return To The Home P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214290"/>
            <a:ext cx="1047750" cy="942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35608" y="928670"/>
            <a:ext cx="7498080" cy="1071570"/>
          </a:xfrm>
        </p:spPr>
        <p:txBody>
          <a:bodyPr>
            <a:normAutofit/>
          </a:bodyPr>
          <a:lstStyle/>
          <a:p>
            <a:r>
              <a:rPr lang="lv-LV" sz="3600" dirty="0" smtClean="0"/>
              <a:t>Projektā paredzētās aktivitātes</a:t>
            </a:r>
            <a:endParaRPr lang="lv-LV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435608" y="2071678"/>
            <a:ext cx="7498080" cy="4176722"/>
          </a:xfrm>
        </p:spPr>
        <p:txBody>
          <a:bodyPr/>
          <a:lstStyle/>
          <a:p>
            <a:pPr marL="596646" indent="-514350">
              <a:buNone/>
            </a:pPr>
            <a:r>
              <a:rPr lang="lv-LV" sz="2400" dirty="0" smtClean="0">
                <a:latin typeface="Times New Roman" pitchFamily="18" charset="0"/>
                <a:cs typeface="Times New Roman" pitchFamily="18" charset="0"/>
              </a:rPr>
              <a:t>1. Projekta vadība</a:t>
            </a:r>
          </a:p>
          <a:p>
            <a:pPr marL="596646" indent="-514350">
              <a:buNone/>
            </a:pPr>
            <a:r>
              <a:rPr lang="lv-LV" sz="2400" dirty="0" smtClean="0">
                <a:latin typeface="Times New Roman" pitchFamily="18" charset="0"/>
                <a:cs typeface="Times New Roman" pitchFamily="18" charset="0"/>
              </a:rPr>
              <a:t>2. Esošās situācijas analīze un rekomendāciju izstrāde:</a:t>
            </a:r>
          </a:p>
          <a:p>
            <a:pPr marL="870966" lvl="1" indent="-514350"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2.1. esošās situācijas izpēte (gan likumdošanas analīze, gan pakalpojuma nodrošināšana iespējas) Latvijā un Lietuvā;</a:t>
            </a:r>
          </a:p>
          <a:p>
            <a:pPr marL="870966" lvl="1" indent="-514350"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2.2. ziņojuma un rekomendāciju sagatavošana.</a:t>
            </a:r>
            <a:endParaRPr lang="lv-LV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lv-LV" sz="2400" dirty="0" smtClean="0">
                <a:latin typeface="Times New Roman" pitchFamily="18" charset="0"/>
                <a:cs typeface="Times New Roman" pitchFamily="18" charset="0"/>
              </a:rPr>
              <a:t>3. Speciālistu apmācības:</a:t>
            </a:r>
          </a:p>
          <a:p>
            <a:pPr marL="596646" indent="-514350">
              <a:buNone/>
            </a:pPr>
            <a:r>
              <a:rPr lang="lv-LV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3.1.  </a:t>
            </a:r>
            <a:r>
              <a:rPr lang="lv-LV" sz="1600" dirty="0" err="1" smtClean="0">
                <a:latin typeface="Times New Roman" pitchFamily="18" charset="0"/>
                <a:cs typeface="Times New Roman" pitchFamily="18" charset="0"/>
              </a:rPr>
              <a:t>multidisciplionārās</a:t>
            </a: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 apmācības programmas izstrāde;</a:t>
            </a:r>
          </a:p>
          <a:p>
            <a:pPr marL="596646" indent="-514350"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	3.2. programmas licenzēšana;</a:t>
            </a:r>
          </a:p>
          <a:p>
            <a:pPr marL="596646" indent="-514350"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	3.3. speciālistu atlase  apmācībām;</a:t>
            </a:r>
          </a:p>
          <a:p>
            <a:pPr marL="596646" indent="-514350"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	3.4. speciālistu apmācības Latvijā un Lietuvā;</a:t>
            </a:r>
          </a:p>
          <a:p>
            <a:pPr marL="596646" indent="-514350"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596646" indent="-514350">
              <a:buNone/>
            </a:pPr>
            <a:endParaRPr lang="lv-LV" sz="2400" dirty="0" smtClean="0"/>
          </a:p>
          <a:p>
            <a:pPr marL="596646" indent="-514350">
              <a:buAutoNum type="arabicPeriod"/>
            </a:pPr>
            <a:endParaRPr lang="lv-LV" dirty="0"/>
          </a:p>
        </p:txBody>
      </p:sp>
      <p:sp>
        <p:nvSpPr>
          <p:cNvPr id="9" name="Rectangle 8"/>
          <p:cNvSpPr/>
          <p:nvPr/>
        </p:nvSpPr>
        <p:spPr>
          <a:xfrm>
            <a:off x="4429124" y="357166"/>
            <a:ext cx="29289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Nodibinājums “Sociālo pakalpojumu aģentūra</a:t>
            </a:r>
          </a:p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 “Ģimenes krīzes centrs””</a:t>
            </a:r>
            <a:endParaRPr lang="lv-LV" sz="1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Click Here To Return To The Home P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96" y="214290"/>
            <a:ext cx="1047750" cy="942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52" y="857232"/>
            <a:ext cx="7647836" cy="928694"/>
          </a:xfrm>
        </p:spPr>
        <p:txBody>
          <a:bodyPr>
            <a:normAutofit/>
          </a:bodyPr>
          <a:lstStyle/>
          <a:p>
            <a:r>
              <a:rPr lang="lv-LV" sz="3600" dirty="0" smtClean="0"/>
              <a:t>Projektā paredzētās aktivitātes</a:t>
            </a:r>
            <a:r>
              <a:rPr lang="lv-LV" sz="2200" dirty="0" smtClean="0"/>
              <a:t>(turpinājums)</a:t>
            </a:r>
            <a:endParaRPr lang="lv-LV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714488"/>
            <a:ext cx="7498080" cy="45339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3.5. 20 sociālo gadījumu </a:t>
            </a:r>
            <a:r>
              <a:rPr lang="lv-LV" sz="1600" dirty="0" err="1" smtClean="0">
                <a:latin typeface="Times New Roman" pitchFamily="18" charset="0"/>
                <a:cs typeface="Times New Roman" pitchFamily="18" charset="0"/>
              </a:rPr>
              <a:t>supervīzēšana</a:t>
            </a: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3.6. metodiskā apmācības materiāla sagatavošana un ierakstīšana.</a:t>
            </a:r>
          </a:p>
          <a:p>
            <a:pPr>
              <a:buNone/>
            </a:pPr>
            <a:endParaRPr lang="lv-LV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lv-LV" sz="2400" dirty="0" smtClean="0">
                <a:latin typeface="Times New Roman" pitchFamily="18" charset="0"/>
                <a:cs typeface="Times New Roman" pitchFamily="18" charset="0"/>
              </a:rPr>
              <a:t>4. Publicitāte</a:t>
            </a:r>
          </a:p>
          <a:p>
            <a:pPr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4.1. vismaz 3 preses </a:t>
            </a:r>
            <a:r>
              <a:rPr lang="lv-LV" sz="1600" dirty="0" err="1" smtClean="0">
                <a:latin typeface="Times New Roman" pitchFamily="18" charset="0"/>
                <a:cs typeface="Times New Roman" pitchFamily="18" charset="0"/>
              </a:rPr>
              <a:t>relīžu</a:t>
            </a: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 sagatavošana plašsaziņas līdzekļiem;</a:t>
            </a:r>
          </a:p>
          <a:p>
            <a:pPr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4.2. vismaz 3 publikāciju sagatavošana masu mēdijiem;</a:t>
            </a:r>
          </a:p>
          <a:p>
            <a:pPr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4.3. regulāru projekta progresa atspoguļošana mājas lapā (</a:t>
            </a:r>
            <a:r>
              <a:rPr lang="lv-LV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www.krize.lv</a:t>
            </a: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) un sadarbības partneru mājas lapās;</a:t>
            </a:r>
          </a:p>
          <a:p>
            <a:pPr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4.4. mājas lapas </a:t>
            </a:r>
            <a:r>
              <a:rPr lang="lv-LV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www.krize.lv</a:t>
            </a: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 angļu valodas sadaļas izveide;</a:t>
            </a:r>
          </a:p>
          <a:p>
            <a:pPr>
              <a:buNone/>
            </a:pPr>
            <a:r>
              <a:rPr lang="lv-LV" sz="1600" dirty="0" smtClean="0">
                <a:latin typeface="Times New Roman" pitchFamily="18" charset="0"/>
                <a:cs typeface="Times New Roman" pitchFamily="18" charset="0"/>
              </a:rPr>
              <a:t>	4.5. preses konferences organizēšana Latvijā un Lietuvā;</a:t>
            </a:r>
            <a:endParaRPr lang="lv-LV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29124" y="357166"/>
            <a:ext cx="29289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Nodibinājums “Sociālo pakalpojumu aģentūra</a:t>
            </a:r>
          </a:p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 “Ģimenes krīzes centrs””</a:t>
            </a:r>
            <a:endParaRPr lang="lv-LV" sz="1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lick Here To Return To The Home P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142852"/>
            <a:ext cx="1047750" cy="942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928670"/>
            <a:ext cx="7498080" cy="857256"/>
          </a:xfrm>
        </p:spPr>
        <p:txBody>
          <a:bodyPr>
            <a:noAutofit/>
          </a:bodyPr>
          <a:lstStyle/>
          <a:p>
            <a:r>
              <a:rPr lang="lv-LV" sz="3600" dirty="0" smtClean="0"/>
              <a:t>Asociēto partneru loma projekta </a:t>
            </a:r>
            <a:r>
              <a:rPr lang="lv-LV" sz="3600" dirty="0" smtClean="0"/>
              <a:t>īstenošanā un ieguvumi</a:t>
            </a:r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214554"/>
            <a:ext cx="7498080" cy="403384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v-LV" sz="2400" dirty="0" smtClean="0"/>
              <a:t>LR Labklājības ministrijas </a:t>
            </a:r>
            <a:r>
              <a:rPr lang="lv-LV" sz="2400" dirty="0" smtClean="0"/>
              <a:t>loma un ieguvumi:</a:t>
            </a:r>
            <a:endParaRPr lang="lv-LV" sz="2400" dirty="0" smtClean="0"/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piedalīties ziņojuma novērtēšanā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un rekomendāciju izstrādē kā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ekspertiem;</a:t>
            </a: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nodrošināt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informācijas ievietošanu par projektu savā mājas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lapā;</a:t>
            </a: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aņemt kvalitatīvu ziņojumu un rekomendācijas vardarbības upuru rehabilitācijas un atbalsta politikas izstrādē.</a:t>
            </a:r>
            <a:endParaRPr lang="lv-LV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lv-LV" sz="1800" dirty="0" smtClean="0"/>
          </a:p>
          <a:p>
            <a:pPr>
              <a:buNone/>
            </a:pPr>
            <a:r>
              <a:rPr lang="lv-LV" sz="2400" dirty="0" smtClean="0"/>
              <a:t>Rīgas domes Labklājības departamenta </a:t>
            </a:r>
            <a:r>
              <a:rPr lang="lv-LV" sz="2400" dirty="0" smtClean="0"/>
              <a:t>loma un ieguvumi:</a:t>
            </a:r>
            <a:endParaRPr lang="lv-LV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piedalīties ziņojuma novērtēšanā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un rekomendāciju izstrādē kā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ekspertiem;</a:t>
            </a: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niegt priekšlikumus speciālistu atlasei;</a:t>
            </a: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sniegt priekšlikumus sociālo gadījumu atlasei;</a:t>
            </a:r>
            <a:endParaRPr lang="lv-LV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nodrošināt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informācijas ievietošanu par projektu savā mājas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lapā;</a:t>
            </a: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iedāvāt bezmaksas apmācību 10 speciālistiem.</a:t>
            </a:r>
            <a:endParaRPr lang="lv-LV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lv-LV" sz="1800" dirty="0"/>
          </a:p>
        </p:txBody>
      </p:sp>
      <p:sp>
        <p:nvSpPr>
          <p:cNvPr id="4" name="Rectangle 3"/>
          <p:cNvSpPr/>
          <p:nvPr/>
        </p:nvSpPr>
        <p:spPr>
          <a:xfrm>
            <a:off x="4429124" y="357166"/>
            <a:ext cx="29289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Nodibinājums “Sociālo pakalpojumu aģentūra</a:t>
            </a:r>
          </a:p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 “Ģimenes krīzes centrs””</a:t>
            </a:r>
            <a:endParaRPr lang="lv-LV" sz="1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lick Here To Return To The Home P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142852"/>
            <a:ext cx="1047750" cy="942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928670"/>
            <a:ext cx="7498080" cy="785818"/>
          </a:xfrm>
        </p:spPr>
        <p:txBody>
          <a:bodyPr>
            <a:normAutofit/>
          </a:bodyPr>
          <a:lstStyle/>
          <a:p>
            <a:r>
              <a:rPr lang="lv-LV" dirty="0" smtClean="0"/>
              <a:t>Projekta rezultatīvie rādītāji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714488"/>
            <a:ext cx="7498080" cy="4533912"/>
          </a:xfrm>
        </p:spPr>
        <p:txBody>
          <a:bodyPr>
            <a:normAutofit/>
          </a:bodyPr>
          <a:lstStyle/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Izstrādātai 2 ziņojumi un 2 rekomendācijas (viens ziņojums un viena rekomendācija Latvijai un viens ziņojums un viena rekomendācija Lietuvai);</a:t>
            </a: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Izstrādāta 1 licenzēta apmācības programma;</a:t>
            </a: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Apmācīti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20 speciālisti (10 Latvijā, 10 Lietuvā);</a:t>
            </a:r>
            <a:endParaRPr lang="lv-LV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1800" dirty="0" err="1" smtClean="0">
                <a:latin typeface="Times New Roman" pitchFamily="18" charset="0"/>
                <a:cs typeface="Times New Roman" pitchFamily="18" charset="0"/>
              </a:rPr>
              <a:t>Supervīzēti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 20 Sociālie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gadījumi (10 Latvijā, 10 Lietuvā);</a:t>
            </a:r>
            <a:endParaRPr lang="lv-LV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Uzlabota krize.lv mājas lapa, kā arī informācija par projektu ievietota 5 mājas lapās;</a:t>
            </a: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Sagatavoti metodoloģiski materiāli - apmācības programmas 100 CD ieraksti latviski, 100 CD ieraksti lietuviski un 1 CD angliski;</a:t>
            </a: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Sagatavotas 3 preses </a:t>
            </a:r>
            <a:r>
              <a:rPr lang="lv-LV" sz="1800" dirty="0" err="1" smtClean="0">
                <a:latin typeface="Times New Roman" pitchFamily="18" charset="0"/>
                <a:cs typeface="Times New Roman" pitchFamily="18" charset="0"/>
              </a:rPr>
              <a:t>relīzes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 par projektu;</a:t>
            </a: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Publicētas 3 publikācijas par projektu masu medijos;</a:t>
            </a:r>
          </a:p>
          <a:p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Noorganizētas 2 preses konferences (Latvijā un Lietuvā).</a:t>
            </a:r>
            <a:endParaRPr lang="lv-LV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lick Here To Return To The Home P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214290"/>
            <a:ext cx="1047750" cy="94297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429124" y="357166"/>
            <a:ext cx="29289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Nodibinājums “Sociālo pakalpojumu aģentūra</a:t>
            </a:r>
          </a:p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 “Ģimenes krīzes centrs””</a:t>
            </a:r>
            <a:endParaRPr lang="lv-LV" sz="1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29124" y="357166"/>
            <a:ext cx="29289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Nodibinājums “Sociālo pakalpojumu aģentūra</a:t>
            </a:r>
          </a:p>
          <a:p>
            <a:r>
              <a:rPr lang="lv-LV" sz="1000" i="1" dirty="0" smtClean="0">
                <a:latin typeface="Arial" pitchFamily="34" charset="0"/>
                <a:cs typeface="Arial" pitchFamily="34" charset="0"/>
              </a:rPr>
              <a:t> “Ģimenes krīzes centrs””</a:t>
            </a:r>
            <a:endParaRPr lang="lv-LV" sz="1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lick Here To Return To The Home P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214290"/>
            <a:ext cx="1047750" cy="9429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6248" y="2428868"/>
            <a:ext cx="1666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 smtClean="0"/>
              <a:t>Paldies!</a:t>
            </a:r>
            <a:endParaRPr lang="lv-LV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00562" y="4286256"/>
            <a:ext cx="42862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Projekta vadītāja: Gunta Vīksne</a:t>
            </a:r>
          </a:p>
          <a:p>
            <a:r>
              <a:rPr lang="lv-LV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Tel.: 29180450</a:t>
            </a:r>
          </a:p>
          <a:p>
            <a:r>
              <a:rPr lang="lv-LV" sz="1400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e-pasts: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  <a:hlinkClick r:id="rId4"/>
              </a:rPr>
              <a:t>Gunta.Viksne@gmail.com</a:t>
            </a:r>
            <a:endParaRPr lang="lv-LV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Valdes priekšsēdētāja: Dace </a:t>
            </a:r>
            <a:r>
              <a:rPr lang="lv-LV" sz="1400" dirty="0" err="1" smtClean="0">
                <a:latin typeface="Times New Roman" pitchFamily="18" charset="0"/>
                <a:cs typeface="Times New Roman" pitchFamily="18" charset="0"/>
              </a:rPr>
              <a:t>Blaževiča</a:t>
            </a:r>
            <a:endParaRPr lang="lv-LV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1400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Tel.: 29244182</a:t>
            </a:r>
          </a:p>
          <a:p>
            <a:r>
              <a:rPr lang="lv-LV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e-pasts: 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  <a:hlinkClick r:id="rId5"/>
              </a:rPr>
              <a:t>Dace.Blazevica@krize.lv</a:t>
            </a:r>
            <a:endParaRPr lang="lv-LV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1400" dirty="0" smtClean="0">
                <a:latin typeface="Times New Roman" pitchFamily="18" charset="0"/>
                <a:cs typeface="Times New Roman" pitchFamily="18" charset="0"/>
                <a:hlinkClick r:id="rId6"/>
              </a:rPr>
              <a:t>                          </a:t>
            </a:r>
          </a:p>
          <a:p>
            <a:pPr algn="ctr"/>
            <a:r>
              <a:rPr lang="lv-LV" sz="1400" dirty="0" smtClean="0">
                <a:latin typeface="Times New Roman" pitchFamily="18" charset="0"/>
                <a:cs typeface="Times New Roman" pitchFamily="18" charset="0"/>
                <a:hlinkClick r:id="rId6"/>
              </a:rPr>
              <a:t>www.krize.lv</a:t>
            </a:r>
            <a:r>
              <a:rPr lang="lv-LV" sz="1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lv-LV" sz="1400" dirty="0"/>
              <a:t>	 </a:t>
            </a:r>
            <a:r>
              <a:rPr lang="lv-LV" sz="1400" dirty="0" smtClean="0"/>
              <a:t>            </a:t>
            </a:r>
            <a:endParaRPr lang="lv-LV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125</TotalTime>
  <Words>354</Words>
  <Application>Microsoft Office PowerPoint</Application>
  <PresentationFormat>On-screen Show (4:3)</PresentationFormat>
  <Paragraphs>73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Solstice</vt:lpstr>
      <vt:lpstr> „Multidisciplinārās atbalsta sistēmas ieviešana vardarbības upuriem”</vt:lpstr>
      <vt:lpstr>Projekta nosaukums:  Multidisciplinārās atbalsta sistēmas ieviešana vardarbības upuriem    Projekta īstenotājs: Nodibinājums “Sociālo pakalpojumu aģentūra “Ģimenes krīzes centrs”’   Projekta partneri: Viļņas pašvaldības krīzes centrs sievietēm un bērniem (Lietuva), Pjemontas reģiona Starptautiskā adopcijas aģentūra (Itālija)   Projekta asociētie partneri: Rīgas domes Labklājības departaments, LR Labklājības ministrija  </vt:lpstr>
      <vt:lpstr>Projekta budžets: 99 698,28 EUR (80% finansē Eiropas Komisija, 20% līdzfinansējumu nodrošina Itālijas sadarbības partneris)   Projekta ilgums:  12 mēneši (2010.gada janvāris – 2010.gada decembris)   Projekta mērķis: izveidot multidisciplināru atbalsta sistēmu vardarbības upuru atbalsta sistēmas nodrošināšanai </vt:lpstr>
      <vt:lpstr>Projektā paredzētās aktivitātes</vt:lpstr>
      <vt:lpstr>Projektā paredzētās aktivitātes(turpinājums)</vt:lpstr>
      <vt:lpstr>Asociēto partneru loma projekta īstenošanā un ieguvumi</vt:lpstr>
      <vt:lpstr>Projekta rezultatīvie rādītāji</vt:lpstr>
      <vt:lpstr>Slide 8</vt:lpstr>
    </vt:vector>
  </TitlesOfParts>
  <Company>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Projekts „Multidisciplionārās atbalsta sistēmas ieviešana vardarbības upuriem”</dc:title>
  <dc:creator>avule</dc:creator>
  <cp:lastModifiedBy>avule</cp:lastModifiedBy>
  <cp:revision>24</cp:revision>
  <dcterms:created xsi:type="dcterms:W3CDTF">2010-01-05T15:20:43Z</dcterms:created>
  <dcterms:modified xsi:type="dcterms:W3CDTF">2010-01-07T11:31:28Z</dcterms:modified>
</cp:coreProperties>
</file>