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60" r:id="rId4"/>
    <p:sldId id="261" r:id="rId5"/>
    <p:sldId id="263" r:id="rId6"/>
    <p:sldId id="262" r:id="rId7"/>
    <p:sldId id="264" r:id="rId8"/>
    <p:sldId id="265" r:id="rId9"/>
    <p:sldId id="268" r:id="rId10"/>
    <p:sldId id="269" r:id="rId11"/>
    <p:sldId id="270" r:id="rId12"/>
    <p:sldId id="267" r:id="rId13"/>
    <p:sldId id="271" r:id="rId14"/>
    <p:sldId id="272" r:id="rId15"/>
    <p:sldId id="273" r:id="rId16"/>
    <p:sldId id="274" r:id="rId17"/>
    <p:sldId id="275" r:id="rId18"/>
    <p:sldId id="276" r:id="rId19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574" autoAdjust="0"/>
    <p:restoredTop sz="94660"/>
  </p:normalViewPr>
  <p:slideViewPr>
    <p:cSldViewPr>
      <p:cViewPr varScale="1">
        <p:scale>
          <a:sx n="68" d="100"/>
          <a:sy n="68" d="100"/>
        </p:scale>
        <p:origin x="-13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D96CA-8065-4696-BA29-EB5A6D7BB3FA}" type="datetimeFigureOut">
              <a:rPr lang="lv-LV" smtClean="0"/>
              <a:pPr/>
              <a:t>2013.04.24.</a:t>
            </a:fld>
            <a:endParaRPr lang="lv-LV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242C7-FAAF-4F0C-9863-72911FD50FA0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D96CA-8065-4696-BA29-EB5A6D7BB3FA}" type="datetimeFigureOut">
              <a:rPr lang="lv-LV" smtClean="0"/>
              <a:pPr/>
              <a:t>2013.04.24.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242C7-FAAF-4F0C-9863-72911FD50FA0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D96CA-8065-4696-BA29-EB5A6D7BB3FA}" type="datetimeFigureOut">
              <a:rPr lang="lv-LV" smtClean="0"/>
              <a:pPr/>
              <a:t>2013.04.24.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306242C7-FAAF-4F0C-9863-72911FD50FA0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D96CA-8065-4696-BA29-EB5A6D7BB3FA}" type="datetimeFigureOut">
              <a:rPr lang="lv-LV" smtClean="0"/>
              <a:pPr/>
              <a:t>2013.04.24.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242C7-FAAF-4F0C-9863-72911FD50FA0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D96CA-8065-4696-BA29-EB5A6D7BB3FA}" type="datetimeFigureOut">
              <a:rPr lang="lv-LV" smtClean="0"/>
              <a:pPr/>
              <a:t>2013.04.24.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242C7-FAAF-4F0C-9863-72911FD50FA0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D96CA-8065-4696-BA29-EB5A6D7BB3FA}" type="datetimeFigureOut">
              <a:rPr lang="lv-LV" smtClean="0"/>
              <a:pPr/>
              <a:t>2013.04.24.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242C7-FAAF-4F0C-9863-72911FD50FA0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D96CA-8065-4696-BA29-EB5A6D7BB3FA}" type="datetimeFigureOut">
              <a:rPr lang="lv-LV" smtClean="0"/>
              <a:pPr/>
              <a:t>2013.04.24.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242C7-FAAF-4F0C-9863-72911FD50FA0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D96CA-8065-4696-BA29-EB5A6D7BB3FA}" type="datetimeFigureOut">
              <a:rPr lang="lv-LV" smtClean="0"/>
              <a:pPr/>
              <a:t>2013.04.24.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242C7-FAAF-4F0C-9863-72911FD50FA0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D96CA-8065-4696-BA29-EB5A6D7BB3FA}" type="datetimeFigureOut">
              <a:rPr lang="lv-LV" smtClean="0"/>
              <a:pPr/>
              <a:t>2013.04.24.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242C7-FAAF-4F0C-9863-72911FD50FA0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D96CA-8065-4696-BA29-EB5A6D7BB3FA}" type="datetimeFigureOut">
              <a:rPr lang="lv-LV" smtClean="0"/>
              <a:pPr/>
              <a:t>2013.04.24.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242C7-FAAF-4F0C-9863-72911FD50FA0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D96CA-8065-4696-BA29-EB5A6D7BB3FA}" type="datetimeFigureOut">
              <a:rPr lang="lv-LV" smtClean="0"/>
              <a:pPr/>
              <a:t>2013.04.24.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242C7-FAAF-4F0C-9863-72911FD50FA0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27D96CA-8065-4696-BA29-EB5A6D7BB3FA}" type="datetimeFigureOut">
              <a:rPr lang="lv-LV" smtClean="0"/>
              <a:pPr/>
              <a:t>2013.04.24.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06242C7-FAAF-4F0C-9863-72911FD50FA0}" type="slidenum">
              <a:rPr lang="lv-LV" smtClean="0"/>
              <a:pPr/>
              <a:t>‹#›</a:t>
            </a:fld>
            <a:endParaRPr lang="lv-LV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kolas bild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571472" y="285728"/>
            <a:ext cx="792961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40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ea typeface="BatangChe" pitchFamily="49" charset="-127"/>
                <a:cs typeface="Arial" pitchFamily="34" charset="0"/>
              </a:rPr>
              <a:t>KLASES STUNDA </a:t>
            </a:r>
          </a:p>
          <a:p>
            <a:pPr algn="ctr"/>
            <a:r>
              <a:rPr lang="lv-LV" sz="40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ea typeface="BatangChe" pitchFamily="49" charset="-127"/>
                <a:cs typeface="Arial" pitchFamily="34" charset="0"/>
              </a:rPr>
              <a:t>3. KLASE</a:t>
            </a:r>
          </a:p>
          <a:p>
            <a:pPr algn="ctr"/>
            <a:endParaRPr lang="lv-LV" sz="4000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  <a:ea typeface="BatangChe" pitchFamily="49" charset="-127"/>
              <a:cs typeface="Arial" pitchFamily="34" charset="0"/>
            </a:endParaRPr>
          </a:p>
          <a:p>
            <a:pPr algn="ctr"/>
            <a:r>
              <a:rPr lang="lv-LV" sz="40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ea typeface="BatangChe" pitchFamily="49" charset="-127"/>
                <a:cs typeface="Arial" pitchFamily="34" charset="0"/>
              </a:rPr>
              <a:t>DRAUDZĪBA</a:t>
            </a:r>
            <a:endParaRPr lang="lv-LV" sz="4000" b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  <a:ea typeface="BatangChe" pitchFamily="49" charset="-127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720" y="5357826"/>
            <a:ext cx="8358246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lv-LV" sz="2400" b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ea typeface="BatangChe" pitchFamily="49" charset="-127"/>
                <a:cs typeface="Arial" pitchFamily="34" charset="0"/>
              </a:rPr>
              <a:t>IKŠĶILES VIDUSSKOLAS 1. - 4. KLAŠU SKOLOTĀJA</a:t>
            </a:r>
          </a:p>
          <a:p>
            <a:pPr algn="r"/>
            <a:r>
              <a:rPr lang="lv-LV" sz="2400" b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ea typeface="BatangChe" pitchFamily="49" charset="-127"/>
                <a:cs typeface="Arial" pitchFamily="34" charset="0"/>
              </a:rPr>
              <a:t>IEVA RADZIŅA – SPROĢE</a:t>
            </a:r>
          </a:p>
          <a:p>
            <a:pPr algn="r"/>
            <a:r>
              <a:rPr lang="lv-LV" sz="2400" b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ea typeface="BatangChe" pitchFamily="49" charset="-127"/>
                <a:cs typeface="Arial" pitchFamily="34" charset="0"/>
              </a:rPr>
              <a:t>2013.gada 25.aprīlis</a:t>
            </a:r>
            <a:endParaRPr lang="lv-LV" sz="2400" b="1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  <a:ea typeface="BatangChe" pitchFamily="49" charset="-127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3244.JPG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500430" y="500042"/>
            <a:ext cx="5165736" cy="100716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itchFamily="18" charset="0"/>
                <a:ea typeface="+mj-ea"/>
                <a:cs typeface="Arial" pitchFamily="34" charset="0"/>
              </a:rPr>
              <a:t>VBTAI  KONKURSS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itchFamily="18" charset="0"/>
              <a:ea typeface="+mj-ea"/>
              <a:cs typeface="Arial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85720" y="4643446"/>
            <a:ext cx="8858280" cy="178595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81000" marR="0" lvl="0" indent="-38100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itchFamily="18" charset="0"/>
                <a:cs typeface="Arial" pitchFamily="34" charset="0"/>
              </a:rPr>
              <a:t>2012. gada septembrī  Valsts bērnu tiesību aizsardzības</a:t>
            </a:r>
          </a:p>
          <a:p>
            <a:pPr marL="381000" marR="0" lvl="0" indent="-38100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itchFamily="18" charset="0"/>
                <a:cs typeface="Arial" pitchFamily="34" charset="0"/>
              </a:rPr>
              <a:t>Inspekcijas</a:t>
            </a:r>
            <a:r>
              <a:rPr kumimoji="0" lang="lv-LV" sz="24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itchFamily="18" charset="0"/>
                <a:cs typeface="Arial" pitchFamily="34" charset="0"/>
              </a:rPr>
              <a:t> </a:t>
            </a:r>
            <a:r>
              <a:rPr kumimoji="0" lang="lv-LV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itchFamily="18" charset="0"/>
                <a:cs typeface="Arial" pitchFamily="34" charset="0"/>
              </a:rPr>
              <a:t>konkurss pedagogiem „Labākās audzināšanas</a:t>
            </a:r>
          </a:p>
          <a:p>
            <a:pPr marL="381000" marR="0" lvl="0" indent="-38100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itchFamily="18" charset="0"/>
                <a:cs typeface="Arial" pitchFamily="34" charset="0"/>
              </a:rPr>
              <a:t>stundas</a:t>
            </a:r>
            <a:r>
              <a:rPr kumimoji="0" lang="lv-LV" sz="24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itchFamily="18" charset="0"/>
                <a:cs typeface="Arial" pitchFamily="34" charset="0"/>
              </a:rPr>
              <a:t> </a:t>
            </a:r>
            <a:r>
              <a:rPr kumimoji="0" lang="lv-LV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itchFamily="18" charset="0"/>
                <a:cs typeface="Arial" pitchFamily="34" charset="0"/>
              </a:rPr>
              <a:t>plāns un</a:t>
            </a:r>
            <a:r>
              <a:rPr kumimoji="0" lang="lv-LV" sz="24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itchFamily="18" charset="0"/>
                <a:cs typeface="Arial" pitchFamily="34" charset="0"/>
              </a:rPr>
              <a:t> </a:t>
            </a:r>
            <a:r>
              <a:rPr kumimoji="0" lang="lv-LV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itchFamily="18" charset="0"/>
                <a:cs typeface="Arial" pitchFamily="34" charset="0"/>
              </a:rPr>
              <a:t>apraksts”, kas</a:t>
            </a:r>
            <a:r>
              <a:rPr kumimoji="0" lang="lv-LV" sz="24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itchFamily="18" charset="0"/>
                <a:cs typeface="Arial" pitchFamily="34" charset="0"/>
              </a:rPr>
              <a:t> </a:t>
            </a:r>
            <a:r>
              <a:rPr kumimoji="0" lang="lv-LV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itchFamily="18" charset="0"/>
                <a:cs typeface="Arial" pitchFamily="34" charset="0"/>
              </a:rPr>
              <a:t>norisinājās no 2012. gada</a:t>
            </a:r>
          </a:p>
          <a:p>
            <a:pPr marL="381000" marR="0" lvl="0" indent="-38100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itchFamily="18" charset="0"/>
                <a:cs typeface="Arial" pitchFamily="34" charset="0"/>
              </a:rPr>
              <a:t>19.septembra līdz</a:t>
            </a:r>
            <a:r>
              <a:rPr lang="lv-LV" sz="2400" b="1" dirty="0">
                <a:solidFill>
                  <a:srgbClr val="002060"/>
                </a:solidFill>
                <a:latin typeface="Constantia" pitchFamily="18" charset="0"/>
                <a:cs typeface="Arial" pitchFamily="34" charset="0"/>
              </a:rPr>
              <a:t> </a:t>
            </a:r>
            <a:r>
              <a:rPr kumimoji="0" lang="lv-LV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itchFamily="18" charset="0"/>
                <a:cs typeface="Arial" pitchFamily="34" charset="0"/>
              </a:rPr>
              <a:t>31.oktobrim.</a:t>
            </a:r>
          </a:p>
          <a:p>
            <a:pPr marL="381000" marR="0" lvl="0" indent="-38100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tantia" pitchFamily="18" charset="0"/>
                <a:cs typeface="Arial" pitchFamily="34" charset="0"/>
              </a:rPr>
              <a:t>	</a:t>
            </a:r>
            <a:endParaRPr kumimoji="0" lang="lv-LV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81000" marR="0" lvl="0" indent="-38100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       </a:t>
            </a:r>
            <a:endParaRPr kumimoji="0" lang="lv-LV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P4978.JPG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27000"/>
          </a:effectLst>
          <a:scene3d>
            <a:camera prst="obliqueBottomLeft"/>
            <a:lightRig rig="threePt" dir="t"/>
          </a:scene3d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500034" y="1714488"/>
            <a:ext cx="8001056" cy="4247317"/>
          </a:xfrm>
          <a:custGeom>
            <a:avLst/>
            <a:gdLst>
              <a:gd name="connsiteX0" fmla="*/ 0 w 7786742"/>
              <a:gd name="connsiteY0" fmla="*/ 0 h 3323987"/>
              <a:gd name="connsiteX1" fmla="*/ 7786742 w 7786742"/>
              <a:gd name="connsiteY1" fmla="*/ 0 h 3323987"/>
              <a:gd name="connsiteX2" fmla="*/ 7786742 w 7786742"/>
              <a:gd name="connsiteY2" fmla="*/ 3323987 h 3323987"/>
              <a:gd name="connsiteX3" fmla="*/ 0 w 7786742"/>
              <a:gd name="connsiteY3" fmla="*/ 3323987 h 3323987"/>
              <a:gd name="connsiteX4" fmla="*/ 0 w 7786742"/>
              <a:gd name="connsiteY4" fmla="*/ 0 h 3323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86742" h="3323987">
                <a:moveTo>
                  <a:pt x="0" y="0"/>
                </a:moveTo>
                <a:lnTo>
                  <a:pt x="7786742" y="0"/>
                </a:lnTo>
                <a:lnTo>
                  <a:pt x="7786742" y="3323987"/>
                </a:lnTo>
                <a:lnTo>
                  <a:pt x="0" y="3323987"/>
                </a:lnTo>
                <a:lnTo>
                  <a:pt x="0" y="0"/>
                </a:lnTo>
                <a:close/>
              </a:path>
            </a:pathLst>
          </a:custGeom>
          <a:ln w="9525">
            <a:noFill/>
            <a:miter lim="800000"/>
            <a:headEnd/>
            <a:tailEnd/>
          </a:ln>
          <a:effectLst/>
          <a:scene3d>
            <a:camera prst="perspectiveRelaxedModerately"/>
            <a:lightRig rig="threePt" dir="t"/>
          </a:scene3d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v-LV" sz="28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Constantia" pitchFamily="18" charset="0"/>
                <a:ea typeface="Times New Roman" pitchFamily="18" charset="0"/>
                <a:cs typeface="Arial" pitchFamily="34" charset="0"/>
              </a:rPr>
              <a:t>STUNDAS MĒRĶIS – </a:t>
            </a:r>
            <a:r>
              <a:rPr kumimoji="0" lang="lv-LV" sz="2800" b="0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ea typeface="Times New Roman" pitchFamily="18" charset="0"/>
                <a:cs typeface="Arial" pitchFamily="34" charset="0"/>
              </a:rPr>
              <a:t>veicināt skolēnos draudzīgas savstarpējās attiecības un veidot izpratni, ka draudzība ir pamats cilvēku savstarpējām attiecībām.</a:t>
            </a:r>
            <a:endParaRPr kumimoji="0" lang="lv-LV" sz="2800" b="0" i="0" u="none" strike="noStrike" cap="none" normalizeH="0" baseline="0" dirty="0" smtClean="0">
              <a:ln>
                <a:noFill/>
              </a:ln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v-LV" sz="2800" b="1" i="0" u="none" strike="noStrike" cap="none" normalizeH="0" baseline="0" dirty="0" smtClean="0">
              <a:ln>
                <a:noFill/>
              </a:ln>
              <a:solidFill>
                <a:srgbClr val="000066"/>
              </a:solidFill>
              <a:effectLst/>
              <a:latin typeface="Constantia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v-LV" sz="28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Constantia" pitchFamily="18" charset="0"/>
                <a:ea typeface="Times New Roman" pitchFamily="18" charset="0"/>
                <a:cs typeface="Arial" pitchFamily="34" charset="0"/>
              </a:rPr>
              <a:t>STUNDAS UZDEVUMI:</a:t>
            </a:r>
            <a:endParaRPr kumimoji="0" lang="lv-LV" sz="2800" b="0" i="0" u="none" strike="noStrike" cap="none" normalizeH="0" baseline="0" dirty="0" smtClean="0">
              <a:ln>
                <a:noFill/>
              </a:ln>
              <a:solidFill>
                <a:srgbClr val="000066"/>
              </a:solidFill>
              <a:effectLst/>
              <a:latin typeface="Constant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lv-LV" sz="2800" b="0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ea typeface="Times New Roman" pitchFamily="18" charset="0"/>
                <a:cs typeface="Arial" pitchFamily="34" charset="0"/>
              </a:rPr>
              <a:t> Sekmēt izpratni par draudzību un tās nozīmi.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lv-LV" sz="2800" b="0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ea typeface="Times New Roman" pitchFamily="18" charset="0"/>
                <a:cs typeface="Arial" pitchFamily="34" charset="0"/>
              </a:rPr>
              <a:t> Mācīties iepazīt sevi un draugus.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lv-LV" sz="2800" b="0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ea typeface="Times New Roman" pitchFamily="18" charset="0"/>
                <a:cs typeface="Arial" pitchFamily="34" charset="0"/>
              </a:rPr>
              <a:t> Attīstīt sadarbības prasmi.</a:t>
            </a:r>
            <a:endParaRPr kumimoji="0" lang="lv-LV" sz="2800" b="0" i="0" u="none" strike="noStrike" cap="none" normalizeH="0" baseline="0" dirty="0" smtClean="0">
              <a:ln>
                <a:noFill/>
              </a:ln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v-LV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Ieva Radzina\Pictures\klase 3 a\IMGP5050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/>
          <p:nvPr/>
        </p:nvSpPr>
        <p:spPr>
          <a:xfrm>
            <a:off x="4143372" y="214290"/>
            <a:ext cx="4786314" cy="6124754"/>
          </a:xfrm>
          <a:prstGeom prst="rect">
            <a:avLst/>
          </a:prstGeom>
          <a:ln w="34925">
            <a:noFill/>
          </a:ln>
          <a:effectLst>
            <a:softEdge rad="12700"/>
          </a:effectLst>
          <a:scene3d>
            <a:camera prst="perspectiveLeft"/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lv-LV" sz="2800" dirty="0" smtClean="0">
                <a:ln w="19050">
                  <a:solidFill>
                    <a:srgbClr val="000066"/>
                  </a:solidFill>
                  <a:prstDash val="solid"/>
                </a:ln>
                <a:solidFill>
                  <a:srgbClr val="000066"/>
                </a:solidFill>
                <a:latin typeface="Constantia" pitchFamily="18" charset="0"/>
              </a:rPr>
              <a:t>LABDIENAS</a:t>
            </a:r>
            <a:endParaRPr lang="lv-LV" sz="2800" dirty="0">
              <a:ln w="19050">
                <a:solidFill>
                  <a:srgbClr val="000066"/>
                </a:solidFill>
                <a:prstDash val="solid"/>
              </a:ln>
              <a:solidFill>
                <a:srgbClr val="000066"/>
              </a:solidFill>
              <a:latin typeface="Constantia" pitchFamily="18" charset="0"/>
            </a:endParaRPr>
          </a:p>
          <a:p>
            <a:endParaRPr lang="lv-LV" sz="2400" dirty="0">
              <a:ln w="19050">
                <a:solidFill>
                  <a:srgbClr val="000066"/>
                </a:solidFill>
                <a:prstDash val="solid"/>
              </a:ln>
              <a:solidFill>
                <a:srgbClr val="000066"/>
              </a:solidFill>
            </a:endParaRPr>
          </a:p>
          <a:p>
            <a:r>
              <a:rPr lang="lv-LV" sz="2000" dirty="0">
                <a:ln w="19050">
                  <a:solidFill>
                    <a:srgbClr val="000066"/>
                  </a:solidFill>
                  <a:prstDash val="solid"/>
                </a:ln>
                <a:solidFill>
                  <a:srgbClr val="000066"/>
                </a:solidFill>
                <a:latin typeface="Constantia" pitchFamily="18" charset="0"/>
              </a:rPr>
              <a:t>Viena pīpene pa pļavu gāja</a:t>
            </a:r>
          </a:p>
          <a:p>
            <a:r>
              <a:rPr lang="lv-LV" sz="2000" dirty="0">
                <a:ln w="19050">
                  <a:solidFill>
                    <a:srgbClr val="000066"/>
                  </a:solidFill>
                  <a:prstDash val="solid"/>
                </a:ln>
                <a:solidFill>
                  <a:srgbClr val="000066"/>
                </a:solidFill>
                <a:latin typeface="Constantia" pitchFamily="18" charset="0"/>
              </a:rPr>
              <a:t>Otru pīpeni sveicināja.</a:t>
            </a:r>
          </a:p>
          <a:p>
            <a:endParaRPr lang="lv-LV" sz="2000" dirty="0">
              <a:ln w="19050">
                <a:solidFill>
                  <a:srgbClr val="000066"/>
                </a:solidFill>
                <a:prstDash val="solid"/>
              </a:ln>
              <a:solidFill>
                <a:srgbClr val="000066"/>
              </a:solidFill>
              <a:latin typeface="Constantia" pitchFamily="18" charset="0"/>
            </a:endParaRPr>
          </a:p>
          <a:p>
            <a:r>
              <a:rPr lang="lv-LV" sz="2000" dirty="0">
                <a:ln w="19050">
                  <a:solidFill>
                    <a:srgbClr val="000066"/>
                  </a:solidFill>
                  <a:prstDash val="solid"/>
                </a:ln>
                <a:solidFill>
                  <a:srgbClr val="000066"/>
                </a:solidFill>
                <a:latin typeface="Constantia" pitchFamily="18" charset="0"/>
              </a:rPr>
              <a:t>Otrā pīpene pa pļavu gāja</a:t>
            </a:r>
          </a:p>
          <a:p>
            <a:r>
              <a:rPr lang="lv-LV" sz="2000" dirty="0">
                <a:ln w="19050">
                  <a:solidFill>
                    <a:srgbClr val="000066"/>
                  </a:solidFill>
                  <a:prstDash val="solid"/>
                </a:ln>
                <a:solidFill>
                  <a:srgbClr val="000066"/>
                </a:solidFill>
                <a:latin typeface="Constantia" pitchFamily="18" charset="0"/>
              </a:rPr>
              <a:t>Trešo pīpeni sveicināja</a:t>
            </a:r>
          </a:p>
          <a:p>
            <a:endParaRPr lang="lv-LV" sz="2000" dirty="0">
              <a:ln w="19050">
                <a:solidFill>
                  <a:srgbClr val="000066"/>
                </a:solidFill>
                <a:prstDash val="solid"/>
              </a:ln>
              <a:solidFill>
                <a:srgbClr val="000066"/>
              </a:solidFill>
              <a:latin typeface="Constantia" pitchFamily="18" charset="0"/>
            </a:endParaRPr>
          </a:p>
          <a:p>
            <a:r>
              <a:rPr lang="it-IT" sz="2000" dirty="0">
                <a:ln w="19050">
                  <a:solidFill>
                    <a:srgbClr val="000066"/>
                  </a:solidFill>
                  <a:prstDash val="solid"/>
                </a:ln>
                <a:solidFill>
                  <a:srgbClr val="000066"/>
                </a:solidFill>
                <a:latin typeface="Constantia" pitchFamily="18" charset="0"/>
              </a:rPr>
              <a:t>Pīpenei ceturtais arī labdiena tika,</a:t>
            </a:r>
          </a:p>
          <a:p>
            <a:r>
              <a:rPr lang="lv-LV" sz="2000" dirty="0">
                <a:ln w="19050">
                  <a:solidFill>
                    <a:srgbClr val="000066"/>
                  </a:solidFill>
                  <a:prstDash val="solid"/>
                </a:ln>
                <a:solidFill>
                  <a:srgbClr val="000066"/>
                </a:solidFill>
                <a:latin typeface="Constantia" pitchFamily="18" charset="0"/>
              </a:rPr>
              <a:t>Piektā pīpene arī bešā nepalika.</a:t>
            </a:r>
          </a:p>
          <a:p>
            <a:endParaRPr lang="lv-LV" sz="2000" dirty="0">
              <a:ln w="19050">
                <a:solidFill>
                  <a:srgbClr val="000066"/>
                </a:solidFill>
                <a:prstDash val="solid"/>
              </a:ln>
              <a:solidFill>
                <a:srgbClr val="000066"/>
              </a:solidFill>
              <a:latin typeface="Constantia" pitchFamily="18" charset="0"/>
            </a:endParaRPr>
          </a:p>
          <a:p>
            <a:r>
              <a:rPr lang="lv-LV" sz="2000" dirty="0">
                <a:ln w="19050">
                  <a:solidFill>
                    <a:srgbClr val="000066"/>
                  </a:solidFill>
                  <a:prstDash val="solid"/>
                </a:ln>
                <a:solidFill>
                  <a:srgbClr val="000066"/>
                </a:solidFill>
                <a:latin typeface="Constantia" pitchFamily="18" charset="0"/>
              </a:rPr>
              <a:t>Visa pļava labdienās šūpojas</a:t>
            </a:r>
          </a:p>
          <a:p>
            <a:r>
              <a:rPr lang="lv-LV" sz="2000" dirty="0">
                <a:ln w="19050">
                  <a:solidFill>
                    <a:srgbClr val="000066"/>
                  </a:solidFill>
                  <a:prstDash val="solid"/>
                </a:ln>
                <a:solidFill>
                  <a:srgbClr val="000066"/>
                </a:solidFill>
                <a:latin typeface="Constantia" pitchFamily="18" charset="0"/>
              </a:rPr>
              <a:t>Visas debesis labdienās šūpojas.</a:t>
            </a:r>
          </a:p>
          <a:p>
            <a:endParaRPr lang="lv-LV" sz="2000" dirty="0">
              <a:ln w="19050">
                <a:solidFill>
                  <a:srgbClr val="000066"/>
                </a:solidFill>
                <a:prstDash val="solid"/>
              </a:ln>
              <a:solidFill>
                <a:srgbClr val="000066"/>
              </a:solidFill>
              <a:latin typeface="Constantia" pitchFamily="18" charset="0"/>
            </a:endParaRPr>
          </a:p>
          <a:p>
            <a:r>
              <a:rPr lang="lv-LV" sz="2000" dirty="0">
                <a:ln w="19050">
                  <a:solidFill>
                    <a:srgbClr val="000066"/>
                  </a:solidFill>
                  <a:prstDash val="solid"/>
                </a:ln>
                <a:solidFill>
                  <a:srgbClr val="000066"/>
                </a:solidFill>
                <a:latin typeface="Constantia" pitchFamily="18" charset="0"/>
              </a:rPr>
              <a:t>Ikviena pīpene viena otrai saka: </a:t>
            </a:r>
          </a:p>
          <a:p>
            <a:r>
              <a:rPr lang="lv-LV" sz="2000" dirty="0">
                <a:ln w="19050">
                  <a:solidFill>
                    <a:srgbClr val="000066"/>
                  </a:solidFill>
                  <a:prstDash val="solid"/>
                </a:ln>
                <a:solidFill>
                  <a:srgbClr val="000066"/>
                </a:solidFill>
                <a:latin typeface="Constantia" pitchFamily="18" charset="0"/>
              </a:rPr>
              <a:t>LABA DIENA!</a:t>
            </a:r>
          </a:p>
          <a:p>
            <a:endParaRPr lang="lv-LV" sz="2000" dirty="0">
              <a:ln w="19050">
                <a:solidFill>
                  <a:srgbClr val="000066"/>
                </a:solidFill>
                <a:prstDash val="solid"/>
              </a:ln>
              <a:solidFill>
                <a:srgbClr val="000066"/>
              </a:solidFill>
              <a:latin typeface="Constantia" pitchFamily="18" charset="0"/>
            </a:endParaRPr>
          </a:p>
          <a:p>
            <a:r>
              <a:rPr lang="lv-LV" sz="2000" dirty="0">
                <a:ln w="19050">
                  <a:solidFill>
                    <a:srgbClr val="000066"/>
                  </a:solidFill>
                  <a:prstDash val="solid"/>
                </a:ln>
                <a:solidFill>
                  <a:srgbClr val="000066"/>
                </a:solidFill>
                <a:latin typeface="Constantia" pitchFamily="18" charset="0"/>
              </a:rPr>
              <a:t>- Nu, vai tu zini, kādēļ šodien tik laba diena</a:t>
            </a:r>
            <a:r>
              <a:rPr lang="lv-LV" sz="2000" dirty="0" smtClean="0">
                <a:ln w="19050">
                  <a:solidFill>
                    <a:srgbClr val="000066"/>
                  </a:solidFill>
                  <a:prstDash val="solid"/>
                </a:ln>
                <a:solidFill>
                  <a:srgbClr val="000066"/>
                </a:solidFill>
                <a:latin typeface="Constantia" pitchFamily="18" charset="0"/>
              </a:rPr>
              <a:t>? </a:t>
            </a:r>
            <a:endParaRPr lang="lv-LV" sz="2000" dirty="0">
              <a:ln w="19050">
                <a:solidFill>
                  <a:srgbClr val="000066"/>
                </a:solidFill>
                <a:prstDash val="solid"/>
              </a:ln>
              <a:solidFill>
                <a:srgbClr val="000066"/>
              </a:solidFill>
              <a:latin typeface="Constantia" pitchFamily="18" charset="0"/>
            </a:endParaRPr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-214346" y="642918"/>
            <a:ext cx="4929190" cy="728353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 pitchFamily="18" charset="0"/>
                <a:ea typeface="+mj-ea"/>
                <a:cs typeface="Arial" pitchFamily="34" charset="0"/>
              </a:rPr>
              <a:t>STUNDAS</a:t>
            </a:r>
            <a:r>
              <a:rPr kumimoji="0" lang="lv-LV" sz="32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 pitchFamily="18" charset="0"/>
                <a:ea typeface="+mj-ea"/>
                <a:cs typeface="Arial" pitchFamily="34" charset="0"/>
              </a:rPr>
              <a:t> </a:t>
            </a:r>
            <a:r>
              <a:rPr kumimoji="0" lang="lv-LV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 pitchFamily="18" charset="0"/>
                <a:ea typeface="+mj-ea"/>
                <a:cs typeface="Arial" pitchFamily="34" charset="0"/>
              </a:rPr>
              <a:t>IEVADS –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 pitchFamily="18" charset="0"/>
                <a:ea typeface="+mj-ea"/>
                <a:cs typeface="Arial" pitchFamily="34" charset="0"/>
              </a:rPr>
              <a:t>DZEJOLIS AR KUSTĪBĀM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GP5051.JPG"/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28596" y="571480"/>
            <a:ext cx="7143799" cy="1023582"/>
          </a:xfrm>
          <a:prstGeom prst="rect">
            <a:avLst/>
          </a:prstGeom>
        </p:spPr>
        <p:txBody>
          <a:bodyPr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nstantia" pitchFamily="18" charset="0"/>
                <a:ea typeface="+mj-ea"/>
                <a:cs typeface="Arial" pitchFamily="34" charset="0"/>
              </a:rPr>
              <a:t>GRUPU DARBS – SALIKT  VĀRDU</a:t>
            </a:r>
            <a:br>
              <a:rPr kumimoji="0" lang="lv-LV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nstantia" pitchFamily="18" charset="0"/>
                <a:ea typeface="+mj-ea"/>
                <a:cs typeface="Arial" pitchFamily="34" charset="0"/>
              </a:rPr>
            </a:br>
            <a:r>
              <a:rPr kumimoji="0" lang="lv-LV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nstantia" pitchFamily="18" charset="0"/>
                <a:ea typeface="+mj-ea"/>
                <a:cs typeface="Arial" pitchFamily="34" charset="0"/>
              </a:rPr>
              <a:t>STUNDAS  TĒMAS NOSAUKUMU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Constantia" pitchFamily="18" charset="0"/>
              <a:ea typeface="+mj-ea"/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286116" y="2143116"/>
          <a:ext cx="5500050" cy="818865"/>
        </p:xfrm>
        <a:graphic>
          <a:graphicData uri="http://schemas.openxmlformats.org/drawingml/2006/table">
            <a:tbl>
              <a:tblPr/>
              <a:tblGrid>
                <a:gridCol w="395787"/>
                <a:gridCol w="644763"/>
                <a:gridCol w="392466"/>
                <a:gridCol w="722409"/>
                <a:gridCol w="437651"/>
                <a:gridCol w="777922"/>
                <a:gridCol w="491320"/>
                <a:gridCol w="522857"/>
                <a:gridCol w="541668"/>
                <a:gridCol w="573207"/>
              </a:tblGrid>
              <a:tr h="81886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v-LV" sz="2400" b="1" dirty="0" smtClean="0">
                          <a:ln>
                            <a:solidFill>
                              <a:srgbClr val="000066"/>
                            </a:solidFill>
                          </a:ln>
                          <a:solidFill>
                            <a:srgbClr val="000066"/>
                          </a:solidFill>
                          <a:latin typeface="Constantia" pitchFamily="18" charset="0"/>
                          <a:ea typeface="Times New Roman"/>
                        </a:rPr>
                        <a:t>1.</a:t>
                      </a:r>
                      <a:endParaRPr lang="lv-LV" sz="2400" b="1" dirty="0">
                        <a:ln>
                          <a:solidFill>
                            <a:srgbClr val="000066"/>
                          </a:solidFill>
                        </a:ln>
                        <a:solidFill>
                          <a:srgbClr val="000066"/>
                        </a:solidFill>
                        <a:latin typeface="Constantia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lv-LV" sz="2400" b="1" dirty="0">
                        <a:ln>
                          <a:solidFill>
                            <a:srgbClr val="000066"/>
                          </a:solidFill>
                        </a:ln>
                        <a:solidFill>
                          <a:srgbClr val="000066"/>
                        </a:solidFill>
                        <a:latin typeface="Constantia" pitchFamily="18" charset="0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v-LV" sz="2400" b="1" dirty="0">
                          <a:ln>
                            <a:solidFill>
                              <a:srgbClr val="000066"/>
                            </a:solidFill>
                          </a:ln>
                          <a:solidFill>
                            <a:srgbClr val="000066"/>
                          </a:solidFill>
                          <a:latin typeface="Constantia" pitchFamily="18" charset="0"/>
                          <a:ea typeface="Times New Roman"/>
                        </a:rPr>
                        <a:t>DR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v-LV" sz="2400" b="1" dirty="0" smtClean="0">
                          <a:ln>
                            <a:solidFill>
                              <a:srgbClr val="000066"/>
                            </a:solidFill>
                          </a:ln>
                          <a:solidFill>
                            <a:srgbClr val="000066"/>
                          </a:solidFill>
                          <a:latin typeface="Constantia" pitchFamily="18" charset="0"/>
                          <a:ea typeface="Times New Roman"/>
                        </a:rPr>
                        <a:t>1.</a:t>
                      </a:r>
                      <a:endParaRPr lang="lv-LV" sz="2400" b="1" dirty="0">
                        <a:ln>
                          <a:solidFill>
                            <a:srgbClr val="000066"/>
                          </a:solidFill>
                        </a:ln>
                        <a:solidFill>
                          <a:srgbClr val="000066"/>
                        </a:solidFill>
                        <a:latin typeface="Constantia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lv-LV" sz="2400" b="1" dirty="0">
                        <a:ln>
                          <a:solidFill>
                            <a:srgbClr val="000066"/>
                          </a:solidFill>
                        </a:ln>
                        <a:solidFill>
                          <a:srgbClr val="000066"/>
                        </a:solidFill>
                        <a:latin typeface="Constantia" pitchFamily="18" charset="0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v-LV" sz="2400" b="1" dirty="0">
                          <a:ln>
                            <a:solidFill>
                              <a:srgbClr val="000066"/>
                            </a:solidFill>
                          </a:ln>
                          <a:solidFill>
                            <a:srgbClr val="000066"/>
                          </a:solidFill>
                          <a:latin typeface="Constantia" pitchFamily="18" charset="0"/>
                          <a:ea typeface="Times New Roman"/>
                        </a:rPr>
                        <a:t>AU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v-LV" sz="2400" b="1" dirty="0" smtClean="0">
                          <a:ln>
                            <a:solidFill>
                              <a:srgbClr val="000066"/>
                            </a:solidFill>
                          </a:ln>
                          <a:solidFill>
                            <a:srgbClr val="000066"/>
                          </a:solidFill>
                          <a:latin typeface="Constantia" pitchFamily="18" charset="0"/>
                          <a:ea typeface="Times New Roman"/>
                        </a:rPr>
                        <a:t>1.</a:t>
                      </a:r>
                      <a:endParaRPr lang="lv-LV" sz="2400" b="1" dirty="0">
                        <a:ln>
                          <a:solidFill>
                            <a:srgbClr val="000066"/>
                          </a:solidFill>
                        </a:ln>
                        <a:solidFill>
                          <a:srgbClr val="000066"/>
                        </a:solidFill>
                        <a:latin typeface="Constantia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lv-LV" sz="2400" b="1" dirty="0">
                        <a:ln>
                          <a:solidFill>
                            <a:srgbClr val="000066"/>
                          </a:solidFill>
                        </a:ln>
                        <a:solidFill>
                          <a:srgbClr val="000066"/>
                        </a:solidFill>
                        <a:latin typeface="Constantia" pitchFamily="18" charset="0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v-LV" sz="2400" b="1" dirty="0">
                          <a:ln>
                            <a:solidFill>
                              <a:srgbClr val="000066"/>
                            </a:solidFill>
                          </a:ln>
                          <a:solidFill>
                            <a:srgbClr val="000066"/>
                          </a:solidFill>
                          <a:latin typeface="Constantia" pitchFamily="18" charset="0"/>
                          <a:ea typeface="Times New Roman"/>
                        </a:rPr>
                        <a:t>DZĪ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v-LV" sz="2400" b="1" dirty="0" smtClean="0">
                          <a:ln>
                            <a:solidFill>
                              <a:srgbClr val="000066"/>
                            </a:solidFill>
                          </a:ln>
                          <a:solidFill>
                            <a:srgbClr val="000066"/>
                          </a:solidFill>
                          <a:latin typeface="Constantia" pitchFamily="18" charset="0"/>
                          <a:ea typeface="Times New Roman"/>
                        </a:rPr>
                        <a:t>1.</a:t>
                      </a:r>
                      <a:endParaRPr lang="lv-LV" sz="2400" b="1" dirty="0">
                        <a:ln>
                          <a:solidFill>
                            <a:srgbClr val="000066"/>
                          </a:solidFill>
                        </a:ln>
                        <a:solidFill>
                          <a:srgbClr val="000066"/>
                        </a:solidFill>
                        <a:latin typeface="Constantia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lv-LV" sz="2400" b="1" dirty="0">
                        <a:ln>
                          <a:solidFill>
                            <a:srgbClr val="000066"/>
                          </a:solidFill>
                        </a:ln>
                        <a:solidFill>
                          <a:srgbClr val="000066"/>
                        </a:solidFill>
                        <a:latin typeface="Constantia" pitchFamily="18" charset="0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v-LV" sz="2400" b="1" dirty="0">
                          <a:ln>
                            <a:solidFill>
                              <a:srgbClr val="000066"/>
                            </a:solidFill>
                          </a:ln>
                          <a:solidFill>
                            <a:srgbClr val="000066"/>
                          </a:solidFill>
                          <a:latin typeface="Constantia" pitchFamily="18" charset="0"/>
                          <a:ea typeface="Times New Roman"/>
                        </a:rPr>
                        <a:t>B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v-LV" sz="2400" b="1" dirty="0" smtClean="0">
                          <a:ln>
                            <a:solidFill>
                              <a:srgbClr val="000066"/>
                            </a:solidFill>
                          </a:ln>
                          <a:solidFill>
                            <a:srgbClr val="000066"/>
                          </a:solidFill>
                          <a:latin typeface="Constantia" pitchFamily="18" charset="0"/>
                          <a:ea typeface="Times New Roman"/>
                        </a:rPr>
                        <a:t>1.</a:t>
                      </a:r>
                      <a:endParaRPr lang="lv-LV" sz="2400" b="1" dirty="0">
                        <a:ln>
                          <a:solidFill>
                            <a:srgbClr val="000066"/>
                          </a:solidFill>
                        </a:ln>
                        <a:solidFill>
                          <a:srgbClr val="000066"/>
                        </a:solidFill>
                        <a:latin typeface="Constantia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lv-LV" sz="2400" b="1" dirty="0">
                        <a:ln>
                          <a:solidFill>
                            <a:srgbClr val="000066"/>
                          </a:solidFill>
                        </a:ln>
                        <a:solidFill>
                          <a:srgbClr val="000066"/>
                        </a:solidFill>
                        <a:latin typeface="Constantia" pitchFamily="18" charset="0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v-LV" sz="2400" b="1" dirty="0">
                          <a:ln>
                            <a:solidFill>
                              <a:srgbClr val="000066"/>
                            </a:solidFill>
                          </a:ln>
                          <a:solidFill>
                            <a:srgbClr val="000066"/>
                          </a:solidFill>
                          <a:latin typeface="Constantia" pitchFamily="18" charset="0"/>
                          <a:ea typeface="Times New Roman"/>
                        </a:rPr>
                        <a:t>A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42910" y="5286388"/>
          <a:ext cx="6209732" cy="746533"/>
        </p:xfrm>
        <a:graphic>
          <a:graphicData uri="http://schemas.openxmlformats.org/drawingml/2006/table">
            <a:tbl>
              <a:tblPr/>
              <a:tblGrid>
                <a:gridCol w="407921"/>
                <a:gridCol w="766891"/>
                <a:gridCol w="419577"/>
                <a:gridCol w="839153"/>
                <a:gridCol w="419577"/>
                <a:gridCol w="839153"/>
                <a:gridCol w="419577"/>
                <a:gridCol w="839153"/>
                <a:gridCol w="419577"/>
                <a:gridCol w="839153"/>
              </a:tblGrid>
              <a:tr h="7465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v-LV" sz="2400" b="1" dirty="0" smtClean="0">
                          <a:ln>
                            <a:solidFill>
                              <a:srgbClr val="000066"/>
                            </a:solidFill>
                          </a:ln>
                          <a:solidFill>
                            <a:srgbClr val="000066"/>
                          </a:solidFill>
                          <a:latin typeface="Constantia" pitchFamily="18" charset="0"/>
                          <a:ea typeface="Times New Roman"/>
                          <a:cs typeface="Arial" pitchFamily="34" charset="0"/>
                        </a:rPr>
                        <a:t>2.</a:t>
                      </a:r>
                      <a:endParaRPr lang="lv-LV" sz="2400" b="1" dirty="0">
                        <a:ln>
                          <a:solidFill>
                            <a:srgbClr val="000066"/>
                          </a:solidFill>
                        </a:ln>
                        <a:solidFill>
                          <a:srgbClr val="000066"/>
                        </a:solidFill>
                        <a:latin typeface="Constantia" pitchFamily="18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lv-LV" sz="2400" b="1">
                        <a:ln>
                          <a:solidFill>
                            <a:srgbClr val="000066"/>
                          </a:solidFill>
                        </a:ln>
                        <a:solidFill>
                          <a:srgbClr val="000066"/>
                        </a:solidFill>
                        <a:latin typeface="Constantia" pitchFamily="18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v-LV" sz="2400" b="1">
                          <a:ln>
                            <a:solidFill>
                              <a:srgbClr val="000066"/>
                            </a:solidFill>
                          </a:ln>
                          <a:solidFill>
                            <a:srgbClr val="000066"/>
                          </a:solidFill>
                          <a:latin typeface="Constantia" pitchFamily="18" charset="0"/>
                          <a:ea typeface="Times New Roman"/>
                          <a:cs typeface="Arial" pitchFamily="34" charset="0"/>
                        </a:rPr>
                        <a:t>D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v-LV" sz="2400" b="1" dirty="0" smtClean="0">
                          <a:ln>
                            <a:solidFill>
                              <a:srgbClr val="000066"/>
                            </a:solidFill>
                          </a:ln>
                          <a:solidFill>
                            <a:srgbClr val="000066"/>
                          </a:solidFill>
                          <a:latin typeface="Constantia" pitchFamily="18" charset="0"/>
                          <a:ea typeface="Times New Roman"/>
                          <a:cs typeface="Arial" pitchFamily="34" charset="0"/>
                        </a:rPr>
                        <a:t>2.</a:t>
                      </a:r>
                      <a:endParaRPr lang="lv-LV" sz="2400" b="1" dirty="0">
                        <a:ln>
                          <a:solidFill>
                            <a:srgbClr val="000066"/>
                          </a:solidFill>
                        </a:ln>
                        <a:solidFill>
                          <a:srgbClr val="000066"/>
                        </a:solidFill>
                        <a:latin typeface="Constantia" pitchFamily="18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lv-LV" sz="2400" b="1">
                        <a:ln>
                          <a:solidFill>
                            <a:srgbClr val="000066"/>
                          </a:solidFill>
                        </a:ln>
                        <a:solidFill>
                          <a:srgbClr val="000066"/>
                        </a:solidFill>
                        <a:latin typeface="Constantia" pitchFamily="18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v-LV" sz="2400" b="1">
                          <a:ln>
                            <a:solidFill>
                              <a:srgbClr val="000066"/>
                            </a:solidFill>
                          </a:ln>
                          <a:solidFill>
                            <a:srgbClr val="000066"/>
                          </a:solidFill>
                          <a:latin typeface="Constantia" pitchFamily="18" charset="0"/>
                          <a:ea typeface="Times New Roman"/>
                          <a:cs typeface="Arial" pitchFamily="34" charset="0"/>
                        </a:rPr>
                        <a:t>RAU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v-LV" sz="2400" b="1" dirty="0" smtClean="0">
                          <a:ln>
                            <a:solidFill>
                              <a:srgbClr val="000066"/>
                            </a:solidFill>
                          </a:ln>
                          <a:solidFill>
                            <a:srgbClr val="000066"/>
                          </a:solidFill>
                          <a:latin typeface="Constantia" pitchFamily="18" charset="0"/>
                          <a:ea typeface="Times New Roman"/>
                          <a:cs typeface="Arial" pitchFamily="34" charset="0"/>
                        </a:rPr>
                        <a:t>2.</a:t>
                      </a:r>
                      <a:endParaRPr lang="lv-LV" sz="2400" b="1" dirty="0">
                        <a:ln>
                          <a:solidFill>
                            <a:srgbClr val="000066"/>
                          </a:solidFill>
                        </a:ln>
                        <a:solidFill>
                          <a:srgbClr val="000066"/>
                        </a:solidFill>
                        <a:latin typeface="Constantia" pitchFamily="18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lv-LV" sz="2400" b="1">
                        <a:ln>
                          <a:solidFill>
                            <a:srgbClr val="000066"/>
                          </a:solidFill>
                        </a:ln>
                        <a:solidFill>
                          <a:srgbClr val="000066"/>
                        </a:solidFill>
                        <a:latin typeface="Constantia" pitchFamily="18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v-LV" sz="2400" b="1">
                          <a:ln>
                            <a:solidFill>
                              <a:srgbClr val="000066"/>
                            </a:solidFill>
                          </a:ln>
                          <a:solidFill>
                            <a:srgbClr val="000066"/>
                          </a:solidFill>
                          <a:latin typeface="Constantia" pitchFamily="18" charset="0"/>
                          <a:ea typeface="Times New Roman"/>
                          <a:cs typeface="Arial" pitchFamily="34" charset="0"/>
                        </a:rPr>
                        <a:t>DZ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v-LV" sz="2400" b="1" dirty="0" smtClean="0">
                          <a:ln>
                            <a:solidFill>
                              <a:srgbClr val="000066"/>
                            </a:solidFill>
                          </a:ln>
                          <a:solidFill>
                            <a:srgbClr val="000066"/>
                          </a:solidFill>
                          <a:latin typeface="Constantia" pitchFamily="18" charset="0"/>
                          <a:ea typeface="Times New Roman"/>
                          <a:cs typeface="Arial" pitchFamily="34" charset="0"/>
                        </a:rPr>
                        <a:t>2.</a:t>
                      </a:r>
                      <a:endParaRPr lang="lv-LV" sz="2400" b="1" dirty="0">
                        <a:ln>
                          <a:solidFill>
                            <a:srgbClr val="000066"/>
                          </a:solidFill>
                        </a:ln>
                        <a:solidFill>
                          <a:srgbClr val="000066"/>
                        </a:solidFill>
                        <a:latin typeface="Constantia" pitchFamily="18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lv-LV" sz="2400" b="1" dirty="0">
                        <a:ln>
                          <a:solidFill>
                            <a:srgbClr val="000066"/>
                          </a:solidFill>
                        </a:ln>
                        <a:solidFill>
                          <a:srgbClr val="000066"/>
                        </a:solidFill>
                        <a:latin typeface="Constantia" pitchFamily="18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v-LV" sz="2400" b="1" dirty="0">
                          <a:ln>
                            <a:solidFill>
                              <a:srgbClr val="000066"/>
                            </a:solidFill>
                          </a:ln>
                          <a:solidFill>
                            <a:srgbClr val="000066"/>
                          </a:solidFill>
                          <a:latin typeface="Constantia" pitchFamily="18" charset="0"/>
                          <a:ea typeface="Times New Roman"/>
                          <a:cs typeface="Arial" pitchFamily="34" charset="0"/>
                        </a:rPr>
                        <a:t>ĪB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v-LV" sz="2400" b="1" dirty="0" smtClean="0">
                          <a:ln>
                            <a:solidFill>
                              <a:srgbClr val="000066"/>
                            </a:solidFill>
                          </a:ln>
                          <a:solidFill>
                            <a:srgbClr val="000066"/>
                          </a:solidFill>
                          <a:latin typeface="Constantia" pitchFamily="18" charset="0"/>
                          <a:ea typeface="Times New Roman"/>
                          <a:cs typeface="Arial" pitchFamily="34" charset="0"/>
                        </a:rPr>
                        <a:t>2.</a:t>
                      </a:r>
                      <a:endParaRPr lang="lv-LV" sz="2400" b="1" dirty="0">
                        <a:ln>
                          <a:solidFill>
                            <a:srgbClr val="000066"/>
                          </a:solidFill>
                        </a:ln>
                        <a:solidFill>
                          <a:srgbClr val="000066"/>
                        </a:solidFill>
                        <a:latin typeface="Constantia" pitchFamily="18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lv-LV" sz="2400" b="1" dirty="0">
                        <a:ln>
                          <a:solidFill>
                            <a:srgbClr val="000066"/>
                          </a:solidFill>
                        </a:ln>
                        <a:solidFill>
                          <a:srgbClr val="000066"/>
                        </a:solidFill>
                        <a:latin typeface="Constantia" pitchFamily="18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v-LV" sz="2400" b="1" dirty="0">
                          <a:ln>
                            <a:solidFill>
                              <a:srgbClr val="000066"/>
                            </a:solidFill>
                          </a:ln>
                          <a:solidFill>
                            <a:srgbClr val="000066"/>
                          </a:solidFill>
                          <a:latin typeface="Constantia" pitchFamily="18" charset="0"/>
                          <a:ea typeface="Times New Roman"/>
                          <a:cs typeface="Arial" pitchFamily="34" charset="0"/>
                        </a:rPr>
                        <a:t>A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P5052.JPG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70008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1"/>
          <p:cNvSpPr/>
          <p:nvPr/>
        </p:nvSpPr>
        <p:spPr>
          <a:xfrm>
            <a:off x="357158" y="214290"/>
            <a:ext cx="807249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32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Arial" pitchFamily="34" charset="0"/>
              </a:rPr>
              <a:t>DARBS AR TEKSTU - PASVĪTROT </a:t>
            </a:r>
            <a:r>
              <a:rPr lang="lv-LV" sz="32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Arial" pitchFamily="34" charset="0"/>
              </a:rPr>
              <a:t> TEKSTĀ </a:t>
            </a:r>
            <a:r>
              <a:rPr lang="lv-LV" sz="32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Arial" pitchFamily="34" charset="0"/>
              </a:rPr>
              <a:t>MINĒTOS DRAUGUS</a:t>
            </a:r>
            <a:endParaRPr lang="lv-LV" sz="3200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graphicFrame>
        <p:nvGraphicFramePr>
          <p:cNvPr id="3" name="Group 24"/>
          <p:cNvGraphicFramePr>
            <a:graphicFrameLocks/>
          </p:cNvGraphicFramePr>
          <p:nvPr/>
        </p:nvGraphicFramePr>
        <p:xfrm>
          <a:off x="357158" y="3143248"/>
          <a:ext cx="8501122" cy="338328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4215432"/>
                <a:gridCol w="4285690"/>
              </a:tblGrid>
              <a:tr h="2954635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onstantia" pitchFamily="18" charset="0"/>
                          <a:cs typeface="Times New Roman" pitchFamily="18" charset="0"/>
                        </a:rPr>
                        <a:t>1. GRUPA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onstantia" pitchFamily="18" charset="0"/>
                          <a:cs typeface="Times New Roman" pitchFamily="18" charset="0"/>
                        </a:rPr>
                        <a:t>Draugs, tas ir kāds, kas tevi</a:t>
                      </a:r>
                      <a:endParaRPr kumimoji="0" lang="lv-LV" sz="24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onstantia" pitchFamily="18" charset="0"/>
                        <a:cs typeface="Arial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onstantia" pitchFamily="18" charset="0"/>
                          <a:cs typeface="Times New Roman" pitchFamily="18" charset="0"/>
                        </a:rPr>
                        <a:t>mīl.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onstantia" pitchFamily="18" charset="0"/>
                          <a:cs typeface="Times New Roman" pitchFamily="18" charset="0"/>
                        </a:rPr>
                        <a:t>Tas var būt kāds zēns ...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onstantia" pitchFamily="18" charset="0"/>
                          <a:cs typeface="Times New Roman" pitchFamily="18" charset="0"/>
                        </a:rPr>
                        <a:t>Tā var būt kāda meitene....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onstantia" pitchFamily="18" charset="0"/>
                          <a:cs typeface="Times New Roman" pitchFamily="18" charset="0"/>
                        </a:rPr>
                        <a:t>kāds kaķis...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onstantia" pitchFamily="18" charset="0"/>
                          <a:cs typeface="Times New Roman" pitchFamily="18" charset="0"/>
                        </a:rPr>
                        <a:t>vai suns 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onstantia" pitchFamily="18" charset="0"/>
                          <a:cs typeface="Times New Roman" pitchFamily="18" charset="0"/>
                        </a:rPr>
                        <a:t>un varbūt pat balta pelīte.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onstantia" pitchFamily="18" charset="0"/>
                          <a:cs typeface="Times New Roman" pitchFamily="18" charset="0"/>
                        </a:rPr>
                        <a:t>2. GRUPA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onstantia" pitchFamily="18" charset="0"/>
                          <a:cs typeface="Times New Roman" pitchFamily="18" charset="0"/>
                        </a:rPr>
                        <a:t>Arī koks var būt draugs.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onstantia" pitchFamily="18" charset="0"/>
                          <a:cs typeface="Times New Roman" pitchFamily="18" charset="0"/>
                        </a:rPr>
                        <a:t>Viņš nemāk runāt, bet tu zini,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onstantia" pitchFamily="18" charset="0"/>
                          <a:cs typeface="Times New Roman" pitchFamily="18" charset="0"/>
                        </a:rPr>
                        <a:t>ka viņš tevi mīl,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onstantia" pitchFamily="18" charset="0"/>
                          <a:cs typeface="Times New Roman" pitchFamily="18" charset="0"/>
                        </a:rPr>
                        <a:t>jo dāvā savus ābolus...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onstantia" pitchFamily="18" charset="0"/>
                          <a:cs typeface="Times New Roman" pitchFamily="18" charset="0"/>
                        </a:rPr>
                        <a:t>savus bumbierus.. .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onstantia" pitchFamily="18" charset="0"/>
                          <a:cs typeface="Times New Roman" pitchFamily="18" charset="0"/>
                        </a:rPr>
                        <a:t>ķiršus....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onstantia" pitchFamily="18" charset="0"/>
                          <a:cs typeface="Times New Roman" pitchFamily="18" charset="0"/>
                        </a:rPr>
                        <a:t>vai kādreiz zaru, kurā tev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onstantia" pitchFamily="18" charset="0"/>
                          <a:cs typeface="Times New Roman" pitchFamily="18" charset="0"/>
                        </a:rPr>
                        <a:t>šūpoties.</a:t>
                      </a:r>
                      <a:endParaRPr kumimoji="0" lang="lv-LV" sz="24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onstantia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P5054.JPG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214290"/>
            <a:ext cx="5857916" cy="64294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500430" y="214290"/>
            <a:ext cx="5371266" cy="5929354"/>
          </a:xfrm>
          <a:prstGeom prst="rect">
            <a:avLst/>
          </a:prstGeom>
          <a:ln>
            <a:noFill/>
          </a:ln>
          <a:effectLst/>
          <a:scene3d>
            <a:camera prst="perspectiveHeroicExtremeLeftFacing">
              <a:rot lat="21301133" lon="645321" rev="21427477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sp>
        <p:nvSpPr>
          <p:cNvPr id="2" name="Rectangle 1"/>
          <p:cNvSpPr/>
          <p:nvPr/>
        </p:nvSpPr>
        <p:spPr>
          <a:xfrm>
            <a:off x="0" y="857232"/>
            <a:ext cx="3857652" cy="2232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lv-LV" sz="3200" b="1" dirty="0" smtClean="0">
                <a:solidFill>
                  <a:srgbClr val="000066"/>
                </a:solidFill>
                <a:latin typeface="Constantia" pitchFamily="18" charset="0"/>
                <a:cs typeface="Arial" pitchFamily="34" charset="0"/>
              </a:rPr>
              <a:t>DARBA LAPA –</a:t>
            </a:r>
          </a:p>
          <a:p>
            <a:pPr algn="ctr">
              <a:lnSpc>
                <a:spcPct val="150000"/>
              </a:lnSpc>
            </a:pPr>
            <a:r>
              <a:rPr lang="lv-LV" sz="3200" b="1" dirty="0" smtClean="0">
                <a:solidFill>
                  <a:srgbClr val="000066"/>
                </a:solidFill>
                <a:latin typeface="Constantia" pitchFamily="18" charset="0"/>
                <a:cs typeface="Arial" pitchFamily="34" charset="0"/>
              </a:rPr>
              <a:t> INTERAKTĪVĀ TĀFELE</a:t>
            </a:r>
            <a:endParaRPr lang="lv-LV" sz="3200" b="1" dirty="0">
              <a:solidFill>
                <a:srgbClr val="000066"/>
              </a:solidFill>
              <a:latin typeface="Constant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Ieva Radzina\Pictures\klase 3 a\IMGP5056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6705600" cy="47149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285720" y="571480"/>
            <a:ext cx="30003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3200" b="1" dirty="0" smtClean="0">
                <a:solidFill>
                  <a:srgbClr val="000066"/>
                </a:solidFill>
                <a:latin typeface="Constantia" pitchFamily="18" charset="0"/>
                <a:cs typeface="Arial" pitchFamily="34" charset="0"/>
              </a:rPr>
              <a:t>DRAUDZĪBAS </a:t>
            </a:r>
          </a:p>
          <a:p>
            <a:pPr algn="ctr"/>
            <a:r>
              <a:rPr lang="lv-LV" sz="3200" b="1" dirty="0" smtClean="0">
                <a:solidFill>
                  <a:srgbClr val="000066"/>
                </a:solidFill>
                <a:latin typeface="Constantia" pitchFamily="18" charset="0"/>
                <a:cs typeface="Arial" pitchFamily="34" charset="0"/>
              </a:rPr>
              <a:t>KRĒSLS</a:t>
            </a:r>
            <a:endParaRPr lang="lv-LV" sz="3200" b="1" dirty="0">
              <a:solidFill>
                <a:srgbClr val="000066"/>
              </a:solidFill>
              <a:latin typeface="Constantia" pitchFamily="18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7620" y="357166"/>
            <a:ext cx="2356956" cy="1510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isometricOffAxis2Left"/>
            <a:lightRig rig="threePt" dir="t"/>
          </a:scene3d>
        </p:spPr>
      </p:pic>
      <p:pic>
        <p:nvPicPr>
          <p:cNvPr id="5" name="Picture 4" descr="IMG_1622.JPG"/>
          <p:cNvPicPr>
            <a:picLocks noChangeAspect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071802" y="2857472"/>
            <a:ext cx="6072198" cy="4000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3571868" y="3000372"/>
            <a:ext cx="557213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 algn="ctr"/>
            <a:r>
              <a:rPr lang="lv-LV" sz="3200" b="1" dirty="0" smtClean="0">
                <a:solidFill>
                  <a:srgbClr val="000066"/>
                </a:solidFill>
                <a:latin typeface="Constantia" pitchFamily="18" charset="0"/>
                <a:cs typeface="Arial" pitchFamily="34" charset="0"/>
              </a:rPr>
              <a:t>DINAMISKĀ PAUZE</a:t>
            </a:r>
          </a:p>
          <a:p>
            <a:pPr marL="609600" indent="-609600" algn="ctr"/>
            <a:endParaRPr lang="lv-LV" sz="2400" b="1" dirty="0" smtClean="0">
              <a:solidFill>
                <a:srgbClr val="000066"/>
              </a:solidFill>
              <a:latin typeface="Constantia" pitchFamily="18" charset="0"/>
              <a:cs typeface="Arial" pitchFamily="34" charset="0"/>
            </a:endParaRPr>
          </a:p>
          <a:p>
            <a:pPr marL="609600" indent="-609600" algn="ctr"/>
            <a:r>
              <a:rPr lang="lv-LV" sz="2400" b="1" dirty="0" smtClean="0">
                <a:solidFill>
                  <a:srgbClr val="000066"/>
                </a:solidFill>
                <a:latin typeface="Constantia" pitchFamily="18" charset="0"/>
                <a:cs typeface="Arial" pitchFamily="34" charset="0"/>
              </a:rPr>
              <a:t>Izmantojot D. Rijnieka CD </a:t>
            </a:r>
          </a:p>
          <a:p>
            <a:pPr marL="609600" indent="-609600" algn="ctr"/>
            <a:r>
              <a:rPr lang="lv-LV" sz="2400" b="1" dirty="0" smtClean="0">
                <a:solidFill>
                  <a:srgbClr val="000066"/>
                </a:solidFill>
                <a:latin typeface="Constantia" pitchFamily="18" charset="0"/>
                <a:cs typeface="Arial" pitchFamily="34" charset="0"/>
              </a:rPr>
              <a:t>“Sadosimies rokās”</a:t>
            </a:r>
          </a:p>
          <a:p>
            <a:pPr marL="609600" indent="-609600" algn="ctr"/>
            <a:r>
              <a:rPr lang="lv-LV" sz="2400" b="1" dirty="0" smtClean="0">
                <a:solidFill>
                  <a:srgbClr val="000066"/>
                </a:solidFill>
                <a:latin typeface="Constantia" pitchFamily="18" charset="0"/>
                <a:cs typeface="Arial" pitchFamily="34" charset="0"/>
              </a:rPr>
              <a:t> dziesma ar kustībām!</a:t>
            </a:r>
            <a:endParaRPr lang="lv-LV" sz="2400" b="1" dirty="0" smtClean="0">
              <a:solidFill>
                <a:srgbClr val="000066"/>
              </a:solidFill>
              <a:latin typeface="Constant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Ieva Radzina\Pictures\klase 3 a\IMGP5057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1" y="0"/>
            <a:ext cx="9190337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1"/>
          <p:cNvSpPr/>
          <p:nvPr/>
        </p:nvSpPr>
        <p:spPr>
          <a:xfrm>
            <a:off x="357158" y="357166"/>
            <a:ext cx="78581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 algn="ctr"/>
            <a:r>
              <a:rPr lang="lv-LV" sz="3200" b="1" dirty="0" smtClean="0">
                <a:solidFill>
                  <a:srgbClr val="000066"/>
                </a:solidFill>
                <a:latin typeface="Constantia" pitchFamily="18" charset="0"/>
                <a:cs typeface="Arial" pitchFamily="34" charset="0"/>
              </a:rPr>
              <a:t>DARBA LAPA -  LABA, ĪSTA DRAUGA ĪPAŠĪBAS</a:t>
            </a:r>
            <a:endParaRPr lang="lv-LV" sz="3200" dirty="0" smtClean="0">
              <a:solidFill>
                <a:srgbClr val="000066"/>
              </a:solidFill>
              <a:latin typeface="Constantia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143372" y="2500306"/>
          <a:ext cx="3500462" cy="3857652"/>
        </p:xfrm>
        <a:graphic>
          <a:graphicData uri="http://schemas.openxmlformats.org/drawingml/2006/table">
            <a:tbl>
              <a:tblPr/>
              <a:tblGrid>
                <a:gridCol w="609208"/>
                <a:gridCol w="2891254"/>
              </a:tblGrid>
              <a:tr h="6429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v-LV" sz="2400" b="1" dirty="0">
                          <a:ln>
                            <a:solidFill>
                              <a:srgbClr val="000066"/>
                            </a:solidFill>
                          </a:ln>
                          <a:solidFill>
                            <a:srgbClr val="000066"/>
                          </a:solidFill>
                          <a:latin typeface="Arial"/>
                          <a:ea typeface="Times New Roman"/>
                        </a:rPr>
                        <a:t>D</a:t>
                      </a:r>
                      <a:endParaRPr lang="lv-LV" sz="2400" dirty="0">
                        <a:ln>
                          <a:solidFill>
                            <a:srgbClr val="000066"/>
                          </a:solidFill>
                        </a:ln>
                        <a:solidFill>
                          <a:srgbClr val="00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lv-LV" sz="1200" dirty="0">
                        <a:ln>
                          <a:solidFill>
                            <a:srgbClr val="000066"/>
                          </a:solidFill>
                        </a:ln>
                        <a:solidFill>
                          <a:srgbClr val="00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  <a:tr h="6429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v-LV" sz="2400" b="1" dirty="0">
                          <a:ln>
                            <a:solidFill>
                              <a:srgbClr val="000066"/>
                            </a:solidFill>
                          </a:ln>
                          <a:solidFill>
                            <a:srgbClr val="000066"/>
                          </a:solidFill>
                          <a:latin typeface="Arial"/>
                          <a:ea typeface="Times New Roman"/>
                        </a:rPr>
                        <a:t>R</a:t>
                      </a:r>
                      <a:endParaRPr lang="lv-LV" sz="2400" dirty="0">
                        <a:ln>
                          <a:solidFill>
                            <a:srgbClr val="000066"/>
                          </a:solidFill>
                        </a:ln>
                        <a:solidFill>
                          <a:srgbClr val="00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lv-LV" sz="2400" dirty="0">
                        <a:ln>
                          <a:solidFill>
                            <a:srgbClr val="000066"/>
                          </a:solidFill>
                        </a:ln>
                        <a:solidFill>
                          <a:srgbClr val="00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  <a:tr h="6429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v-LV" sz="2400" b="1">
                          <a:ln>
                            <a:solidFill>
                              <a:srgbClr val="000066"/>
                            </a:solidFill>
                          </a:ln>
                          <a:solidFill>
                            <a:srgbClr val="000066"/>
                          </a:solidFill>
                          <a:latin typeface="Arial"/>
                          <a:ea typeface="Times New Roman"/>
                        </a:rPr>
                        <a:t>A</a:t>
                      </a:r>
                      <a:endParaRPr lang="lv-LV" sz="2400">
                        <a:ln>
                          <a:solidFill>
                            <a:srgbClr val="000066"/>
                          </a:solidFill>
                        </a:ln>
                        <a:solidFill>
                          <a:srgbClr val="00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lv-LV" sz="1200" dirty="0">
                        <a:ln>
                          <a:solidFill>
                            <a:srgbClr val="000066"/>
                          </a:solidFill>
                        </a:ln>
                        <a:solidFill>
                          <a:srgbClr val="00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  <a:tr h="6429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v-LV" sz="2400" b="1">
                          <a:ln>
                            <a:solidFill>
                              <a:srgbClr val="000066"/>
                            </a:solidFill>
                          </a:ln>
                          <a:solidFill>
                            <a:srgbClr val="000066"/>
                          </a:solidFill>
                          <a:latin typeface="Arial"/>
                          <a:ea typeface="Times New Roman"/>
                        </a:rPr>
                        <a:t>U</a:t>
                      </a:r>
                      <a:endParaRPr lang="lv-LV" sz="2400">
                        <a:ln>
                          <a:solidFill>
                            <a:srgbClr val="000066"/>
                          </a:solidFill>
                        </a:ln>
                        <a:solidFill>
                          <a:srgbClr val="00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lv-LV" sz="1200">
                        <a:ln>
                          <a:solidFill>
                            <a:srgbClr val="000066"/>
                          </a:solidFill>
                        </a:ln>
                        <a:solidFill>
                          <a:srgbClr val="00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  <a:tr h="6429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v-LV" sz="2400" b="1">
                          <a:ln>
                            <a:solidFill>
                              <a:srgbClr val="000066"/>
                            </a:solidFill>
                          </a:ln>
                          <a:solidFill>
                            <a:srgbClr val="000066"/>
                          </a:solidFill>
                          <a:latin typeface="Arial"/>
                          <a:ea typeface="Times New Roman"/>
                        </a:rPr>
                        <a:t>G</a:t>
                      </a:r>
                      <a:endParaRPr lang="lv-LV" sz="2400">
                        <a:ln>
                          <a:solidFill>
                            <a:srgbClr val="000066"/>
                          </a:solidFill>
                        </a:ln>
                        <a:solidFill>
                          <a:srgbClr val="00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lv-LV" sz="1200">
                        <a:ln>
                          <a:solidFill>
                            <a:srgbClr val="000066"/>
                          </a:solidFill>
                        </a:ln>
                        <a:solidFill>
                          <a:srgbClr val="00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  <a:tr h="6429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v-LV" sz="2400" b="1" dirty="0">
                          <a:ln>
                            <a:solidFill>
                              <a:srgbClr val="000066"/>
                            </a:solidFill>
                          </a:ln>
                          <a:solidFill>
                            <a:srgbClr val="000066"/>
                          </a:solidFill>
                          <a:latin typeface="Arial"/>
                          <a:ea typeface="Times New Roman"/>
                        </a:rPr>
                        <a:t>S</a:t>
                      </a:r>
                      <a:endParaRPr lang="lv-LV" sz="2400" dirty="0">
                        <a:ln>
                          <a:solidFill>
                            <a:srgbClr val="000066"/>
                          </a:solidFill>
                        </a:ln>
                        <a:solidFill>
                          <a:srgbClr val="00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lv-LV" sz="1200" dirty="0">
                        <a:ln>
                          <a:solidFill>
                            <a:srgbClr val="000066"/>
                          </a:solidFill>
                        </a:ln>
                        <a:solidFill>
                          <a:srgbClr val="00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4348" y="214290"/>
            <a:ext cx="7429520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 algn="ctr">
              <a:lnSpc>
                <a:spcPct val="90000"/>
              </a:lnSpc>
              <a:buFontTx/>
              <a:buNone/>
            </a:pPr>
            <a:r>
              <a:rPr lang="lv-LV" sz="3200" b="1" dirty="0" smtClean="0">
                <a:solidFill>
                  <a:srgbClr val="000066"/>
                </a:solidFill>
                <a:latin typeface="Constantia" pitchFamily="18" charset="0"/>
                <a:cs typeface="Arial" pitchFamily="34" charset="0"/>
              </a:rPr>
              <a:t>INTERAKTĪVĀ TĀFELE “IDEJU ZIEDS” 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052513"/>
            <a:ext cx="7605738" cy="52156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142852"/>
            <a:ext cx="8858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32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KLAUSĪŠANĀS - STĀSTS</a:t>
            </a:r>
            <a:endParaRPr lang="lv-LV" sz="3200" b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857232"/>
            <a:ext cx="8929718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lv-LV" sz="2800" b="1" dirty="0" smtClean="0">
                <a:solidFill>
                  <a:srgbClr val="000066"/>
                </a:solidFill>
                <a:latin typeface="Constantia" pitchFamily="18" charset="0"/>
                <a:cs typeface="Arial" pitchFamily="34" charset="0"/>
              </a:rPr>
              <a:t>DIVI DRAUGI</a:t>
            </a:r>
          </a:p>
          <a:p>
            <a:pPr algn="just">
              <a:lnSpc>
                <a:spcPct val="150000"/>
              </a:lnSpc>
              <a:buNone/>
            </a:pPr>
            <a:r>
              <a:rPr lang="lv-LV" sz="2400" dirty="0" smtClean="0">
                <a:solidFill>
                  <a:srgbClr val="000066"/>
                </a:solidFill>
                <a:latin typeface="Constantia" pitchFamily="18" charset="0"/>
                <a:cs typeface="Arial" pitchFamily="34" charset="0"/>
              </a:rPr>
              <a:t> 	Pa mežu gāja divi draugi, un viņiem uzbrūk lācis. Viens</a:t>
            </a:r>
          </a:p>
          <a:p>
            <a:pPr algn="just">
              <a:lnSpc>
                <a:spcPct val="150000"/>
              </a:lnSpc>
              <a:buNone/>
            </a:pPr>
            <a:r>
              <a:rPr lang="lv-LV" sz="2400" dirty="0" smtClean="0">
                <a:solidFill>
                  <a:srgbClr val="000066"/>
                </a:solidFill>
                <a:latin typeface="Constantia" pitchFamily="18" charset="0"/>
                <a:cs typeface="Arial" pitchFamily="34" charset="0"/>
              </a:rPr>
              <a:t>metās bēgt, uzkāpa kokā un paslēpās, bet otrs palika uz ceļa. Viņam nekas cits neatlika, kā nokrist zemē un izlikties par mirušu. </a:t>
            </a:r>
          </a:p>
          <a:p>
            <a:pPr algn="just">
              <a:lnSpc>
                <a:spcPct val="150000"/>
              </a:lnSpc>
              <a:buNone/>
            </a:pPr>
            <a:r>
              <a:rPr lang="lv-LV" sz="2400" dirty="0" smtClean="0">
                <a:solidFill>
                  <a:srgbClr val="000066"/>
                </a:solidFill>
                <a:latin typeface="Constantia" pitchFamily="18" charset="0"/>
                <a:cs typeface="Arial" pitchFamily="34" charset="0"/>
              </a:rPr>
              <a:t>	Lācis piegāja un viņu apošņāja: viņš pat elpot neelpoja. </a:t>
            </a:r>
          </a:p>
          <a:p>
            <a:pPr algn="just">
              <a:lnSpc>
                <a:spcPct val="150000"/>
              </a:lnSpc>
              <a:buNone/>
            </a:pPr>
            <a:r>
              <a:rPr lang="lv-LV" sz="2400" dirty="0" smtClean="0">
                <a:solidFill>
                  <a:srgbClr val="000066"/>
                </a:solidFill>
                <a:latin typeface="Constantia" pitchFamily="18" charset="0"/>
                <a:cs typeface="Arial" pitchFamily="34" charset="0"/>
              </a:rPr>
              <a:t>Lācis apošņāja viņa seju, nodomāja, ka beigts, un aizgāja. Kad lācis bija prom, otrs nokāpa no koka un smējās: “Ko tev lācis ausīs iečukstēja?”</a:t>
            </a:r>
          </a:p>
          <a:p>
            <a:pPr algn="ctr">
              <a:buNone/>
            </a:pPr>
            <a:r>
              <a:rPr lang="lv-LV" sz="2400" i="1" dirty="0" smtClean="0">
                <a:solidFill>
                  <a:srgbClr val="000066"/>
                </a:solidFill>
                <a:latin typeface="Constantia" pitchFamily="18" charset="0"/>
                <a:cs typeface="Arial" pitchFamily="34" charset="0"/>
              </a:rPr>
              <a:t>  </a:t>
            </a:r>
            <a:r>
              <a:rPr lang="lv-LV" sz="2400" b="1" i="1" dirty="0" smtClean="0">
                <a:solidFill>
                  <a:srgbClr val="000066"/>
                </a:solidFill>
                <a:latin typeface="Constantia" pitchFamily="18" charset="0"/>
                <a:cs typeface="Arial" pitchFamily="34" charset="0"/>
              </a:rPr>
              <a:t>Viņš man sacīja, ka tie ir slikti cilvēki, kas pamet draugu</a:t>
            </a:r>
          </a:p>
          <a:p>
            <a:pPr algn="ctr">
              <a:buNone/>
            </a:pPr>
            <a:r>
              <a:rPr lang="lv-LV" sz="2400" b="1" i="1" dirty="0" smtClean="0">
                <a:solidFill>
                  <a:srgbClr val="000066"/>
                </a:solidFill>
                <a:latin typeface="Constantia" pitchFamily="18" charset="0"/>
                <a:cs typeface="Arial" pitchFamily="34" charset="0"/>
              </a:rPr>
              <a:t>briesmās.</a:t>
            </a:r>
            <a:endParaRPr lang="lv-LV" sz="2400" dirty="0" smtClean="0">
              <a:solidFill>
                <a:srgbClr val="000066"/>
              </a:solidFill>
              <a:latin typeface="Constantia" pitchFamily="18" charset="0"/>
              <a:cs typeface="Arial" pitchFamily="34" charset="0"/>
            </a:endParaRPr>
          </a:p>
          <a:p>
            <a:pPr algn="r">
              <a:buNone/>
            </a:pPr>
            <a:r>
              <a:rPr lang="lv-LV" sz="2400" dirty="0" smtClean="0">
                <a:solidFill>
                  <a:srgbClr val="000066"/>
                </a:solidFill>
                <a:latin typeface="Constantia" pitchFamily="18" charset="0"/>
                <a:cs typeface="Arial" pitchFamily="34" charset="0"/>
              </a:rPr>
              <a:t>( Ļevs Tolstojs)</a:t>
            </a:r>
          </a:p>
          <a:p>
            <a:pPr algn="r">
              <a:buNone/>
            </a:pPr>
            <a:r>
              <a:rPr lang="lv-LV" sz="2400" i="1" dirty="0" smtClean="0">
                <a:solidFill>
                  <a:srgbClr val="000066"/>
                </a:solidFill>
                <a:latin typeface="Constantia" pitchFamily="18" charset="0"/>
                <a:cs typeface="Arial" pitchFamily="34" charset="0"/>
              </a:rPr>
              <a:t> V. Sūniņa. Lasīsim ar prieku 4. klase.,Jumava 2002.</a:t>
            </a:r>
            <a:endParaRPr lang="lv-LV" sz="2400" dirty="0" smtClean="0">
              <a:solidFill>
                <a:srgbClr val="000066"/>
              </a:solidFill>
              <a:latin typeface="Constant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GP506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75" y="0"/>
            <a:ext cx="9072625" cy="680447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  <p:pic>
        <p:nvPicPr>
          <p:cNvPr id="2" name="Picture 1" descr="C:\Users\Ieva Radzina\Pictures\klase 3 a\IMGP50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679034"/>
            <a:ext cx="4000528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10" name="Picture 2" descr="C:\Users\Ieva Radzina\Pictures\klase 3 a\IMGP506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62502" y="3643314"/>
            <a:ext cx="4000527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357158" y="214290"/>
            <a:ext cx="82868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 algn="ctr"/>
            <a:r>
              <a:rPr lang="lv-LV" sz="32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Arial" pitchFamily="34" charset="0"/>
              </a:rPr>
              <a:t>SITUĀCIJU IZSPĒLE - PIRKSTU LELLES</a:t>
            </a:r>
            <a:endParaRPr lang="lv-LV" sz="3200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14282" y="857232"/>
            <a:ext cx="85011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lv-LV" sz="2400" b="0" dirty="0" smtClean="0">
                <a:solidFill>
                  <a:srgbClr val="000066"/>
                </a:solidFill>
                <a:latin typeface="Constantia" pitchFamily="18" charset="0"/>
                <a:ea typeface="Times New Roman"/>
                <a:cs typeface="Arial" pitchFamily="34" charset="0"/>
              </a:rPr>
              <a:t>1. Klasē mācību gada sākumā ierodas jauns skolēns... </a:t>
            </a:r>
            <a:endParaRPr lang="lv-LV" sz="2400" b="0" dirty="0">
              <a:solidFill>
                <a:srgbClr val="000066"/>
              </a:solidFill>
              <a:latin typeface="Constantia" pitchFamily="18" charset="0"/>
              <a:ea typeface="Times New Roman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14282" y="1357298"/>
            <a:ext cx="87154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lv-LV" sz="2400" b="0" dirty="0" smtClean="0">
                <a:solidFill>
                  <a:srgbClr val="000066"/>
                </a:solidFill>
                <a:latin typeface="Constantia" pitchFamily="18" charset="0"/>
                <a:ea typeface="Times New Roman"/>
                <a:cs typeface="Arial" pitchFamily="34" charset="0"/>
              </a:rPr>
              <a:t>2. Pagalmā bērni spēlējas smilšukastē. Uz smilšukastes malas sēž meitene, kurai neviens no smilšukastē esošajiem bērniem nav pazīstams... </a:t>
            </a:r>
            <a:endParaRPr lang="lv-LV" sz="2400" b="0" dirty="0">
              <a:solidFill>
                <a:srgbClr val="000066"/>
              </a:solidFill>
              <a:latin typeface="Constantia" pitchFamily="18" charset="0"/>
              <a:ea typeface="Times New Roman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4282" y="2571744"/>
            <a:ext cx="87868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lv-LV" sz="2400" b="0" dirty="0" smtClean="0">
                <a:solidFill>
                  <a:srgbClr val="000066"/>
                </a:solidFill>
                <a:latin typeface="Constantia" pitchFamily="18" charset="0"/>
                <a:ea typeface="Times New Roman"/>
                <a:cs typeface="Arial" pitchFamily="34" charset="0"/>
              </a:rPr>
              <a:t>3. Klasē vairākas meitenes pārrunā jaunākās modes tendences. Vienā no klases soliem sēž meitene, kura sarunu noklausās no malas un labprāt tajā iesaistītos...</a:t>
            </a:r>
            <a:endParaRPr lang="lv-LV" sz="2400" b="0" dirty="0">
              <a:solidFill>
                <a:srgbClr val="000066"/>
              </a:solidFill>
              <a:latin typeface="Constantia" pitchFamily="18" charset="0"/>
              <a:ea typeface="Times New Roman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0"/>
            <a:ext cx="617713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600" indent="-609600" algn="ctr"/>
            <a:r>
              <a:rPr lang="lv-LV" sz="3200" b="1" dirty="0" smtClean="0">
                <a:solidFill>
                  <a:srgbClr val="000066"/>
                </a:solidFill>
                <a:latin typeface="Constantia" pitchFamily="18" charset="0"/>
                <a:cs typeface="Arial" pitchFamily="34" charset="0"/>
              </a:rPr>
              <a:t>NEPABEIGTIE TEIKUMI </a:t>
            </a:r>
          </a:p>
          <a:p>
            <a:endParaRPr lang="lv-LV" dirty="0"/>
          </a:p>
        </p:txBody>
      </p:sp>
      <p:sp>
        <p:nvSpPr>
          <p:cNvPr id="3" name="Rectangle 2"/>
          <p:cNvSpPr/>
          <p:nvPr/>
        </p:nvSpPr>
        <p:spPr>
          <a:xfrm>
            <a:off x="214282" y="571480"/>
            <a:ext cx="4429155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2800" b="1" dirty="0" smtClean="0">
                <a:solidFill>
                  <a:srgbClr val="000066"/>
                </a:solidFill>
                <a:latin typeface="Constantia" pitchFamily="18" charset="0"/>
                <a:cs typeface="Arial" pitchFamily="34" charset="0"/>
              </a:rPr>
              <a:t>Es domāju, ka ...</a:t>
            </a:r>
          </a:p>
          <a:p>
            <a:endParaRPr lang="lv-LV" sz="2000" b="1" dirty="0" smtClean="0">
              <a:solidFill>
                <a:srgbClr val="000066"/>
              </a:solidFill>
              <a:latin typeface="Arial" pitchFamily="34" charset="0"/>
              <a:cs typeface="Arial" pitchFamily="34" charset="0"/>
            </a:endParaRPr>
          </a:p>
          <a:p>
            <a:r>
              <a:rPr lang="lv-LV" sz="2000" dirty="0" smtClean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... </a:t>
            </a:r>
            <a:r>
              <a:rPr lang="lv-LV" sz="2400" dirty="0" smtClean="0">
                <a:solidFill>
                  <a:srgbClr val="000066"/>
                </a:solidFill>
                <a:latin typeface="Constantia" pitchFamily="18" charset="0"/>
                <a:cs typeface="Arial" pitchFamily="34" charset="0"/>
              </a:rPr>
              <a:t>manas grupas biedri ir vissuperīgākie draugi.</a:t>
            </a:r>
          </a:p>
          <a:p>
            <a:r>
              <a:rPr lang="lv-LV" sz="2400" dirty="0" smtClean="0">
                <a:solidFill>
                  <a:srgbClr val="000066"/>
                </a:solidFill>
                <a:latin typeface="Constantia" pitchFamily="18" charset="0"/>
                <a:cs typeface="Arial" pitchFamily="34" charset="0"/>
              </a:rPr>
              <a:t>... draudzība ir labāka nekā tu domā.</a:t>
            </a:r>
          </a:p>
          <a:p>
            <a:r>
              <a:rPr lang="lv-LV" sz="2400" dirty="0" smtClean="0">
                <a:solidFill>
                  <a:srgbClr val="000066"/>
                </a:solidFill>
                <a:latin typeface="Constantia" pitchFamily="18" charset="0"/>
                <a:cs typeface="Arial" pitchFamily="34" charset="0"/>
              </a:rPr>
              <a:t>...  ir vajadzīgs labs draugs.</a:t>
            </a:r>
          </a:p>
          <a:p>
            <a:r>
              <a:rPr lang="lv-LV" sz="2400" dirty="0" smtClean="0">
                <a:solidFill>
                  <a:srgbClr val="000066"/>
                </a:solidFill>
                <a:latin typeface="Constantia" pitchFamily="18" charset="0"/>
                <a:cs typeface="Arial" pitchFamily="34" charset="0"/>
              </a:rPr>
              <a:t>...  draugs var būt visa klase.</a:t>
            </a:r>
          </a:p>
          <a:p>
            <a:r>
              <a:rPr lang="lv-LV" sz="2400" dirty="0" smtClean="0">
                <a:solidFill>
                  <a:srgbClr val="000066"/>
                </a:solidFill>
                <a:latin typeface="Constantia" pitchFamily="18" charset="0"/>
                <a:cs typeface="Arial" pitchFamily="34" charset="0"/>
              </a:rPr>
              <a:t>...  man vajag draugu.</a:t>
            </a:r>
          </a:p>
          <a:p>
            <a:r>
              <a:rPr lang="lv-LV" sz="2400" dirty="0" smtClean="0">
                <a:solidFill>
                  <a:srgbClr val="000066"/>
                </a:solidFill>
                <a:latin typeface="Constantia" pitchFamily="18" charset="0"/>
                <a:cs typeface="Arial" pitchFamily="34" charset="0"/>
              </a:rPr>
              <a:t>... draudzēties ir ļoti labi.</a:t>
            </a:r>
          </a:p>
          <a:p>
            <a:r>
              <a:rPr lang="lv-LV" sz="2400" dirty="0" smtClean="0">
                <a:solidFill>
                  <a:srgbClr val="000066"/>
                </a:solidFill>
                <a:latin typeface="Constantia" pitchFamily="18" charset="0"/>
                <a:cs typeface="Arial" pitchFamily="34" charset="0"/>
              </a:rPr>
              <a:t>... draudzība ir ļoti mīļa.</a:t>
            </a:r>
          </a:p>
          <a:p>
            <a:r>
              <a:rPr lang="lv-LV" sz="2400" dirty="0" smtClean="0">
                <a:solidFill>
                  <a:srgbClr val="000066"/>
                </a:solidFill>
                <a:latin typeface="Constantia" pitchFamily="18" charset="0"/>
                <a:cs typeface="Arial" pitchFamily="34" charset="0"/>
              </a:rPr>
              <a:t>.. . man ir uzradušies draugi.</a:t>
            </a:r>
          </a:p>
          <a:p>
            <a:r>
              <a:rPr lang="lv-LV" sz="2400" dirty="0" smtClean="0">
                <a:solidFill>
                  <a:srgbClr val="000066"/>
                </a:solidFill>
                <a:latin typeface="Constantia" pitchFamily="18" charset="0"/>
                <a:cs typeface="Arial" pitchFamily="34" charset="0"/>
              </a:rPr>
              <a:t>... draudzība ir ļoti svarīga.</a:t>
            </a:r>
          </a:p>
          <a:p>
            <a:r>
              <a:rPr lang="lv-LV" sz="2400" dirty="0" smtClean="0">
                <a:solidFill>
                  <a:srgbClr val="000066"/>
                </a:solidFill>
                <a:latin typeface="Constantia" pitchFamily="18" charset="0"/>
                <a:cs typeface="Arial" pitchFamily="34" charset="0"/>
              </a:rPr>
              <a:t>... man tagad būs daudz draugu.</a:t>
            </a:r>
          </a:p>
          <a:p>
            <a:r>
              <a:rPr lang="lv-LV" sz="2400" dirty="0" smtClean="0">
                <a:solidFill>
                  <a:srgbClr val="000066"/>
                </a:solidFill>
                <a:latin typeface="Constantia" pitchFamily="18" charset="0"/>
                <a:cs typeface="Arial" pitchFamily="34" charset="0"/>
              </a:rPr>
              <a:t>... šajā stundā bija daudz draudzības</a:t>
            </a:r>
            <a:r>
              <a:rPr lang="lv-LV" sz="2000" dirty="0" smtClean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0" y="642918"/>
            <a:ext cx="4572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2400" b="1" dirty="0" smtClean="0">
                <a:solidFill>
                  <a:srgbClr val="000066"/>
                </a:solidFill>
                <a:latin typeface="Constantia" pitchFamily="18" charset="0"/>
                <a:cs typeface="Arial" pitchFamily="34" charset="0"/>
              </a:rPr>
              <a:t>Galvenais, ko es...</a:t>
            </a:r>
          </a:p>
          <a:p>
            <a:endParaRPr lang="lv-LV" sz="2400" b="1" dirty="0" smtClean="0">
              <a:solidFill>
                <a:srgbClr val="000066"/>
              </a:solidFill>
              <a:latin typeface="Constantia" pitchFamily="18" charset="0"/>
              <a:cs typeface="Arial" pitchFamily="34" charset="0"/>
            </a:endParaRPr>
          </a:p>
          <a:p>
            <a:r>
              <a:rPr lang="lv-LV" sz="2400" dirty="0" smtClean="0">
                <a:solidFill>
                  <a:srgbClr val="000066"/>
                </a:solidFill>
                <a:latin typeface="Constantia" pitchFamily="18" charset="0"/>
                <a:cs typeface="Arial" pitchFamily="34" charset="0"/>
              </a:rPr>
              <a:t> .. ieguvu draugus.</a:t>
            </a:r>
          </a:p>
          <a:p>
            <a:r>
              <a:rPr lang="lv-LV" sz="2400" dirty="0" smtClean="0">
                <a:solidFill>
                  <a:srgbClr val="000066"/>
                </a:solidFill>
                <a:latin typeface="Constantia" pitchFamily="18" charset="0"/>
                <a:cs typeface="Arial" pitchFamily="34" charset="0"/>
              </a:rPr>
              <a:t>... sapratu, ka mēs esam vispār draudzīga klase.</a:t>
            </a:r>
          </a:p>
          <a:p>
            <a:r>
              <a:rPr lang="lv-LV" sz="2400" dirty="0" smtClean="0">
                <a:solidFill>
                  <a:srgbClr val="000066"/>
                </a:solidFill>
                <a:latin typeface="Constantia" pitchFamily="18" charset="0"/>
                <a:cs typeface="Arial" pitchFamily="34" charset="0"/>
              </a:rPr>
              <a:t>... gribētu, lai visi būtu draudzīgi.</a:t>
            </a:r>
          </a:p>
          <a:p>
            <a:r>
              <a:rPr lang="lv-LV" sz="2400" dirty="0" smtClean="0">
                <a:solidFill>
                  <a:srgbClr val="000066"/>
                </a:solidFill>
                <a:latin typeface="Constantia" pitchFamily="18" charset="0"/>
                <a:cs typeface="Arial" pitchFamily="34" charset="0"/>
              </a:rPr>
              <a:t>... ieguvu ir jauni draugi, es ceru.</a:t>
            </a:r>
          </a:p>
          <a:p>
            <a:r>
              <a:rPr lang="lv-LV" sz="2400" dirty="0" smtClean="0">
                <a:solidFill>
                  <a:srgbClr val="000066"/>
                </a:solidFill>
                <a:latin typeface="Constantia" pitchFamily="18" charset="0"/>
                <a:cs typeface="Arial" pitchFamily="34" charset="0"/>
              </a:rPr>
              <a:t>... domāju, man būs labs draugs.</a:t>
            </a:r>
          </a:p>
          <a:p>
            <a:r>
              <a:rPr lang="lv-LV" sz="2400" dirty="0" smtClean="0">
                <a:solidFill>
                  <a:srgbClr val="000066"/>
                </a:solidFill>
                <a:latin typeface="Constantia" pitchFamily="18" charset="0"/>
                <a:cs typeface="Arial" pitchFamily="34" charset="0"/>
              </a:rPr>
              <a:t>... domāju, ka visi var būt draugi.</a:t>
            </a:r>
          </a:p>
          <a:p>
            <a:r>
              <a:rPr lang="lv-LV" sz="2400" dirty="0" smtClean="0">
                <a:solidFill>
                  <a:srgbClr val="000066"/>
                </a:solidFill>
                <a:latin typeface="Constantia" pitchFamily="18" charset="0"/>
                <a:cs typeface="Arial" pitchFamily="34" charset="0"/>
              </a:rPr>
              <a:t>... iemācījos, ka draugu nedrīkst pamest nelaimē.</a:t>
            </a:r>
          </a:p>
          <a:p>
            <a:r>
              <a:rPr lang="lv-LV" sz="2400" dirty="0" smtClean="0">
                <a:solidFill>
                  <a:srgbClr val="000066"/>
                </a:solidFill>
                <a:latin typeface="Constantia" pitchFamily="18" charset="0"/>
                <a:cs typeface="Arial" pitchFamily="34" charset="0"/>
              </a:rPr>
              <a:t>... varu darīt, ir draudzēties</a:t>
            </a:r>
          </a:p>
          <a:p>
            <a:r>
              <a:rPr lang="lv-LV" sz="2400" dirty="0" smtClean="0">
                <a:solidFill>
                  <a:srgbClr val="000066"/>
                </a:solidFill>
                <a:latin typeface="Constantia" pitchFamily="18" charset="0"/>
                <a:cs typeface="Arial" pitchFamily="34" charset="0"/>
              </a:rPr>
              <a:t>... jādraudzējas ir ar visiem, lai kādi viņi būtu.</a:t>
            </a:r>
          </a:p>
          <a:p>
            <a:r>
              <a:rPr lang="lv-LV" sz="2400" dirty="0" smtClean="0">
                <a:solidFill>
                  <a:srgbClr val="000066"/>
                </a:solidFill>
                <a:latin typeface="Constantia" pitchFamily="18" charset="0"/>
                <a:cs typeface="Arial" pitchFamily="34" charset="0"/>
              </a:rPr>
              <a:t>... būšu laba draudzene.</a:t>
            </a:r>
          </a:p>
          <a:p>
            <a:r>
              <a:rPr lang="lv-LV" sz="2400" dirty="0" smtClean="0">
                <a:solidFill>
                  <a:srgbClr val="000066"/>
                </a:solidFill>
                <a:latin typeface="Constantia" pitchFamily="18" charset="0"/>
                <a:cs typeface="Arial" pitchFamily="34" charset="0"/>
              </a:rPr>
              <a:t>... draudzējos.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2249" y="331076"/>
            <a:ext cx="77862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600" indent="-609600" algn="ctr"/>
            <a:r>
              <a:rPr lang="lv-LV" sz="3200" b="1" dirty="0" smtClean="0">
                <a:solidFill>
                  <a:srgbClr val="000066"/>
                </a:solidFill>
                <a:latin typeface="Constantia" pitchFamily="18" charset="0"/>
                <a:cs typeface="Arial" pitchFamily="34" charset="0"/>
              </a:rPr>
              <a:t>STUNDAS NOSLĒGUMS</a:t>
            </a:r>
          </a:p>
          <a:p>
            <a:endParaRPr lang="lv-LV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857232"/>
            <a:ext cx="7877203" cy="57008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GP5161.JPG"/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7072291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214290"/>
            <a:ext cx="5500726" cy="1143000"/>
          </a:xfrm>
        </p:spPr>
        <p:txBody>
          <a:bodyPr/>
          <a:lstStyle/>
          <a:p>
            <a:r>
              <a:rPr lang="lv-LV" dirty="0" smtClean="0">
                <a:solidFill>
                  <a:srgbClr val="002060"/>
                </a:solidFill>
                <a:latin typeface="Constantia" pitchFamily="18" charset="0"/>
              </a:rPr>
              <a:t>TURPINĀJUMS!</a:t>
            </a:r>
            <a:endParaRPr lang="lv-LV" dirty="0">
              <a:solidFill>
                <a:srgbClr val="002060"/>
              </a:solidFill>
              <a:latin typeface="Constant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14942" y="1000108"/>
            <a:ext cx="364333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2800" b="1" dirty="0" smtClean="0">
                <a:solidFill>
                  <a:srgbClr val="002060"/>
                </a:solidFill>
                <a:latin typeface="Constantia" pitchFamily="18" charset="0"/>
              </a:rPr>
              <a:t>IEPAZĪSTI</a:t>
            </a:r>
          </a:p>
          <a:p>
            <a:pPr algn="ctr"/>
            <a:r>
              <a:rPr lang="lv-LV" sz="2800" b="1" dirty="0" smtClean="0">
                <a:solidFill>
                  <a:srgbClr val="002060"/>
                </a:solidFill>
                <a:latin typeface="Constantia" pitchFamily="18" charset="0"/>
              </a:rPr>
              <a:t> KLASESBIEDRUS</a:t>
            </a:r>
          </a:p>
          <a:p>
            <a:pPr algn="ctr"/>
            <a:r>
              <a:rPr lang="lv-LV" sz="2800" b="1" dirty="0" smtClean="0">
                <a:solidFill>
                  <a:srgbClr val="002060"/>
                </a:solidFill>
                <a:latin typeface="Constantia" pitchFamily="18" charset="0"/>
              </a:rPr>
              <a:t> </a:t>
            </a:r>
          </a:p>
        </p:txBody>
      </p:sp>
      <p:pic>
        <p:nvPicPr>
          <p:cNvPr id="4" name="Picture 3" descr="IMG_161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-440567" y="2274061"/>
            <a:ext cx="5238787" cy="392909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bliqueTopLeft"/>
            <a:lightRig rig="threePt" dir="t"/>
          </a:scene3d>
        </p:spPr>
      </p:pic>
      <p:sp>
        <p:nvSpPr>
          <p:cNvPr id="6" name="TextBox 5"/>
          <p:cNvSpPr txBox="1"/>
          <p:nvPr/>
        </p:nvSpPr>
        <p:spPr>
          <a:xfrm>
            <a:off x="4143372" y="5214950"/>
            <a:ext cx="32147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2800" b="1" dirty="0" smtClean="0">
                <a:solidFill>
                  <a:srgbClr val="002060"/>
                </a:solidFill>
                <a:latin typeface="Constantia" pitchFamily="18" charset="0"/>
              </a:rPr>
              <a:t>MANS NEDĒĻAS DRAUGS!</a:t>
            </a:r>
            <a:endParaRPr lang="lv-LV" sz="2800" b="1" dirty="0">
              <a:solidFill>
                <a:srgbClr val="002060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P5216.JPG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0"/>
            <a:ext cx="9144000" cy="928670"/>
          </a:xfrm>
        </p:spPr>
        <p:txBody>
          <a:bodyPr>
            <a:noAutofit/>
          </a:bodyPr>
          <a:lstStyle/>
          <a:p>
            <a:pPr algn="l"/>
            <a:r>
              <a:rPr lang="lv-LV" sz="3600" dirty="0" smtClean="0">
                <a:solidFill>
                  <a:srgbClr val="002060"/>
                </a:solidFill>
                <a:effectLst/>
                <a:latin typeface="Constantia" pitchFamily="18" charset="0"/>
              </a:rPr>
              <a:t>ES - LABS KLASESBIEDRS UN DRAUGS</a:t>
            </a:r>
            <a:r>
              <a:rPr lang="lv-LV" sz="3600" dirty="0" smtClean="0">
                <a:solidFill>
                  <a:srgbClr val="002060"/>
                </a:solidFill>
                <a:latin typeface="Constantia" pitchFamily="18" charset="0"/>
              </a:rPr>
              <a:t>!</a:t>
            </a:r>
            <a:endParaRPr lang="lv-LV" sz="3600" dirty="0">
              <a:solidFill>
                <a:srgbClr val="002060"/>
              </a:solidFill>
              <a:latin typeface="Constantia" pitchFamily="18" charset="0"/>
            </a:endParaRPr>
          </a:p>
        </p:txBody>
      </p:sp>
      <p:pic>
        <p:nvPicPr>
          <p:cNvPr id="3" name="Picture 2" descr="IMG_1618.JPG"/>
          <p:cNvPicPr>
            <a:picLocks noChangeAspect="1"/>
          </p:cNvPicPr>
          <p:nvPr/>
        </p:nvPicPr>
        <p:blipFill>
          <a:blip r:embed="rId3" cstate="print">
            <a:lum bright="30000"/>
          </a:blip>
          <a:stretch>
            <a:fillRect/>
          </a:stretch>
        </p:blipFill>
        <p:spPr>
          <a:xfrm>
            <a:off x="0" y="857232"/>
            <a:ext cx="4714876" cy="3601541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isometricOffAxis1Right"/>
            <a:lightRig rig="threePt" dir="t"/>
          </a:scene3d>
        </p:spPr>
      </p:pic>
      <p:pic>
        <p:nvPicPr>
          <p:cNvPr id="5" name="Picture 4" descr="IMG_1620.JPG"/>
          <p:cNvPicPr>
            <a:picLocks noChangeAspect="1"/>
          </p:cNvPicPr>
          <p:nvPr/>
        </p:nvPicPr>
        <p:blipFill>
          <a:blip r:embed="rId4" cstate="print">
            <a:lum bright="20000"/>
          </a:blip>
          <a:stretch>
            <a:fillRect/>
          </a:stretch>
        </p:blipFill>
        <p:spPr>
          <a:xfrm>
            <a:off x="4381500" y="714357"/>
            <a:ext cx="4762500" cy="3571876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isometricOffAxis2Left"/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GP5250.JPG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1270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429684" cy="535785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lv-LV" sz="32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Mūsos katrā dārgums mīt,</a:t>
            </a:r>
            <a:br>
              <a:rPr lang="lv-LV" sz="32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</a:br>
            <a:r>
              <a:rPr lang="lv-LV" sz="32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Jāmāk tikai saskatīt.</a:t>
            </a:r>
            <a:br>
              <a:rPr lang="lv-LV" sz="32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</a:br>
            <a:r>
              <a:rPr lang="lv-LV" sz="32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Nāc un piebiedrojies mums – </a:t>
            </a:r>
            <a:br>
              <a:rPr lang="lv-LV" sz="32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</a:br>
            <a:r>
              <a:rPr lang="lv-LV" sz="32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Skat, cik zils ir debess jums.</a:t>
            </a:r>
            <a:br>
              <a:rPr lang="lv-LV" sz="32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</a:br>
            <a:r>
              <a:rPr lang="lv-LV" sz="32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Rau, cik silta saule spīd, - </a:t>
            </a:r>
            <a:br>
              <a:rPr lang="lv-LV" sz="32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</a:br>
            <a:r>
              <a:rPr lang="lv-LV" sz="32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Palīdzēsim ieraudzīt!</a:t>
            </a:r>
            <a:br>
              <a:rPr lang="lv-LV" sz="32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</a:br>
            <a:r>
              <a:rPr lang="lv-LV" sz="32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Mūsos katrā dārgums mīt,</a:t>
            </a:r>
            <a:br>
              <a:rPr lang="lv-LV" sz="32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</a:br>
            <a:r>
              <a:rPr lang="lv-LV" sz="32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Jāmāk tikai saskatīt!</a:t>
            </a:r>
            <a:endParaRPr lang="lv-LV" sz="3200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kolas bild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18"/>
            <a:ext cx="8229600" cy="1143000"/>
          </a:xfrm>
        </p:spPr>
        <p:txBody>
          <a:bodyPr/>
          <a:lstStyle/>
          <a:p>
            <a:r>
              <a:rPr lang="lv-LV" dirty="0" smtClean="0">
                <a:solidFill>
                  <a:srgbClr val="002060"/>
                </a:solidFill>
              </a:rPr>
              <a:t>PALDIES PAR UZMANĪBU!</a:t>
            </a:r>
            <a:endParaRPr lang="lv-LV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690</TotalTime>
  <Words>592</Words>
  <Application>Microsoft Office PowerPoint</Application>
  <PresentationFormat>On-screen Show (4:3)</PresentationFormat>
  <Paragraphs>156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Apex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TURPINĀJUMS!</vt:lpstr>
      <vt:lpstr>ES - LABS KLASESBIEDRS UN DRAUGS!</vt:lpstr>
      <vt:lpstr>Mūsos katrā dārgums mīt, Jāmāk tikai saskatīt. Nāc un piebiedrojies mums –  Skat, cik zils ir debess jums. Rau, cik silta saule spīd, -  Palīdzēsim ieraudzīt! Mūsos katrā dārgums mīt, Jāmāk tikai saskatīt!</vt:lpstr>
      <vt:lpstr>PALDIES PAR UZMANĪBU!</vt:lpstr>
    </vt:vector>
  </TitlesOfParts>
  <Company>Ikšķiles vidusskola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Ieva</dc:creator>
  <cp:lastModifiedBy>Ieva</cp:lastModifiedBy>
  <cp:revision>72</cp:revision>
  <dcterms:created xsi:type="dcterms:W3CDTF">2013-04-14T10:10:55Z</dcterms:created>
  <dcterms:modified xsi:type="dcterms:W3CDTF">2013-04-24T19:09:57Z</dcterms:modified>
</cp:coreProperties>
</file>