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8" r:id="rId3"/>
    <p:sldId id="293" r:id="rId4"/>
    <p:sldId id="294" r:id="rId5"/>
    <p:sldId id="295" r:id="rId6"/>
    <p:sldId id="296" r:id="rId7"/>
    <p:sldId id="297" r:id="rId8"/>
    <p:sldId id="298" r:id="rId9"/>
    <p:sldId id="263" r:id="rId10"/>
    <p:sldId id="265" r:id="rId11"/>
    <p:sldId id="264" r:id="rId12"/>
    <p:sldId id="266" r:id="rId13"/>
    <p:sldId id="271" r:id="rId14"/>
    <p:sldId id="270" r:id="rId15"/>
    <p:sldId id="267" r:id="rId16"/>
    <p:sldId id="268" r:id="rId17"/>
    <p:sldId id="269" r:id="rId18"/>
    <p:sldId id="272" r:id="rId19"/>
    <p:sldId id="273" r:id="rId20"/>
    <p:sldId id="274" r:id="rId21"/>
    <p:sldId id="275" r:id="rId22"/>
    <p:sldId id="276" r:id="rId23"/>
    <p:sldId id="290" r:id="rId24"/>
    <p:sldId id="291" r:id="rId25"/>
    <p:sldId id="286" r:id="rId26"/>
    <p:sldId id="287" r:id="rId27"/>
    <p:sldId id="288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99" r:id="rId38"/>
    <p:sldId id="303" r:id="rId39"/>
    <p:sldId id="300" r:id="rId40"/>
    <p:sldId id="301" r:id="rId41"/>
    <p:sldId id="302" r:id="rId42"/>
    <p:sldId id="289" r:id="rId43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ED001-EC23-4326-B771-17FA0402C94A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E5A7A-62F1-4D8D-B05A-27D6314AE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80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E20EC-B1E6-4680-9AB0-AB17EA2B4534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42B2DD-EF89-4C71-ACDB-330DBBA40A96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524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2B2DD-EF89-4C71-ACDB-330DBBA40A96}" type="slidenum">
              <a:rPr lang="lv-LV" smtClean="0"/>
              <a:pPr/>
              <a:t>19</a:t>
            </a:fld>
            <a:endParaRPr lang="lv-LV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2B2DD-EF89-4C71-ACDB-330DBBA40A96}" type="slidenum">
              <a:rPr lang="lv-LV" smtClean="0"/>
              <a:pPr/>
              <a:t>22</a:t>
            </a:fld>
            <a:endParaRPr 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100000">
              <a:srgbClr val="FFFF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fld id="{F076083E-AC92-4120-82E8-0D9A1C2BF6EE}" type="datetimeFigureOut">
              <a:rPr lang="lv-LV" smtClean="0"/>
              <a:pPr/>
              <a:t>2013.05.14.</a:t>
            </a:fld>
            <a:endParaRPr lang="lv-LV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endParaRPr lang="lv-LV"/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fld id="{F01D9686-B84F-44EF-8289-A591A6E16726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4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041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4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041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4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041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4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041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4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604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rnskacietusais.lv/" TargetMode="External"/><Relationship Id="rId2" Type="http://schemas.openxmlformats.org/officeDocument/2006/relationships/hyperlink" Target="http://www.centrsdardedze.l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3295650"/>
          </a:xfrm>
        </p:spPr>
        <p:txBody>
          <a:bodyPr>
            <a:normAutofit/>
          </a:bodyPr>
          <a:lstStyle/>
          <a:p>
            <a:r>
              <a:rPr lang="lv-LV" b="1" dirty="0" smtClean="0"/>
              <a:t>Seksuālā attīstība un seksuālā vardarbība, problēmas un risinājumi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886200"/>
            <a:ext cx="7696200" cy="2209800"/>
          </a:xfrm>
        </p:spPr>
        <p:txBody>
          <a:bodyPr/>
          <a:lstStyle/>
          <a:p>
            <a:pPr algn="r"/>
            <a:r>
              <a:rPr lang="lv-LV" sz="2000" b="1" smtClean="0"/>
              <a:t>Laila Balode</a:t>
            </a:r>
            <a:endParaRPr lang="lv-LV" sz="2000" b="1" dirty="0" smtClean="0"/>
          </a:p>
          <a:p>
            <a:pPr algn="r"/>
            <a:r>
              <a:rPr lang="lv-LV" sz="2000" b="1" dirty="0" smtClean="0"/>
              <a:t>Nodibinājums “Centrs Dardedze”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Vārdnīcas veidošana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3600" dirty="0" smtClean="0"/>
              <a:t>Zēnu/vīriešu anatomija </a:t>
            </a:r>
          </a:p>
          <a:p>
            <a:r>
              <a:rPr lang="lv-LV" sz="3600" dirty="0" smtClean="0"/>
              <a:t>Meiteņu anatomija</a:t>
            </a:r>
          </a:p>
          <a:p>
            <a:r>
              <a:rPr lang="lv-LV" sz="3600" dirty="0" smtClean="0"/>
              <a:t>Darbības attiecībās</a:t>
            </a:r>
          </a:p>
          <a:p>
            <a:r>
              <a:rPr lang="lv-LV" sz="3600" dirty="0" smtClean="0"/>
              <a:t>Darbības individuāli</a:t>
            </a:r>
          </a:p>
          <a:p>
            <a:endParaRPr lang="lv-LV" dirty="0" smtClean="0"/>
          </a:p>
          <a:p>
            <a:pPr lvl="1"/>
            <a:r>
              <a:rPr lang="lv-LV" dirty="0" smtClean="0"/>
              <a:t>latviešu, krievu valodā un angļu valodā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Definīcijas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Ar seksualitāti jāsaprot izturēšanās, pārliecība, pašvērtības apziņa, priekšstati un zināšanas par piederību vienam vai otram dzimumam, seksuālo veselību.</a:t>
            </a:r>
          </a:p>
          <a:p>
            <a:r>
              <a:rPr lang="lv-LV" dirty="0" smtClean="0"/>
              <a:t>Seksualitāte ir centrālais personības aspekts visas dzīves garumā un ietver bioloģisko dzimumu, dzimuma identitāti un lomas, seksuālo orientāciju, erotismu, baudu, intimitāti un reprodukciju.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1565297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dirty="0" err="1" smtClean="0"/>
              <a:t>Dzimumnobriešana</a:t>
            </a:r>
            <a:r>
              <a:rPr lang="lv-LV" sz="3200" dirty="0" smtClean="0"/>
              <a:t> un personības attīstība</a:t>
            </a:r>
            <a:endParaRPr lang="lv-LV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429342"/>
              </p:ext>
            </p:extLst>
          </p:nvPr>
        </p:nvGraphicFramePr>
        <p:xfrm>
          <a:off x="457200" y="1600200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latin typeface="Times New Roman"/>
                          <a:ea typeface="Calibri"/>
                          <a:cs typeface="Times New Roman"/>
                        </a:rPr>
                        <a:t>10-13</a:t>
                      </a:r>
                      <a:endParaRPr lang="lv-LV" dirty="0" smtClean="0"/>
                    </a:p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14-16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17-19</a:t>
                      </a:r>
                      <a:endParaRPr lang="lv-LV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latin typeface="+mj-lt"/>
                          <a:ea typeface="Calibri"/>
                          <a:cs typeface="Times New Roman"/>
                        </a:rPr>
                        <a:t>Attīstības posmam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latin typeface="+mj-lt"/>
                          <a:cs typeface="Times New Roman"/>
                        </a:rPr>
                        <a:t>raksturīgs</a:t>
                      </a:r>
                      <a:endParaRPr lang="lv-LV" dirty="0" smtClean="0">
                        <a:latin typeface="+mj-lt"/>
                      </a:endParaRPr>
                    </a:p>
                    <a:p>
                      <a:endParaRPr lang="lv-LV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dirty="0" smtClean="0">
                          <a:latin typeface="+mj-lt"/>
                          <a:ea typeface="Calibri"/>
                          <a:cs typeface="Times New Roman"/>
                        </a:rPr>
                        <a:t>Pāreja uz pusaudža vecumposmu</a:t>
                      </a:r>
                    </a:p>
                    <a:p>
                      <a:endParaRPr lang="lv-LV" sz="1800" dirty="0" smtClean="0">
                        <a:latin typeface="+mj-lt"/>
                        <a:cs typeface="Times New Roman"/>
                      </a:endParaRPr>
                    </a:p>
                    <a:p>
                      <a:r>
                        <a:rPr lang="lv-LV" sz="1800" dirty="0" smtClean="0">
                          <a:latin typeface="+mj-lt"/>
                          <a:cs typeface="Times New Roman"/>
                        </a:rPr>
                        <a:t>Pubertātes sākums</a:t>
                      </a:r>
                      <a:endParaRPr lang="lv-LV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latin typeface="+mj-lt"/>
                          <a:ea typeface="Calibri"/>
                          <a:cs typeface="Times New Roman"/>
                        </a:rPr>
                        <a:t>Pusaudžu vecumposms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v-LV" sz="1800" dirty="0" smtClean="0">
                        <a:latin typeface="+mj-lt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latin typeface="+mj-lt"/>
                          <a:cs typeface="Times New Roman"/>
                        </a:rPr>
                        <a:t>Spēcīga vienaudžu ietekme</a:t>
                      </a:r>
                      <a:endParaRPr lang="lv-LV" dirty="0" smtClean="0">
                        <a:latin typeface="+mj-lt"/>
                      </a:endParaRPr>
                    </a:p>
                    <a:p>
                      <a:endParaRPr lang="lv-LV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latin typeface="+mj-lt"/>
                          <a:ea typeface="Calibri"/>
                          <a:cs typeface="Times New Roman"/>
                        </a:rPr>
                        <a:t>Pāreja uz pieaugušo vecumposmu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v-LV" sz="1800" dirty="0" smtClean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latin typeface="+mj-lt"/>
                          <a:ea typeface="Calibri"/>
                          <a:cs typeface="Times New Roman"/>
                        </a:rPr>
                        <a:t>Pieaugušo lomu pieņemšana</a:t>
                      </a:r>
                    </a:p>
                    <a:p>
                      <a:endParaRPr lang="lv-LV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 smtClean="0"/>
                        <a:t>Neatkarība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Izaicina pieaugušo autoritāti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Noliedz visu, kas saistīts ar bērnību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Attālinās no vecākiem</a:t>
                      </a:r>
                    </a:p>
                    <a:p>
                      <a:endParaRPr lang="lv-LV" dirty="0" smtClean="0"/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Sāk attīstīt savu vērtību sistēmu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Apgūst profesiju</a:t>
                      </a:r>
                      <a:r>
                        <a:rPr lang="lv-LV" baseline="0" dirty="0" smtClean="0"/>
                        <a:t> var uzsākt darba attiecības</a:t>
                      </a:r>
                    </a:p>
                    <a:p>
                      <a:endParaRPr lang="lv-LV" baseline="0" dirty="0" smtClean="0"/>
                    </a:p>
                    <a:p>
                      <a:r>
                        <a:rPr lang="lv-LV" baseline="0" dirty="0" smtClean="0"/>
                        <a:t>Attālinās no ģimenes, maina tajā attiecības</a:t>
                      </a:r>
                      <a:endParaRPr lang="lv-LV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701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dirty="0" err="1"/>
              <a:t>Dzimumnobriešana</a:t>
            </a:r>
            <a:r>
              <a:rPr lang="lv-LV" sz="3200" dirty="0"/>
              <a:t> un personības </a:t>
            </a:r>
            <a:r>
              <a:rPr lang="lv-LV" sz="3200" dirty="0" smtClean="0"/>
              <a:t>attīstība</a:t>
            </a:r>
            <a:br>
              <a:rPr lang="lv-LV" sz="3200" dirty="0" smtClean="0"/>
            </a:br>
            <a:r>
              <a:rPr lang="lv-LV" sz="3200" dirty="0" smtClean="0"/>
              <a:t>(1)</a:t>
            </a:r>
            <a:endParaRPr lang="lv-LV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153415"/>
              </p:ext>
            </p:extLst>
          </p:nvPr>
        </p:nvGraphicFramePr>
        <p:xfrm>
          <a:off x="457200" y="1600200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Times New Roman"/>
                        </a:rPr>
                        <a:t>10-13</a:t>
                      </a:r>
                      <a:endParaRPr lang="lv-LV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14-16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17-19</a:t>
                      </a:r>
                      <a:endParaRPr lang="lv-LV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 smtClean="0"/>
                        <a:t>Kognitīvā un emocionālā attīstība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Samērā zemas spējas domāt abstrakti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Vēlme pašam pieņemt lēmumus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Krasas garastāvokļa maiņas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Veidojas spēja domāt abstrakti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Spēj analizēt un paredzēt savas darbības sekas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Emocijas ietekmē</a:t>
                      </a:r>
                      <a:r>
                        <a:rPr lang="lv-LV" baseline="0" dirty="0" smtClean="0"/>
                        <a:t> uzvedību, bet trūkst prasmes to kontrolēt</a:t>
                      </a:r>
                      <a:endParaRPr lang="lv-LV" dirty="0" smtClean="0"/>
                    </a:p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Samērā viegli domā abstrakti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Samērā labi spēj risināt problēmsituācijas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Spēj risināt konfliktus</a:t>
                      </a:r>
                      <a:endParaRPr lang="lv-LV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572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dirty="0" err="1"/>
              <a:t>Dzimumnobriešana</a:t>
            </a:r>
            <a:r>
              <a:rPr lang="lv-LV" sz="3200" dirty="0"/>
              <a:t> un personības attīstība</a:t>
            </a:r>
            <a:br>
              <a:rPr lang="lv-LV" sz="3200" dirty="0"/>
            </a:br>
            <a:r>
              <a:rPr lang="lv-LV" sz="3200" dirty="0" smtClean="0"/>
              <a:t>(2)</a:t>
            </a:r>
            <a:endParaRPr lang="lv-LV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9027189"/>
              </p:ext>
            </p:extLst>
          </p:nvPr>
        </p:nvGraphicFramePr>
        <p:xfrm>
          <a:off x="457200" y="1600200"/>
          <a:ext cx="8229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10-13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14-15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17-19</a:t>
                      </a:r>
                      <a:endParaRPr lang="lv-LV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 smtClean="0"/>
                        <a:t>Vienaudžu grupa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Tuvas attiecības ar sava dzimuma vienaudžiem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Spēj</a:t>
                      </a:r>
                      <a:r>
                        <a:rPr lang="lv-LV" baseline="0" dirty="0" smtClean="0"/>
                        <a:t> veidot attiecības arī ar pretējā dzimuma vienaudžiem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Veidojas spēcīgi grupējumi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Sāk apzināties savas spējas piesaistīt partneri tuvākām attiecībām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Vienaudžu ietekme uz  vērtībām un lēmumu pieņemšanu samazinās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Nozīmīgākas attiecības ar atsevišķiem vienaudžiem, nevis ar visu grupu</a:t>
                      </a:r>
                      <a:endParaRPr lang="lv-LV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5040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dirty="0" err="1"/>
              <a:t>Dzimumnobriešana</a:t>
            </a:r>
            <a:r>
              <a:rPr lang="lv-LV" sz="3200" dirty="0"/>
              <a:t> un personības attīstība</a:t>
            </a:r>
            <a:br>
              <a:rPr lang="lv-LV" sz="3200" dirty="0"/>
            </a:br>
            <a:r>
              <a:rPr lang="lv-LV" sz="3200" dirty="0" smtClean="0"/>
              <a:t>(3)</a:t>
            </a:r>
            <a:endParaRPr lang="lv-LV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255406"/>
              </p:ext>
            </p:extLst>
          </p:nvPr>
        </p:nvGraphicFramePr>
        <p:xfrm>
          <a:off x="457200" y="1600200"/>
          <a:ext cx="8229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10-13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14-16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17-19</a:t>
                      </a:r>
                      <a:endParaRPr lang="lv-LV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 smtClean="0"/>
                        <a:t>Ķermeņa tēls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Uztrauc fiziskās pārmaiņas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Kritiski</a:t>
                      </a:r>
                      <a:r>
                        <a:rPr lang="lv-LV" baseline="0" dirty="0" smtClean="0"/>
                        <a:t> vērtē savu izskatu</a:t>
                      </a:r>
                    </a:p>
                    <a:p>
                      <a:endParaRPr lang="lv-LV" baseline="0" dirty="0" smtClean="0"/>
                    </a:p>
                    <a:p>
                      <a:r>
                        <a:rPr lang="lv-LV" baseline="0" dirty="0" smtClean="0"/>
                        <a:t>Norūpējies par menstruācijām, «slapjajiem sapņiem», masturbāciju, krūšu lielumu, dzimumlocekļa izmēru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Ķermeņa fiziskās izmaiņas uztrauc daudz mazāk nekā iepriekš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Lielāku</a:t>
                      </a:r>
                      <a:r>
                        <a:rPr lang="lv-LV" baseline="0" dirty="0" smtClean="0"/>
                        <a:t> nozīmi pievērš tam, kā izskatās un kā padarīt sevi pievilcīgu</a:t>
                      </a:r>
                      <a:r>
                        <a:rPr lang="lv-LV" dirty="0" smtClean="0"/>
                        <a:t> 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Spēj pieņemt savu ķermeņa tēlu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Pieņem savu izskatu</a:t>
                      </a:r>
                      <a:endParaRPr lang="lv-LV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4270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dirty="0" err="1"/>
              <a:t>Dzimumnobriešana</a:t>
            </a:r>
            <a:r>
              <a:rPr lang="lv-LV" sz="3200" dirty="0"/>
              <a:t> un personības attīstība</a:t>
            </a:r>
            <a:br>
              <a:rPr lang="lv-LV" sz="3200" dirty="0"/>
            </a:br>
            <a:r>
              <a:rPr lang="lv-LV" sz="3200" dirty="0" smtClean="0"/>
              <a:t>(4)</a:t>
            </a:r>
            <a:endParaRPr lang="lv-LV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7867500"/>
              </p:ext>
            </p:extLst>
          </p:nvPr>
        </p:nvGraphicFramePr>
        <p:xfrm>
          <a:off x="457200" y="1600200"/>
          <a:ext cx="822960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10-13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14-16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17-19</a:t>
                      </a:r>
                      <a:endParaRPr lang="lv-LV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 smtClean="0"/>
                        <a:t>Seksualitāte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Sāk apzināties, ka var būt pievilcīgs un patikt citiem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Var sākt masturbēt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Salīdzina</a:t>
                      </a:r>
                      <a:r>
                        <a:rPr lang="lv-LV" baseline="0" dirty="0" smtClean="0"/>
                        <a:t> savi fizisko attīstību ar citu vienaudžu fizisko attīstību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Izrāda lielu seksuālo interesi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Notiek savas seksuālās identitātes apzināšanās</a:t>
                      </a:r>
                    </a:p>
                    <a:p>
                      <a:endParaRPr lang="lv-LV" dirty="0" smtClean="0"/>
                    </a:p>
                    <a:p>
                      <a:r>
                        <a:rPr lang="lv-LV" dirty="0" smtClean="0"/>
                        <a:t>Var uzsākt seksuālās attiecības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Sāk veidot intīmas attiecības, kas kļūst nozīmīgākas par attiecībām ar grupu</a:t>
                      </a:r>
                      <a:endParaRPr lang="lv-LV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496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lv-LV" sz="3600" b="1" dirty="0" smtClean="0"/>
              <a:t>Bērnu seksuālā uzvedība (</a:t>
            </a:r>
            <a:r>
              <a:rPr lang="lv-LV" sz="3600" b="1" dirty="0" smtClean="0">
                <a:latin typeface="Times New Roman"/>
                <a:ea typeface="Calibri"/>
                <a:cs typeface="Times New Roman"/>
              </a:rPr>
              <a:t>0–3 g. v.)</a:t>
            </a:r>
            <a:endParaRPr lang="en-US" sz="3600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914400"/>
          <a:ext cx="8839200" cy="5947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  <a:gridCol w="4419600"/>
              </a:tblGrid>
              <a:tr h="819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Vecumam atbilstoša seksuāla uzvedība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Vecumam neatbilstoša seksuālā uzvedība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6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Ģenitāliju aizskaršana un/vai berzēšana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Nemitīgi aizskar un/vai berzē savas ģenitālijas, un/vai savaino tās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7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Patīk būt kailam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Ar vai bez drēbēm simulē seksu ar citiem bērniem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6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>
                          <a:latin typeface="Times New Roman"/>
                          <a:ea typeface="Calibri"/>
                          <a:cs typeface="Times New Roman"/>
                        </a:rPr>
                        <a:t>Rāda citiem savas ģenitālijas</a:t>
                      </a:r>
                      <a:endParaRPr lang="en-US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Orālais sekss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6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Aizskar, aplūko bērnu vai pazīstamu pieaugušo intīmās ķermeņa daļas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Priekšmetu ievietošana savās vai citu ģenitālijās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6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Runājot par seksuālām tēmām, var lietot slengu vai lamu vārdus, piemēram, „mēsls”, „drāzties” utt.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Seksuālas spēles, kas saistītas ar spēka pielietošanu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lv-LV" sz="3600" b="1" dirty="0" smtClean="0"/>
              <a:t>Bērnu seksuālā uzvedība (4</a:t>
            </a:r>
            <a:r>
              <a:rPr lang="lv-LV" sz="3600" b="1" dirty="0" smtClean="0">
                <a:latin typeface="Times New Roman"/>
                <a:ea typeface="Calibri"/>
                <a:cs typeface="Times New Roman"/>
              </a:rPr>
              <a:t>–7 g. v.)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990599"/>
          <a:ext cx="8839200" cy="5888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  <a:gridCol w="4419600"/>
              </a:tblGrid>
              <a:tr h="7873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Vecumam atbilstoša seksuāla uzvedība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Vecumam neatbilstoša seksuālā uzvedība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38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Sevis aizskaršana, arī masturbācija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Nemitīgi publiski vai privāti aizskar un/vai berzē savas vai citu ģenitālijas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3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>
                          <a:latin typeface="Times New Roman"/>
                          <a:ea typeface="Calibri"/>
                          <a:cs typeface="Times New Roman"/>
                        </a:rPr>
                        <a:t>Skūpstīšanās un sadošanās rokās</a:t>
                      </a:r>
                      <a:endParaRPr lang="en-US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>
                          <a:latin typeface="Times New Roman"/>
                          <a:ea typeface="Calibri"/>
                          <a:cs typeface="Times New Roman"/>
                        </a:rPr>
                        <a:t>Ikdienā runā par seksuālām darbībām un dzimumaktu</a:t>
                      </a:r>
                      <a:endParaRPr lang="en-US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38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>
                          <a:latin typeface="Times New Roman"/>
                          <a:ea typeface="Calibri"/>
                          <a:cs typeface="Times New Roman"/>
                        </a:rPr>
                        <a:t>Imitē vai praktizē novērotu seksuālu uzvedību, piemēram, iekniebj otram dibenā</a:t>
                      </a:r>
                      <a:endParaRPr lang="en-US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Vecumam neatbilstošas pārlieku lielas seksuālās zināšanas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3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>
                          <a:latin typeface="Times New Roman"/>
                          <a:ea typeface="Calibri"/>
                          <a:cs typeface="Times New Roman"/>
                        </a:rPr>
                        <a:t>Spēles ar tā paša vecuma bērniem – „Parādi man savu un es Tev parādīšu savu”, „Dakterīšos”, „Mammās un tēvos”</a:t>
                      </a:r>
                      <a:endParaRPr lang="en-US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latin typeface="Times New Roman"/>
                          <a:ea typeface="Calibri"/>
                          <a:cs typeface="Times New Roman"/>
                        </a:rPr>
                        <a:t>Piespiež citus bērnus spēlēt seksuālas spēles</a:t>
                      </a:r>
                      <a:endParaRPr lang="en-US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lv-LV" sz="3600" b="1" dirty="0" smtClean="0"/>
              <a:t>Bērnu seksuālā uzvedība (8</a:t>
            </a:r>
            <a:r>
              <a:rPr lang="lv-LV" sz="3600" b="1" dirty="0" smtClean="0">
                <a:latin typeface="Times New Roman"/>
                <a:ea typeface="Calibri"/>
                <a:cs typeface="Times New Roman"/>
              </a:rPr>
              <a:t>–12.g.v.)</a:t>
            </a:r>
            <a:endParaRPr lang="en-US" sz="3600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066803"/>
          <a:ext cx="8763000" cy="5733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495800"/>
              </a:tblGrid>
              <a:tr h="1060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Vecumam atbilstoša seksuāla uzvedība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Vecumam neatbilstoša seksuālā uzvedība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9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b="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Sevis aizskaršana, arī masturbācija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b="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Uzmācīga masturbācija; var pārtraukt iesākto nodarbi, lai masturbētu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Skūpstīšanās un flirtēšana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Iesaista kailus vienaudžus priekšspēlē vai dzimumsakaros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Times New Roman"/>
                          <a:ea typeface="Calibri"/>
                          <a:cs typeface="Times New Roman"/>
                        </a:rPr>
                        <a:t>Sarunas ar vienaudžiem par reproduktīviem jautājumiem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Dzimumakts ar lellēm, mazākiem bērniem vai dzīvniekiem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Times New Roman"/>
                          <a:ea typeface="Calibri"/>
                          <a:cs typeface="Times New Roman"/>
                        </a:rPr>
                        <a:t>Vienaudžiem stāsta un klausās neķītrus jociņus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Mutiski vai rakstiski seksuāli draudi vai sevis seksuāla pazemošana 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Aplūko bildes ar kailiem cilvēkiem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Nemitīga interese par pornogrāfiju, īpaši par bērnu pornogrāfiju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2972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Piespiež citiem izrādīt savas ģenitālijas un/vai citu ģenitāliju aizskaršana bez atļaujas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lv-LV" sz="3600" b="1" dirty="0" smtClean="0"/>
              <a:t>Bērnu seksuālā uzvedība (13</a:t>
            </a:r>
            <a:r>
              <a:rPr lang="lv-LV" sz="3600" b="1" dirty="0" smtClean="0">
                <a:latin typeface="Times New Roman"/>
                <a:ea typeface="Calibri"/>
                <a:cs typeface="Times New Roman"/>
              </a:rPr>
              <a:t>–18.g.v.)</a:t>
            </a:r>
            <a:endParaRPr lang="en-US" sz="3600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990601"/>
          <a:ext cx="8763000" cy="5686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0"/>
                <a:gridCol w="4381500"/>
              </a:tblGrid>
              <a:tr h="479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Vecumam atbilstoša seksuāla uzvedība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Vecumam neatbilstoša seksuālā uzvedība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7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Masturbācija vienatnē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Uzmācīga masturbācija (īpaši publiska)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2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Neķītri jociņi kultūras normu ietvaros un sarunas ar vienaudžiem par seksuālām tēmām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Nemitīga interese par pornogrāfiju, īpaši par bērnu pornogrāfiju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2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Interese par pretējo dzimumu, seksuāli mājieni un flirtēšana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Seksuāli kontakti ar jaunākiem bērniem, arī dzīvniekiem; piespiež citus stāties dzimumattiecībās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3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Times New Roman"/>
                          <a:ea typeface="Calibri"/>
                          <a:cs typeface="Times New Roman"/>
                        </a:rPr>
                        <a:t>Skūpstīšanās, apkampšanās un sadošanās rokās</a:t>
                      </a:r>
                      <a:endParaRPr lang="en-US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Neķītri telefona zvani, </a:t>
                      </a:r>
                      <a:r>
                        <a:rPr lang="lv-LV" sz="2000" dirty="0" smtClean="0">
                          <a:latin typeface="Times New Roman"/>
                          <a:ea typeface="Calibri"/>
                          <a:cs typeface="Times New Roman"/>
                        </a:rPr>
                        <a:t>ekshibicionisms</a:t>
                      </a: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lv-LV" sz="2000" dirty="0" smtClean="0">
                          <a:latin typeface="Times New Roman"/>
                          <a:ea typeface="Calibri"/>
                          <a:cs typeface="Times New Roman"/>
                        </a:rPr>
                        <a:t>vuārisms </a:t>
                      </a: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u.tml. 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3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Ar vecumam atbilstošu partneri pēc savstarpējas vienošanās priekšspēle, dzimumakts 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Seksuāli draudi vai sevis seksuāla pazemošana 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3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Jūtas neērti, ja nepieciešams publiski atkailināties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Times New Roman"/>
                          <a:ea typeface="Calibri"/>
                          <a:cs typeface="Times New Roman"/>
                        </a:rPr>
                        <a:t>Piespiež citus izrādīt savas ģenitālijas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Kas liecina par normālu seksuālu uzvedību?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Vērojama starp bērniem, kuri ir viena vecuma un līdzvērtīgi fiziski  attīstīti,</a:t>
            </a:r>
          </a:p>
          <a:p>
            <a:r>
              <a:rPr lang="lv-LV" dirty="0" smtClean="0"/>
              <a:t>Tā ir spontāna un nav plānota,</a:t>
            </a:r>
          </a:p>
          <a:p>
            <a:r>
              <a:rPr lang="lv-LV" dirty="0" smtClean="0"/>
              <a:t>Tā ir brīvprātīga (bērni ir piekrituši iesaistīties, nav izteiktas kauna izjūtas),</a:t>
            </a:r>
          </a:p>
          <a:p>
            <a:r>
              <a:rPr lang="lv-LV" dirty="0" smtClean="0"/>
              <a:t>To ir viegli pārtraukt, kad vecāki apstādina bērnu vai izskaidro drošības noteikumus.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Saruna ar bērnu par veiktām seksuālām darbībām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Ko jūs darījāt?</a:t>
            </a:r>
          </a:p>
          <a:p>
            <a:r>
              <a:rPr lang="lv-LV" dirty="0" smtClean="0"/>
              <a:t>Kā jums prātā ienāca tāda doma/ideja?</a:t>
            </a:r>
          </a:p>
          <a:p>
            <a:r>
              <a:rPr lang="lv-LV" dirty="0" smtClean="0"/>
              <a:t>Kā jūs to iemācījāties?</a:t>
            </a:r>
          </a:p>
          <a:p>
            <a:r>
              <a:rPr lang="lv-LV" dirty="0" smtClean="0"/>
              <a:t>Kā jūs jutāties to darot?</a:t>
            </a:r>
          </a:p>
          <a:p>
            <a:pPr>
              <a:buNone/>
            </a:pPr>
            <a:endParaRPr lang="lv-LV" dirty="0" smtClean="0"/>
          </a:p>
          <a:p>
            <a:pPr algn="ctr">
              <a:buNone/>
            </a:pPr>
            <a:r>
              <a:rPr lang="lv-LV" dirty="0" smtClean="0"/>
              <a:t>Ir normāli, ja bērni par to runājot, izjūt nelielu kaunu un satraukumu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lv-LV" sz="3600" b="1" dirty="0" smtClean="0"/>
              <a:t>Ko un kad mācīt (m</a:t>
            </a:r>
            <a:r>
              <a:rPr lang="lv-LV" sz="3600" b="1" dirty="0" smtClean="0">
                <a:solidFill>
                  <a:schemeClr val="tx1"/>
                </a:solidFill>
              </a:rPr>
              <a:t>azi bērni &gt;6/7)</a:t>
            </a:r>
            <a:r>
              <a:rPr lang="lv-LV" sz="3600" b="1" dirty="0" smtClean="0"/>
              <a:t>?</a:t>
            </a:r>
            <a:endParaRPr lang="en-US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762000"/>
          <a:ext cx="8686800" cy="586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462693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Pamatinformācija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Drošības informācija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287"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Zēni un meitenes atšķiras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Atšķirība starp labajiem pieskārieniem (tādi, kuri ir patīkami, vēlami un ērti)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701"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Ķermeņa daļu nosaukumi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Tavs ķermenis pieder Tev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701"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Bērni nāk no mammītes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Ikvienam ir tiesības teikt “nē” , ja viņas pieskaras, pat pieaugušajam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772"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Noteikumi par personīgām robežām (privātās ķermeņa daļas tur apslēptas, citu bērnu intīmās ķermeņa daļas neaiztiek)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Ne vienam bērnam vai pieaugušajam nav tiesības aizskart tavas ķermeņa privātās vietas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258"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Sniegt vienkāršas atbildes uz bērna jautājumiem par ķermeni un ķermeņa funkcijām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Arī</a:t>
                      </a:r>
                      <a:r>
                        <a:rPr lang="lv-LV" sz="1400" baseline="0" dirty="0" smtClean="0"/>
                        <a:t> pieaugušajam var teikt nē, ja viņš liek darīt nepareizas lietas – pieskarties ķermeņa intīmajām daļām, vai paturēt kaut ko noslēpumā no vecākiem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287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Ir starpība starp pārsteigumu un noslēpumu, ko</a:t>
                      </a:r>
                      <a:r>
                        <a:rPr lang="lv-LV" sz="1400" baseline="0" dirty="0" smtClean="0"/>
                        <a:t> nekad nevienam nedrīkst izpaust.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701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Kuram pateikt, ja kāds liek Tev darīt nepareizas lietas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lv-LV" sz="3600" b="1" dirty="0" smtClean="0"/>
              <a:t>Ko un kad mācīt (m</a:t>
            </a:r>
            <a:r>
              <a:rPr lang="lv-LV" sz="3600" b="1" dirty="0" smtClean="0">
                <a:solidFill>
                  <a:schemeClr val="tx1"/>
                </a:solidFill>
              </a:rPr>
              <a:t>azi bērni 7/8-10)</a:t>
            </a:r>
            <a:r>
              <a:rPr lang="lv-LV" sz="3600" b="1" dirty="0" smtClean="0"/>
              <a:t>?</a:t>
            </a:r>
            <a:endParaRPr lang="en-US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762001"/>
          <a:ext cx="8686800" cy="5900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448564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Pamatinformācija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Drošības informācija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826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Zēni un meitenes ķermeņi mainās, kad viņi kļūst vecāki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Seksuālā vardarbība ir tad, kad kāds pieskaras tavām intīmajām ķermeņa daļām vai liek pieskarties viņa, pat ja to dara Tev pazīstams cilvēks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006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Vienkāršs</a:t>
                      </a:r>
                      <a:r>
                        <a:rPr lang="lv-LV" sz="1800" baseline="0" dirty="0" smtClean="0"/>
                        <a:t> skaidrojums par to kā bērniņi aug mammas vēderā un dzimšanas procesu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Seksuālā vardarbība nekad nav bērna vaina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/>
                        <a:t>Sniegt vienkāršas atbildes uz bērna jautājumiem par ķermeni un ķermeņa funkcijām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Ja kāds pieaugušais vēlas, lai tu viņam ej līdzi, skrien prom un izstāsti kādam, kuram uzticies ( vecākiem, skolotājam, policistam)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8272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Aiztikt savas intīmās ķermeņa daļas ir patīkami, bet to vienmēr dara vienatnē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/>
                        <a:t>Kāds kuram pateikt, ja kāds liek Tev darīt nepareizas lietas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1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/>
                        <a:t>Noteikumi par personīgām robežām (privātās ķermeņa daļas tur apslēptas, citu bērnu intīmās ķermeņa daļas neaiztiek)</a:t>
                      </a:r>
                      <a:endParaRPr lang="en-US" sz="18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lv-LV" sz="3600" b="1" dirty="0" smtClean="0"/>
              <a:t>Ko un kad mācīt (</a:t>
            </a:r>
            <a:r>
              <a:rPr lang="lv-LV" sz="3600" b="1" dirty="0" smtClean="0">
                <a:solidFill>
                  <a:schemeClr val="tx1"/>
                </a:solidFill>
              </a:rPr>
              <a:t>bērni no 10/11)</a:t>
            </a:r>
            <a:r>
              <a:rPr lang="lv-LV" sz="3600" b="1" dirty="0" smtClean="0"/>
              <a:t>?</a:t>
            </a:r>
            <a:endParaRPr lang="en-US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762001"/>
          <a:ext cx="8686800" cy="4702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448564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Pamatinformācija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Drošības informācija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826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Ko gaidīt un kā tikt galā ar izmaiņām pubertātes laikā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Seksuālā vardarbība var būt saistīta ar pieskārieniem, bet var būt arī bez tiem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006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Pamati par reprodukciju, grūtniecību un bērnu piedzimšanu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Kā parūpēties par drošību satiekoties ar cilvēkiem dzīvē vai internetā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181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Seksuālās aktivitātes riski (grūtniecība, STS)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Kā apzināties un izvairīties no riskantām sociālām situācijām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8272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Pamati par kontracepciju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Randiņu noteikumi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1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/>
                        <a:t>Masturbēšana ir plaši izplatīta un nav saistīta ar problēmām tālākajā</a:t>
                      </a:r>
                      <a:r>
                        <a:rPr lang="lv-LV" sz="1800" baseline="0" dirty="0" smtClean="0"/>
                        <a:t> dzīvē, taču tai ir jānotiek privāti</a:t>
                      </a:r>
                      <a:endParaRPr lang="en-US" sz="18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Apgalvojumi par seksualitāti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v-LV" dirty="0" smtClean="0"/>
              <a:t>Visu, ko nepieciešams zināt par seksu bērni var uzzināt no apkārtējās vides. </a:t>
            </a:r>
          </a:p>
          <a:p>
            <a:endParaRPr lang="lv-LV" dirty="0" smtClean="0"/>
          </a:p>
          <a:p>
            <a:r>
              <a:rPr lang="lv-LV" dirty="0" smtClean="0"/>
              <a:t>Jo vairāk runā par seksualitāti, jo vairāk bērnam ir vēlme šīs zināšanas pielietot dzīvē.</a:t>
            </a:r>
          </a:p>
          <a:p>
            <a:endParaRPr lang="en-US" dirty="0" smtClean="0"/>
          </a:p>
          <a:p>
            <a:r>
              <a:rPr lang="lv-LV" dirty="0" smtClean="0"/>
              <a:t>Ja pieaugušais nejūtas drošs ar bērnu runāt par seksualitāti, svarīgi nodrošināt nepieciešamo informāciju citādā veidā.</a:t>
            </a:r>
            <a:endParaRPr lang="lv-LV" smtClean="0"/>
          </a:p>
          <a:p>
            <a:endParaRPr lang="en-US" dirty="0" smtClean="0"/>
          </a:p>
          <a:p>
            <a:r>
              <a:rPr lang="lv-LV" dirty="0" smtClean="0"/>
              <a:t>Ja pieaugušais nejūtas ērti runājot par seksualitāti, labāk to nedarīt vispār.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4000" b="1" dirty="0" smtClean="0"/>
              <a:t>Seksuāla vardarbība pret bērnu</a:t>
            </a:r>
            <a:endParaRPr lang="lv-LV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buNone/>
            </a:pPr>
            <a:endParaRPr lang="lv-LV" dirty="0" smtClean="0"/>
          </a:p>
          <a:p>
            <a:pPr>
              <a:buNone/>
            </a:pPr>
            <a:r>
              <a:rPr lang="lv-LV" dirty="0" smtClean="0"/>
              <a:t>Bērna iesaistīšana seksuālās darbībās, ko bērns nesaprot vai kam nevar dot apzinātu piekrišanu.   </a:t>
            </a:r>
            <a:r>
              <a:rPr lang="lv-LV" i="1" dirty="0" smtClean="0"/>
              <a:t>(BTAL, spēkā no 22.07.98)</a:t>
            </a:r>
          </a:p>
          <a:p>
            <a:pPr algn="just">
              <a:buNone/>
            </a:pPr>
            <a:endParaRPr lang="lv-LV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lv-LV" dirty="0" smtClean="0">
                <a:cs typeface="Times New Roman" pitchFamily="18" charset="0"/>
              </a:rPr>
              <a:t>Bērna izmantošana tiešos seksuālos kontaktos vai iesaistīšana darbībās, lai pieaugušais saņemtu seksuālu stimulāciju vai apmierinājumu.</a:t>
            </a:r>
          </a:p>
          <a:p>
            <a:pPr algn="r">
              <a:buNone/>
            </a:pPr>
            <a:endParaRPr lang="lv-LV" sz="36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lv-LV" dirty="0" smtClean="0"/>
              <a:t>Seksuālas vardarbības veidi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b="1" dirty="0" smtClean="0"/>
              <a:t>Dzimumkontakts</a:t>
            </a:r>
            <a:r>
              <a:rPr lang="lv-LV" dirty="0" smtClean="0"/>
              <a:t> – vagināla vai anāla aizskaršana, izmantojot jebkādus objektus, arī orālais sekss;</a:t>
            </a:r>
          </a:p>
          <a:p>
            <a:r>
              <a:rPr lang="lv-LV" b="1" dirty="0" smtClean="0"/>
              <a:t>Bērna ķermeņa aizskaršana </a:t>
            </a:r>
            <a:r>
              <a:rPr lang="lv-LV" dirty="0" smtClean="0"/>
              <a:t>– bērna intīmo un citu ķermeņa daļu aizskaršana, glāstot vai skūpstot, arī bērna piespiešana aizskart, glāstīt vai skūpstīt pieaugušā intīmās ķermeņa daļas.</a:t>
            </a:r>
            <a:endParaRPr lang="lv-LV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lv-LV" dirty="0" smtClean="0"/>
              <a:t>Seksuālas vardarbības veidi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5562600"/>
          </a:xfrm>
        </p:spPr>
        <p:txBody>
          <a:bodyPr/>
          <a:lstStyle/>
          <a:p>
            <a:r>
              <a:rPr lang="lv-LV" sz="2800" b="1" dirty="0" smtClean="0"/>
              <a:t>Bērna privātuma aizskaršana </a:t>
            </a:r>
            <a:r>
              <a:rPr lang="lv-LV" sz="2800" dirty="0" smtClean="0"/>
              <a:t>– bērna izsekošana un novērošana, viņam izģērbjoties, vai arī bērna piespiešana atkailināties;</a:t>
            </a:r>
          </a:p>
          <a:p>
            <a:r>
              <a:rPr lang="lv-LV" sz="2800" b="1" dirty="0" smtClean="0"/>
              <a:t>Bērna pakļaušana pieaugušo seksualitātei</a:t>
            </a:r>
            <a:r>
              <a:rPr lang="lv-LV" sz="2800" dirty="0" smtClean="0"/>
              <a:t>-</a:t>
            </a:r>
            <a:r>
              <a:rPr lang="lv-LV" sz="2800" b="1" dirty="0" smtClean="0"/>
              <a:t> </a:t>
            </a:r>
            <a:r>
              <a:rPr lang="lv-LV" sz="2800" dirty="0" smtClean="0"/>
              <a:t>dzimumakta veikšana, pieaugušā atkailināšanās bērna priekšā, seksuālu piedzīvojumu stāstīšana un pornogrāfisku filmu un žurnālu rādīšana bērnam;</a:t>
            </a:r>
          </a:p>
          <a:p>
            <a:r>
              <a:rPr lang="lv-LV" sz="2800" b="1" dirty="0" smtClean="0"/>
              <a:t>Bērna seksuālā ekspluatācija- </a:t>
            </a:r>
            <a:r>
              <a:rPr lang="lv-LV" sz="2800" dirty="0" smtClean="0"/>
              <a:t>bērna pārdošana vai iesaistīšana seksuālu pakalpojumu sniegšanā vai pornogrāfiska materiāla ražošanā. </a:t>
            </a:r>
          </a:p>
          <a:p>
            <a:endParaRPr lang="lv-LV" sz="2800" dirty="0"/>
          </a:p>
          <a:p>
            <a:endParaRPr lang="lv-LV" sz="2800" dirty="0" smtClean="0"/>
          </a:p>
          <a:p>
            <a:endParaRPr lang="lv-LV" sz="2800" dirty="0"/>
          </a:p>
          <a:p>
            <a:endParaRPr lang="lv-LV" sz="2800" dirty="0" smtClean="0"/>
          </a:p>
          <a:p>
            <a:endParaRPr lang="lv-LV" sz="2800" dirty="0"/>
          </a:p>
          <a:p>
            <a:endParaRPr lang="lv-LV" sz="2800" dirty="0" smtClean="0"/>
          </a:p>
          <a:p>
            <a:endParaRPr lang="lv-LV" sz="2800" dirty="0"/>
          </a:p>
          <a:p>
            <a:endParaRPr lang="lv-LV" sz="2800" dirty="0" smtClean="0"/>
          </a:p>
          <a:p>
            <a:endParaRPr lang="lv-LV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lv-LV" dirty="0" smtClean="0"/>
              <a:t>Riska faktori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5867400"/>
          </a:xfrm>
        </p:spPr>
        <p:txBody>
          <a:bodyPr/>
          <a:lstStyle/>
          <a:p>
            <a:pPr>
              <a:buNone/>
            </a:pPr>
            <a:endParaRPr lang="lv-LV" sz="3600" b="1" dirty="0" smtClean="0"/>
          </a:p>
          <a:p>
            <a:pPr>
              <a:buNone/>
            </a:pPr>
            <a:r>
              <a:rPr lang="lv-LV" sz="3600" b="1" dirty="0" smtClean="0"/>
              <a:t>Attiecināmi uz pieaugušo – vardarbības veicēju:</a:t>
            </a:r>
            <a:endParaRPr lang="lv-LV" b="1" dirty="0" smtClean="0"/>
          </a:p>
          <a:p>
            <a:pPr>
              <a:buFont typeface="Arial" pitchFamily="34" charset="0"/>
              <a:buChar char="•"/>
            </a:pPr>
            <a:r>
              <a:rPr lang="lv-LV" dirty="0" smtClean="0"/>
              <a:t>seksuālas vardarbības pieredze bērnībā;</a:t>
            </a:r>
          </a:p>
          <a:p>
            <a:pPr>
              <a:buFont typeface="Arial" pitchFamily="34" charset="0"/>
              <a:buChar char="•"/>
            </a:pPr>
            <a:r>
              <a:rPr lang="lv-LV" dirty="0" smtClean="0"/>
              <a:t>ir sodīts par seksuālu vardarbību.</a:t>
            </a:r>
            <a:endParaRPr lang="lv-LV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001156" cy="796908"/>
          </a:xfrm>
        </p:spPr>
        <p:txBody>
          <a:bodyPr/>
          <a:lstStyle/>
          <a:p>
            <a:r>
              <a:rPr lang="lv-LV" sz="3200" b="1" dirty="0" smtClean="0"/>
              <a:t>Aktivitātes, kas pieaugušajam var šķist uzbudinošas, ja viņam ir seksuāla interese par bērnu</a:t>
            </a:r>
            <a:endParaRPr lang="lv-LV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857364"/>
            <a:ext cx="8858312" cy="4786346"/>
          </a:xfrm>
        </p:spPr>
        <p:txBody>
          <a:bodyPr/>
          <a:lstStyle/>
          <a:p>
            <a:r>
              <a:rPr lang="lv-LV" sz="2800" dirty="0" smtClean="0"/>
              <a:t>Bērna mazgāšana;</a:t>
            </a:r>
          </a:p>
          <a:p>
            <a:r>
              <a:rPr lang="lv-LV" sz="2800" dirty="0" smtClean="0"/>
              <a:t>Pieaugušais iet istabā, kad bērns pārģērbjas;</a:t>
            </a:r>
          </a:p>
          <a:p>
            <a:r>
              <a:rPr lang="lv-LV" sz="2800" dirty="0" smtClean="0"/>
              <a:t>Pieaugušais iet tualetes telpā, kad to lieto bērns;</a:t>
            </a:r>
          </a:p>
          <a:p>
            <a:r>
              <a:rPr lang="lv-LV" sz="2800" dirty="0" smtClean="0"/>
              <a:t>Bērna kutināšana un it kā nejauša pieskaršanās bērna dzimumorgāniem;</a:t>
            </a:r>
          </a:p>
          <a:p>
            <a:r>
              <a:rPr lang="lv-LV" sz="2800" dirty="0" smtClean="0"/>
              <a:t>Aktivitātes, kas saistītas ar izģērbšanos (masēšana, peldēšanās, utt.);</a:t>
            </a:r>
          </a:p>
          <a:p>
            <a:r>
              <a:rPr lang="lv-LV" sz="2800" dirty="0" smtClean="0"/>
              <a:t>Cīkstēšanās ar bērnu;</a:t>
            </a:r>
          </a:p>
          <a:p>
            <a:pPr>
              <a:buNone/>
            </a:pPr>
            <a:endParaRPr lang="lv-LV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b="1" dirty="0" smtClean="0"/>
              <a:t>Aktivitātes, kas pieaugušajam var šķist uzbudinošas, ja viņam ir seksuāla interese par bērnu</a:t>
            </a:r>
            <a:endParaRPr lang="lv-LV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800" dirty="0" smtClean="0"/>
              <a:t>Rotaļas, kas saistītas ar dzimumorgānu aizskaršanu (piem., spēle “dakteros”);</a:t>
            </a:r>
          </a:p>
          <a:p>
            <a:r>
              <a:rPr lang="lv-LV" sz="2800" dirty="0" smtClean="0"/>
              <a:t>Seksuāla rakstura joku stāstīšana bērnam;</a:t>
            </a:r>
          </a:p>
          <a:p>
            <a:r>
              <a:rPr lang="lv-LV" sz="2800" dirty="0" smtClean="0"/>
              <a:t>Bērna ķircināšana par viņa seksuālo attīstību;</a:t>
            </a:r>
          </a:p>
          <a:p>
            <a:r>
              <a:rPr lang="lv-LV" sz="2800" dirty="0" smtClean="0"/>
              <a:t>Seksuālas informācijas apspriešana, slēpjoties aiz izglītošanas aizsega;</a:t>
            </a:r>
          </a:p>
          <a:p>
            <a:r>
              <a:rPr lang="lv-LV" sz="2800" dirty="0" smtClean="0"/>
              <a:t>Seksuāla rakstura attēlu rādīšana bērniem;</a:t>
            </a:r>
          </a:p>
          <a:p>
            <a:r>
              <a:rPr lang="lv-LV" sz="2800" dirty="0" smtClean="0"/>
              <a:t>Bērnu fotografēšana apakšveļā, peldkostīmā, utt.</a:t>
            </a:r>
            <a:endParaRPr lang="lv-LV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Incestā iesaistīto personu raksturojums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400" dirty="0" smtClean="0"/>
              <a:t>Parasti ar zemu izglītības līmeni un intelektu;</a:t>
            </a:r>
          </a:p>
          <a:p>
            <a:r>
              <a:rPr lang="lv-LV" sz="2400" dirty="0" smtClean="0"/>
              <a:t>Zema pašcieņa, nomākti, introverti;</a:t>
            </a:r>
          </a:p>
          <a:p>
            <a:r>
              <a:rPr lang="lv-LV" sz="2400" dirty="0" smtClean="0"/>
              <a:t>Neizjūt sevi, neskaidra identitāte;</a:t>
            </a:r>
          </a:p>
          <a:p>
            <a:r>
              <a:rPr lang="lv-LV" sz="2400" dirty="0" smtClean="0"/>
              <a:t>Ģimenē atkarības;</a:t>
            </a:r>
          </a:p>
          <a:p>
            <a:r>
              <a:rPr lang="lv-LV" sz="2400" dirty="0" smtClean="0"/>
              <a:t>Tēva loma ģimenē noteicoša – tēvs patriarhs, māte kalpone bez tiesībām uz piedalīšanos lēmuma pieņemšanas procesā;</a:t>
            </a:r>
          </a:p>
          <a:p>
            <a:r>
              <a:rPr lang="lv-LV" sz="2400" dirty="0" smtClean="0"/>
              <a:t>Incests var notikt ilgstošas mātes prombūtnes laikā;</a:t>
            </a:r>
          </a:p>
          <a:p>
            <a:r>
              <a:rPr lang="lv-LV" sz="2400" dirty="0" smtClean="0"/>
              <a:t>Liek upurim justies kā pieaugušajam;</a:t>
            </a:r>
          </a:p>
          <a:p>
            <a:r>
              <a:rPr lang="lv-LV" sz="2400" dirty="0" smtClean="0"/>
              <a:t>Nav skaidrības, kas nepieciešams bērnam dažādos vecumos.</a:t>
            </a:r>
          </a:p>
          <a:p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12775579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Pedofilu psiholoģiskais un sociālais raksturojums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000" dirty="0" smtClean="0"/>
              <a:t>Var būt ar labu izglītību un augstu intelektu;</a:t>
            </a:r>
          </a:p>
          <a:p>
            <a:r>
              <a:rPr lang="lv-LV" sz="2000" dirty="0" smtClean="0"/>
              <a:t>Ekstraverti, ar augstu pašapziņu, labi motivēti, sociāli veiksmīgi;</a:t>
            </a:r>
          </a:p>
          <a:p>
            <a:r>
              <a:rPr lang="lv-LV" sz="2000" dirty="0" smtClean="0"/>
              <a:t>Veiksmīgs vidusslānis ar stabilām mājām,</a:t>
            </a:r>
          </a:p>
          <a:p>
            <a:r>
              <a:rPr lang="lv-LV" sz="2000" dirty="0" smtClean="0"/>
              <a:t>Rada sociāli atbildīgas personas iespaidu;</a:t>
            </a:r>
          </a:p>
          <a:p>
            <a:r>
              <a:rPr lang="lv-LV" sz="2000" dirty="0" smtClean="0"/>
              <a:t>Parasti nav atkarību;</a:t>
            </a:r>
          </a:p>
          <a:p>
            <a:r>
              <a:rPr lang="lv-LV" sz="2000" dirty="0" smtClean="0"/>
              <a:t>Laulība mēdz būt formāla;</a:t>
            </a:r>
          </a:p>
          <a:p>
            <a:r>
              <a:rPr lang="lv-LV" sz="2000" dirty="0" smtClean="0"/>
              <a:t>Var dzīvot ar māti visa mūža garumā;</a:t>
            </a:r>
          </a:p>
          <a:p>
            <a:r>
              <a:rPr lang="lv-LV" sz="2000" dirty="0" smtClean="0"/>
              <a:t>Liek upurim justies kā bērnam;</a:t>
            </a:r>
          </a:p>
          <a:p>
            <a:r>
              <a:rPr lang="lv-LV" sz="2000" dirty="0" smtClean="0"/>
              <a:t>Ir skaidrs kas nepieciešams bērnam dažādos vecumposmos;</a:t>
            </a:r>
          </a:p>
          <a:p>
            <a:r>
              <a:rPr lang="lv-LV" sz="2000" dirty="0" smtClean="0"/>
              <a:t>Daudz un dažādas seksuālas fantāzijas.</a:t>
            </a:r>
            <a:endParaRPr lang="lv-LV" sz="2000" dirty="0"/>
          </a:p>
        </p:txBody>
      </p:sp>
    </p:spTree>
    <p:extLst>
      <p:ext uri="{BB962C8B-B14F-4D97-AF65-F5344CB8AC3E}">
        <p14:creationId xmlns:p14="http://schemas.microsoft.com/office/powerpoint/2010/main" val="1199733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Pedofilu iedalījums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Fiksētie – nav bijuši citi seksuālie objekti, kā tikai bērni pirmspubertātes vecumā;</a:t>
            </a:r>
          </a:p>
          <a:p>
            <a:r>
              <a:rPr lang="lv-LV" dirty="0" smtClean="0"/>
              <a:t>Regresējošie – seksuālā objekta maiņa notiek dzīves laikā no pieaugušā uz pirmspubertātes bērnu.</a:t>
            </a: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92308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lv-LV" dirty="0" smtClean="0"/>
              <a:t>Riska faktori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buNone/>
            </a:pPr>
            <a:r>
              <a:rPr lang="lv-LV" b="1" dirty="0" smtClean="0"/>
              <a:t>Attiecināmi uz bērnu – vardarbības upuri:</a:t>
            </a:r>
          </a:p>
          <a:p>
            <a:r>
              <a:rPr lang="lv-LV" sz="2800" dirty="0" smtClean="0"/>
              <a:t>bērns ar īpašām vajadzībām;</a:t>
            </a:r>
          </a:p>
          <a:p>
            <a:r>
              <a:rPr lang="lv-LV" sz="2800" dirty="0" smtClean="0"/>
              <a:t>garīgi atpalicis bērns;</a:t>
            </a:r>
          </a:p>
          <a:p>
            <a:r>
              <a:rPr lang="lv-LV" sz="2800" dirty="0" smtClean="0"/>
              <a:t>bērns ar saskarsmes grūtībām;</a:t>
            </a:r>
          </a:p>
          <a:p>
            <a:r>
              <a:rPr lang="lv-LV" sz="2800" dirty="0" smtClean="0"/>
              <a:t>ielu bērns;</a:t>
            </a:r>
          </a:p>
          <a:p>
            <a:r>
              <a:rPr lang="lv-LV" sz="2800" dirty="0" smtClean="0"/>
              <a:t>bērns ar seksuālas vardarbības pieredzi</a:t>
            </a:r>
            <a:endParaRPr lang="lv-LV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Riska faktori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b="1" dirty="0" smtClean="0"/>
              <a:t>Attiecināmi uz </a:t>
            </a:r>
            <a:r>
              <a:rPr lang="lv-LV" b="1" dirty="0" smtClean="0"/>
              <a:t>(ģimenes) vidi</a:t>
            </a:r>
            <a:r>
              <a:rPr lang="lv-LV" b="1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lv-LV" dirty="0" smtClean="0"/>
              <a:t>bieža dzīvesvietas maiņa;</a:t>
            </a:r>
          </a:p>
          <a:p>
            <a:pPr>
              <a:buFont typeface="Arial" pitchFamily="34" charset="0"/>
              <a:buChar char="•"/>
            </a:pPr>
            <a:r>
              <a:rPr lang="lv-LV" dirty="0" smtClean="0"/>
              <a:t>palīdzības nepieņemšana vai izvairīšanās no tās;</a:t>
            </a:r>
          </a:p>
          <a:p>
            <a:pPr>
              <a:buFont typeface="Arial" pitchFamily="34" charset="0"/>
              <a:buChar char="•"/>
            </a:pPr>
            <a:r>
              <a:rPr lang="lv-LV" dirty="0" smtClean="0"/>
              <a:t>sociāla izolēšanās.</a:t>
            </a:r>
            <a:endParaRPr lang="lv-LV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Riska faktori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buNone/>
            </a:pPr>
            <a:r>
              <a:rPr lang="lv-LV" b="1" dirty="0" smtClean="0"/>
              <a:t>Attiecināmi uz sociālo kontekstu:</a:t>
            </a:r>
          </a:p>
          <a:p>
            <a:pPr>
              <a:buFont typeface="Arial" pitchFamily="34" charset="0"/>
              <a:buChar char="•"/>
            </a:pPr>
            <a:r>
              <a:rPr lang="lv-LV" dirty="0" smtClean="0"/>
              <a:t>sociālo pakalpojumu nepieejamība un neesamība;</a:t>
            </a:r>
          </a:p>
          <a:p>
            <a:pPr>
              <a:buFont typeface="Arial" pitchFamily="34" charset="0"/>
              <a:buChar char="•"/>
            </a:pPr>
            <a:r>
              <a:rPr lang="lv-LV" dirty="0" smtClean="0"/>
              <a:t>tiesību sargājušo iestāžu nepieejamība;</a:t>
            </a:r>
          </a:p>
          <a:p>
            <a:pPr>
              <a:buFont typeface="Arial" pitchFamily="34" charset="0"/>
              <a:buChar char="•"/>
            </a:pPr>
            <a:r>
              <a:rPr lang="lv-LV" dirty="0" smtClean="0"/>
              <a:t>daudz riska faktoru tuvākajā sociālajā vidē;</a:t>
            </a:r>
          </a:p>
          <a:p>
            <a:pPr>
              <a:buFont typeface="Arial" pitchFamily="34" charset="0"/>
              <a:buChar char="•"/>
            </a:pPr>
            <a:r>
              <a:rPr lang="lv-LV" dirty="0" smtClean="0"/>
              <a:t>sabiedrībai ir pieņemoša attieksme pret vardarbību pret bērniem;</a:t>
            </a:r>
          </a:p>
          <a:p>
            <a:pPr>
              <a:buFont typeface="Arial" pitchFamily="34" charset="0"/>
              <a:buChar char="•"/>
            </a:pPr>
            <a:r>
              <a:rPr lang="lv-LV" dirty="0" smtClean="0"/>
              <a:t>aizspriedumi un mīti par vardarbību.</a:t>
            </a:r>
          </a:p>
          <a:p>
            <a:endParaRPr lang="lv-LV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lv-LV" dirty="0" smtClean="0"/>
              <a:t>Pazīmes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/>
          <a:lstStyle/>
          <a:p>
            <a:r>
              <a:rPr lang="lv-LV" sz="2800" dirty="0" smtClean="0"/>
              <a:t>Parādās vecumam neatbilstošas zināšanas par seksuāliem jautājumiem;</a:t>
            </a:r>
          </a:p>
          <a:p>
            <a:r>
              <a:rPr lang="lv-LV" sz="2800" dirty="0" smtClean="0"/>
              <a:t>uzdod vecumam neatbilstošus un neparastus jautājumus par cilvēka seksualitāti;</a:t>
            </a:r>
          </a:p>
          <a:p>
            <a:r>
              <a:rPr lang="lv-LV" sz="2800" dirty="0" smtClean="0"/>
              <a:t>bērns izspēlē, zīmē seksuāla rakstura ainas;</a:t>
            </a:r>
          </a:p>
          <a:p>
            <a:r>
              <a:rPr lang="lv-LV" sz="2800" dirty="0" smtClean="0"/>
              <a:t>intensīvi masturbē;</a:t>
            </a:r>
          </a:p>
          <a:p>
            <a:r>
              <a:rPr lang="lv-LV" sz="2800" dirty="0" smtClean="0"/>
              <a:t>stāsta par kādu savu paziņu, kas cietis no vardarbības</a:t>
            </a:r>
          </a:p>
          <a:p>
            <a:r>
              <a:rPr lang="lv-LV" sz="2800" dirty="0" smtClean="0"/>
              <a:t>bērns vēlas dzīvot kādā citā ģimenē vai iestādē;</a:t>
            </a:r>
          </a:p>
          <a:p>
            <a:r>
              <a:rPr lang="lv-LV" sz="2800" dirty="0" smtClean="0"/>
              <a:t>bēg no mājām;</a:t>
            </a:r>
          </a:p>
          <a:p>
            <a:r>
              <a:rPr lang="lv-LV" sz="2800" dirty="0" smtClean="0"/>
              <a:t>izteikti baidās no kāda cilvēka, vietas vai rajona;</a:t>
            </a:r>
            <a:endParaRPr lang="lv-LV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lv-LV" dirty="0" smtClean="0"/>
              <a:t>Pazīmes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/>
          <a:lstStyle/>
          <a:p>
            <a:r>
              <a:rPr lang="lv-LV" sz="2800" dirty="0" smtClean="0"/>
              <a:t>nevēlas vai atsakās izģērbties (piem. pie ārsta);</a:t>
            </a:r>
          </a:p>
          <a:p>
            <a:r>
              <a:rPr lang="lv-LV" sz="2800" dirty="0" smtClean="0"/>
              <a:t>pēkšņi parādās nauda vai mantas;</a:t>
            </a:r>
          </a:p>
          <a:p>
            <a:r>
              <a:rPr lang="lv-LV" sz="2800" dirty="0" smtClean="0"/>
              <a:t>grūtības staigāt vai sēdēt;</a:t>
            </a:r>
          </a:p>
          <a:p>
            <a:r>
              <a:rPr lang="lv-LV" sz="2800" dirty="0" smtClean="0"/>
              <a:t>panikas lēkmes; </a:t>
            </a:r>
          </a:p>
          <a:p>
            <a:r>
              <a:rPr lang="lv-LV" sz="2800" dirty="0" smtClean="0"/>
              <a:t>neizskaidrojamas veselības problēmas</a:t>
            </a:r>
          </a:p>
          <a:p>
            <a:r>
              <a:rPr lang="lv-LV" sz="2800" dirty="0" smtClean="0"/>
              <a:t>sāpīga urinēšana;</a:t>
            </a:r>
          </a:p>
          <a:p>
            <a:r>
              <a:rPr lang="lv-LV" sz="2800" dirty="0" smtClean="0"/>
              <a:t>sāpes vēderā vai nieze ģenitāliju rajonā;</a:t>
            </a:r>
          </a:p>
          <a:p>
            <a:r>
              <a:rPr lang="lv-LV" sz="2800" dirty="0" smtClean="0"/>
              <a:t>zilumi, asiņošana vai jebkādi citi savainojumi ģenitāliju rajonā; </a:t>
            </a:r>
          </a:p>
          <a:p>
            <a:r>
              <a:rPr lang="lv-LV" sz="2800" dirty="0" smtClean="0"/>
              <a:t>seksuāli transmisīvās saslimšanas;</a:t>
            </a:r>
          </a:p>
          <a:p>
            <a:r>
              <a:rPr lang="lv-LV" sz="2800" dirty="0" smtClean="0"/>
              <a:t>grūtniecība.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/>
          <a:lstStyle/>
          <a:p>
            <a:r>
              <a:rPr lang="lv-LV" dirty="0" smtClean="0"/>
              <a:t>Sekas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/>
          <a:lstStyle/>
          <a:p>
            <a:pPr>
              <a:buNone/>
            </a:pPr>
            <a:r>
              <a:rPr lang="lv-LV" b="1" dirty="0" smtClean="0"/>
              <a:t>Uzvedībā:</a:t>
            </a:r>
          </a:p>
          <a:p>
            <a:r>
              <a:rPr lang="lv-LV" sz="2400" dirty="0" smtClean="0"/>
              <a:t>neatbilstoši vecumam seksualizēta uzvedība;</a:t>
            </a:r>
          </a:p>
          <a:p>
            <a:r>
              <a:rPr lang="lv-LV" sz="2400" dirty="0" smtClean="0"/>
              <a:t>izteikta agresivitāte vai pakļaušanās;</a:t>
            </a:r>
          </a:p>
          <a:p>
            <a:r>
              <a:rPr lang="lv-LV" sz="2400" dirty="0" smtClean="0"/>
              <a:t>regresija (bērns uzvedas savam vecumam neatbilstošā veidā un “aizmirst” jau apgūtās prasmes);</a:t>
            </a:r>
          </a:p>
          <a:p>
            <a:r>
              <a:rPr lang="lv-LV" sz="2400" dirty="0" smtClean="0"/>
              <a:t>atkarību izraisošo vielu lietošana;</a:t>
            </a:r>
          </a:p>
          <a:p>
            <a:r>
              <a:rPr lang="lv-LV" sz="2400" dirty="0" smtClean="0"/>
              <a:t>suicidālas darbības;</a:t>
            </a:r>
          </a:p>
          <a:p>
            <a:r>
              <a:rPr lang="lv-LV" sz="2400" dirty="0" smtClean="0"/>
              <a:t>sevis savainojoša uzvedība;</a:t>
            </a:r>
          </a:p>
          <a:p>
            <a:r>
              <a:rPr lang="lv-LV" sz="2400" dirty="0" smtClean="0"/>
              <a:t>atkārtoti nonāk seksuālās vardarbības situācijās kā upuris vai vardarbības veicējs.</a:t>
            </a:r>
          </a:p>
          <a:p>
            <a:endParaRPr lang="lv-LV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lv-LV" dirty="0" smtClean="0"/>
              <a:t>Sekas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/>
          <a:lstStyle/>
          <a:p>
            <a:pPr>
              <a:buNone/>
            </a:pPr>
            <a:r>
              <a:rPr lang="lv-LV" b="1" dirty="0" smtClean="0"/>
              <a:t>Sociālajā sfērā: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nespēja rast kontaktu ar citiem bērniem;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bailes pazaudēt kontroli attiecībās vai izteikta pakļaušanās</a:t>
            </a:r>
          </a:p>
          <a:p>
            <a:pPr>
              <a:buNone/>
            </a:pPr>
            <a:endParaRPr lang="lv-LV" sz="2800" dirty="0" smtClean="0"/>
          </a:p>
          <a:p>
            <a:pPr>
              <a:buNone/>
            </a:pPr>
            <a:r>
              <a:rPr lang="lv-LV" b="1" dirty="0" smtClean="0"/>
              <a:t>Kognitīvajā sfērā: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grūtības koncentrēties;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grūtības atcerēties;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sekmju pasliktināšanās;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suicidālas domas</a:t>
            </a:r>
            <a:endParaRPr lang="lv-LV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lv-LV" dirty="0" smtClean="0"/>
              <a:t>Sekas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91200"/>
          </a:xfrm>
        </p:spPr>
        <p:txBody>
          <a:bodyPr/>
          <a:lstStyle/>
          <a:p>
            <a:pPr>
              <a:buNone/>
            </a:pPr>
            <a:r>
              <a:rPr lang="lv-LV" b="1" dirty="0" smtClean="0"/>
              <a:t>Fiziskajā veselībā: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traumas un savainojumi ģenitāliju rajonā;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grūtniecība;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seksuāli transmisīvās saslimšanas;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galvassāpes;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muguras sāpes;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miega traucējumi;</a:t>
            </a:r>
          </a:p>
          <a:p>
            <a:pPr>
              <a:buFont typeface="Arial" pitchFamily="34" charset="0"/>
              <a:buChar char="•"/>
            </a:pPr>
            <a:r>
              <a:rPr lang="lv-LV" sz="2800" dirty="0" smtClean="0"/>
              <a:t>enurēze, enkoprēze.</a:t>
            </a:r>
            <a:endParaRPr lang="lv-LV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/>
          <a:lstStyle/>
          <a:p>
            <a:r>
              <a:rPr lang="lv-LV" dirty="0" smtClean="0"/>
              <a:t>     Sekas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172200"/>
          </a:xfrm>
        </p:spPr>
        <p:txBody>
          <a:bodyPr/>
          <a:lstStyle/>
          <a:p>
            <a:pPr>
              <a:buNone/>
            </a:pPr>
            <a:r>
              <a:rPr lang="lv-LV" b="1" dirty="0" smtClean="0"/>
              <a:t>Emocionālajā sfērā: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kauna, vainas un baiļu izjūta;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dusmas un dusmu “lēkmes”;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viegla aizkaitināmība;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bezspēcības sajūta;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depresīvas izjūtas;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pārlieku liela fantazēšana;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uzmācīgas domas un atmiņas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atmiņu uzplaiksnījumi;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disociācijas;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pēctraumas stresa sindroms;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panikas lēkmes;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ēšanas traucējumi;</a:t>
            </a:r>
          </a:p>
          <a:p>
            <a:pPr>
              <a:buFont typeface="Arial" pitchFamily="34" charset="0"/>
              <a:buChar char="•"/>
            </a:pPr>
            <a:r>
              <a:rPr lang="lv-LV" sz="2400" dirty="0" smtClean="0"/>
              <a:t>izplūdis ķermeņa tēls.</a:t>
            </a:r>
          </a:p>
          <a:p>
            <a:pPr>
              <a:buFont typeface="Arial" pitchFamily="34" charset="0"/>
              <a:buChar char="•"/>
            </a:pPr>
            <a:endParaRPr lang="lv-LV" dirty="0" smtClean="0"/>
          </a:p>
          <a:p>
            <a:endParaRPr lang="lv-LV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b="1" dirty="0" smtClean="0"/>
              <a:t>Vienaudžu savstarpējā seksuālā vardarbība</a:t>
            </a:r>
            <a:endParaRPr lang="lv-LV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v-LV" dirty="0"/>
              <a:t>Vienaudžu seksuālās vardarbības definīcija ir saistīta ar izmainītu seksuālo uzvedību, kas ietver piespiešanu, vecumam neatbilstošu seksuālu uzvedību un/vai </a:t>
            </a:r>
            <a:r>
              <a:rPr lang="lv-LV" dirty="0" smtClean="0"/>
              <a:t>nepilngadīgus partnerus</a:t>
            </a:r>
            <a:r>
              <a:rPr lang="lv-LV" dirty="0"/>
              <a:t>, </a:t>
            </a:r>
            <a:r>
              <a:rPr lang="lv-LV" dirty="0" smtClean="0"/>
              <a:t>ar vecuma starpību (</a:t>
            </a:r>
            <a:r>
              <a:rPr lang="lv-LV" dirty="0" err="1" smtClean="0"/>
              <a:t>Vizard</a:t>
            </a:r>
            <a:r>
              <a:rPr lang="lv-LV" dirty="0" smtClean="0"/>
              <a:t> </a:t>
            </a:r>
            <a:r>
              <a:rPr lang="lv-LV" dirty="0" err="1"/>
              <a:t>et</a:t>
            </a:r>
            <a:r>
              <a:rPr lang="lv-LV" dirty="0"/>
              <a:t> </a:t>
            </a:r>
            <a:r>
              <a:rPr lang="lv-LV" dirty="0" err="1"/>
              <a:t>all</a:t>
            </a:r>
            <a:r>
              <a:rPr lang="lv-LV" dirty="0"/>
              <a:t> 1995</a:t>
            </a:r>
            <a:r>
              <a:rPr lang="lv-LV" dirty="0" smtClean="0"/>
              <a:t>)</a:t>
            </a:r>
            <a:endParaRPr lang="lv-LV" dirty="0"/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704310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b="1" dirty="0"/>
              <a:t>Vienaudžu savstarpējā seksuālā </a:t>
            </a:r>
            <a:r>
              <a:rPr lang="lv-LV" sz="3200" b="1" dirty="0" smtClean="0"/>
              <a:t>vardarbība (1)</a:t>
            </a:r>
            <a:endParaRPr lang="lv-LV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25-35 </a:t>
            </a:r>
            <a:r>
              <a:rPr lang="lv-LV" dirty="0"/>
              <a:t>% no visiem atklātajiem seksuālās vardarbības gadījumiem ir saistīti ar nepilngadīgiem varmākām (</a:t>
            </a:r>
            <a:r>
              <a:rPr lang="lv-LV" dirty="0" err="1"/>
              <a:t>Masson</a:t>
            </a:r>
            <a:r>
              <a:rPr lang="lv-LV" dirty="0"/>
              <a:t> </a:t>
            </a:r>
            <a:r>
              <a:rPr lang="lv-LV" dirty="0" err="1"/>
              <a:t>and</a:t>
            </a:r>
            <a:r>
              <a:rPr lang="lv-LV" dirty="0"/>
              <a:t> </a:t>
            </a:r>
            <a:r>
              <a:rPr lang="lv-LV" dirty="0" err="1"/>
              <a:t>Erooga</a:t>
            </a:r>
            <a:r>
              <a:rPr lang="lv-LV" dirty="0"/>
              <a:t>, 2006).</a:t>
            </a:r>
          </a:p>
          <a:p>
            <a:r>
              <a:rPr lang="lv-LV" dirty="0"/>
              <a:t>Lielākā daļa nepilngadīgo seksuālās vardarbības veicēju ir pusaudžu vecuma zēni, taču arī jaunāki bērni un meitenes </a:t>
            </a:r>
            <a:r>
              <a:rPr lang="lv-LV" dirty="0" smtClean="0"/>
              <a:t>pusaudžu vecumā var būt seksuāli vardarbīgi </a:t>
            </a:r>
            <a:r>
              <a:rPr lang="lv-LV" dirty="0"/>
              <a:t>pret vienaudžiem.</a:t>
            </a:r>
          </a:p>
          <a:p>
            <a:pPr marL="0" indent="0">
              <a:buNone/>
            </a:pPr>
            <a:r>
              <a:rPr lang="lv-LV" dirty="0" smtClean="0"/>
              <a:t>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64786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b="1" dirty="0"/>
              <a:t/>
            </a:r>
            <a:br>
              <a:rPr lang="lv-LV" sz="3200" b="1" dirty="0"/>
            </a:br>
            <a:r>
              <a:rPr lang="lv-LV" sz="3200" b="1" dirty="0"/>
              <a:t>I</a:t>
            </a:r>
            <a:r>
              <a:rPr lang="lv-LV" sz="3200" b="1" dirty="0" smtClean="0"/>
              <a:t>ezīmes, kas raksturīgas vardarbības veicējiem:</a:t>
            </a:r>
            <a:r>
              <a:rPr lang="lv-LV" sz="3200" dirty="0"/>
              <a:t/>
            </a:r>
            <a:br>
              <a:rPr lang="lv-LV" sz="3200" dirty="0"/>
            </a:br>
            <a:endParaRPr lang="lv-LV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dirty="0" smtClean="0"/>
              <a:t>Daudzi </a:t>
            </a:r>
            <a:r>
              <a:rPr lang="lv-LV" dirty="0"/>
              <a:t>bērni, kas veic seksuālu vardarbību pret vienaudžiem paši cieš vai ir cietuši no seksuālas, fiziskas un/vai emocionālas vardarbības, vai bijuši liecinieki vardarbībai ģimenē.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28146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b="1" dirty="0" smtClean="0"/>
              <a:t/>
            </a:r>
            <a:br>
              <a:rPr lang="lv-LV" sz="3200" b="1" dirty="0" smtClean="0"/>
            </a:br>
            <a:r>
              <a:rPr lang="lv-LV" sz="3200" b="1" dirty="0" smtClean="0"/>
              <a:t>Iezīmes</a:t>
            </a:r>
            <a:r>
              <a:rPr lang="lv-LV" sz="3200" b="1" dirty="0"/>
              <a:t>, kas raksturīgas vardarbības </a:t>
            </a:r>
            <a:r>
              <a:rPr lang="lv-LV" sz="3200" b="1" dirty="0" smtClean="0"/>
              <a:t>veicējiem(1)</a:t>
            </a:r>
            <a:r>
              <a:rPr lang="lv-LV" sz="3200" dirty="0"/>
              <a:t/>
            </a:r>
            <a:br>
              <a:rPr lang="lv-LV" sz="3200" dirty="0"/>
            </a:br>
            <a:endParaRPr lang="lv-LV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dirty="0"/>
              <a:t>Pusaudžu puišiem, kas veic seksuālu vardarbību, raksturīgas nepietiekami attīstītas sociālās prasmes, izolācija, nepietiekamas zināšanas par seksualitāti, paaugstināts trauksmes līmenis, zems pašvērtējums, emocionāla vientulības izjūta un kognitīvās attīstības traucējumi. </a:t>
            </a: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58901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b="1" dirty="0"/>
              <a:t>Iezīmes, kas raksturīgas vardarbības </a:t>
            </a:r>
            <a:r>
              <a:rPr lang="lv-LV" sz="3200" b="1" dirty="0" smtClean="0"/>
              <a:t>veicējiem(2)</a:t>
            </a:r>
            <a:endParaRPr lang="lv-LV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dirty="0" err="1"/>
              <a:t>Seksualizēta</a:t>
            </a:r>
            <a:r>
              <a:rPr lang="lv-LV" dirty="0"/>
              <a:t> uzvedība upurim nozīmīgi paaugstina risku ciest no seksuālas vardarbības. </a:t>
            </a:r>
          </a:p>
          <a:p>
            <a:pPr lvl="0"/>
            <a:r>
              <a:rPr lang="lv-LV" dirty="0"/>
              <a:t>Visbiežāk upuri atrodas vardarbības veicēja tiešā tuvumā – māsas, brāļi, draugi vai kaimiņi. 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8212482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v-LV" dirty="0" smtClean="0"/>
              <a:t>Paldies par uzmanību!!!</a:t>
            </a:r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 err="1" smtClean="0">
                <a:hlinkClick r:id="rId2"/>
              </a:rPr>
              <a:t>www.centrsdardedze.lv</a:t>
            </a:r>
            <a:endParaRPr lang="lv-LV" dirty="0" smtClean="0"/>
          </a:p>
          <a:p>
            <a:pPr marL="0" indent="0" algn="ctr">
              <a:buNone/>
            </a:pPr>
            <a:r>
              <a:rPr lang="lv-LV" dirty="0" err="1" smtClean="0">
                <a:hlinkClick r:id="rId3"/>
              </a:rPr>
              <a:t>www.bernskacietusais.lv</a:t>
            </a:r>
            <a:endParaRPr lang="lv-LV" dirty="0" smtClean="0"/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r>
              <a:rPr lang="lv-LV" smtClean="0"/>
              <a:t>Laila Balode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2617043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Izdegsanas izdales material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zdegsanas izdales material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zdegsanas izdales material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zdegsanas izdales material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zdegsanas izdales material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zdegsanas izdales material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zdegsanas izdales material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zdegsanas izdales material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zdegsanas izdales material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zdegsanas izdales material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zdegsanas izdales material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zdegsanas izdales material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zdegsanas izdales material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zdegsanas izdales material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1013</TotalTime>
  <Words>2343</Words>
  <Application>Microsoft Office PowerPoint</Application>
  <PresentationFormat>On-screen Show (4:3)</PresentationFormat>
  <Paragraphs>381</Paragraphs>
  <Slides>42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Theme1</vt:lpstr>
      <vt:lpstr>Seksuālā attīstība un seksuālā vardarbība, problēmas un risinājumi</vt:lpstr>
      <vt:lpstr>Vārdnīcas veidošana</vt:lpstr>
      <vt:lpstr>Definīcijas</vt:lpstr>
      <vt:lpstr>Dzimumnobriešana un personības attīstība</vt:lpstr>
      <vt:lpstr>Dzimumnobriešana un personības attīstība (1)</vt:lpstr>
      <vt:lpstr>Dzimumnobriešana un personības attīstība (2)</vt:lpstr>
      <vt:lpstr>Dzimumnobriešana un personības attīstība (3)</vt:lpstr>
      <vt:lpstr>Dzimumnobriešana un personības attīstība (4)</vt:lpstr>
      <vt:lpstr>Bērnu seksuālā uzvedība (0–3 g. v.)</vt:lpstr>
      <vt:lpstr>Bērnu seksuālā uzvedība (4–7 g. v.)</vt:lpstr>
      <vt:lpstr>Bērnu seksuālā uzvedība (8–12.g.v.)</vt:lpstr>
      <vt:lpstr>Bērnu seksuālā uzvedība (13–18.g.v.)</vt:lpstr>
      <vt:lpstr>Kas liecina par normālu seksuālu uzvedību?</vt:lpstr>
      <vt:lpstr>Saruna ar bērnu par veiktām seksuālām darbībām</vt:lpstr>
      <vt:lpstr>Ko un kad mācīt (mazi bērni &gt;6/7)?</vt:lpstr>
      <vt:lpstr>Ko un kad mācīt (mazi bērni 7/8-10)?</vt:lpstr>
      <vt:lpstr>Ko un kad mācīt (bērni no 10/11)?</vt:lpstr>
      <vt:lpstr>Apgalvojumi par seksualitāti</vt:lpstr>
      <vt:lpstr>Seksuāla vardarbība pret bērnu</vt:lpstr>
      <vt:lpstr>Seksuālas vardarbības veidi</vt:lpstr>
      <vt:lpstr>Seksuālas vardarbības veidi</vt:lpstr>
      <vt:lpstr>Riska faktori</vt:lpstr>
      <vt:lpstr>Aktivitātes, kas pieaugušajam var šķist uzbudinošas, ja viņam ir seksuāla interese par bērnu</vt:lpstr>
      <vt:lpstr>Aktivitātes, kas pieaugušajam var šķist uzbudinošas, ja viņam ir seksuāla interese par bērnu</vt:lpstr>
      <vt:lpstr>Incestā iesaistīto personu raksturojums</vt:lpstr>
      <vt:lpstr>Pedofilu psiholoģiskais un sociālais raksturojums</vt:lpstr>
      <vt:lpstr>Pedofilu iedalījums</vt:lpstr>
      <vt:lpstr>Riska faktori</vt:lpstr>
      <vt:lpstr>Riska faktori</vt:lpstr>
      <vt:lpstr>Riska faktori</vt:lpstr>
      <vt:lpstr>Pazīmes</vt:lpstr>
      <vt:lpstr>Pazīmes</vt:lpstr>
      <vt:lpstr>Sekas</vt:lpstr>
      <vt:lpstr>Sekas</vt:lpstr>
      <vt:lpstr>Sekas</vt:lpstr>
      <vt:lpstr>     Sekas</vt:lpstr>
      <vt:lpstr>Vienaudžu savstarpējā seksuālā vardarbība</vt:lpstr>
      <vt:lpstr>Vienaudžu savstarpējā seksuālā vardarbība (1)</vt:lpstr>
      <vt:lpstr> Iezīmes, kas raksturīgas vardarbības veicējiem: </vt:lpstr>
      <vt:lpstr> Iezīmes, kas raksturīgas vardarbības veicējiem(1) </vt:lpstr>
      <vt:lpstr>Iezīmes, kas raksturīgas vardarbības veicējiem(2)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Seksuālās attīstības īpatnības un seksuālās uzvedības traucējumu korekcijas iespējas bērniem un pusaudžiem</dc:title>
  <dc:creator>dardedze12</dc:creator>
  <cp:lastModifiedBy>dardedze12</cp:lastModifiedBy>
  <cp:revision>101</cp:revision>
  <dcterms:modified xsi:type="dcterms:W3CDTF">2013-05-14T14:46:59Z</dcterms:modified>
</cp:coreProperties>
</file>