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media/image9.png" ContentType="image/png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_rels/presentation.xml.rels" ContentType="application/vnd.openxmlformats-package.relationships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title>
      <c:tx>
        <c:rich>
          <a:bodyPr rot="0"/>
          <a:lstStyle/>
          <a:p>
            <a:pPr>
              <a:defRPr b="0" sz="28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Gill Sans MT"/>
              </a:defRPr>
            </a:pPr>
            <a:r>
              <a:rPr b="0" sz="28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Vai es esmu izglītots medijpratībā?</a:t>
            </a:r>
          </a:p>
        </c:rich>
      </c:tx>
      <c:overlay val="0"/>
    </c:title>
    <c:autoTitleDeleted val="0"/>
    <c:plotArea>
      <c:pieChart>
        <c:varyColors val="1"/>
        <c:ser>
          <c:idx val="0"/>
          <c:order val="0"/>
          <c:tx>
            <c:strRef>
              <c:f>label 0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f6a21d"/>
            </a:solidFill>
            <a:ln>
              <a:noFill/>
            </a:ln>
          </c:spPr>
          <c:explosion val="0"/>
          <c:dPt>
            <c:idx val="0"/>
            <c:spPr>
              <a:solidFill>
                <a:srgbClr val="f6a21d"/>
              </a:solidFill>
              <a:ln w="19080">
                <a:solidFill>
                  <a:srgbClr val="ffffff"/>
                </a:solidFill>
                <a:round/>
              </a:ln>
            </c:spPr>
          </c:dPt>
          <c:dPt>
            <c:idx val="1"/>
            <c:spPr>
              <a:solidFill>
                <a:srgbClr val="9bafb5"/>
              </a:solidFill>
              <a:ln w="19080">
                <a:solidFill>
                  <a:srgbClr val="ffffff"/>
                </a:solidFill>
                <a:round/>
              </a:ln>
            </c:spPr>
          </c:dPt>
          <c:dLbls>
            <c:dLbl>
              <c:idx val="0"/>
              <c:dLblPos val="ctr"/>
              <c:showLegendKey val="0"/>
              <c:showVal val="0"/>
              <c:showCatName val="0"/>
              <c:showSerName val="0"/>
              <c:showPercent val="1"/>
            </c:dLbl>
            <c:dLbl>
              <c:idx val="1"/>
              <c:dLblPos val="ctr"/>
              <c:showLegendKey val="0"/>
              <c:showVal val="0"/>
              <c:showCatName val="0"/>
              <c:showSerName val="0"/>
              <c:showPercent val="1"/>
            </c:dLbl>
            <c:dLblPos val="ctr"/>
            <c:showLegendKey val="0"/>
            <c:showVal val="0"/>
            <c:showCatName val="0"/>
            <c:showSerName val="0"/>
            <c:showPercent val="1"/>
            <c:showLeaderLines val="0"/>
          </c:dLbls>
          <c:cat>
            <c:strRef>
              <c:f>categories</c:f>
              <c:strCache>
                <c:ptCount val="2"/>
                <c:pt idx="0">
                  <c:v>Jā</c:v>
                </c:pt>
                <c:pt idx="1">
                  <c:v>Nē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2"/>
                <c:pt idx="0">
                  <c:v>21</c:v>
                </c:pt>
                <c:pt idx="1">
                  <c:v>5</c:v>
                </c:pt>
              </c:numCache>
            </c:numRef>
          </c:val>
        </c:ser>
        <c:firstSliceAng val="0"/>
      </c:pieChart>
      <c:spPr>
        <a:noFill/>
        <a:ln>
          <a:noFill/>
        </a:ln>
      </c:spPr>
    </c:plotArea>
    <c:legend>
      <c:legendPos val="b"/>
      <c:overlay val="0"/>
      <c:spPr>
        <a:noFill/>
        <a:ln>
          <a:noFill/>
        </a:ln>
      </c:spPr>
    </c:legend>
    <c:plotVisOnly val="1"/>
    <c:dispBlanksAs val="gap"/>
  </c:chart>
  <c:spPr>
    <a:noFill/>
    <a:ln>
      <a:noFill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title>
      <c:tx>
        <c:rich>
          <a:bodyPr rot="0"/>
          <a:lstStyle/>
          <a:p>
            <a:pPr>
              <a:defRPr b="0" sz="28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Gill Sans MT"/>
              </a:defRPr>
            </a:pPr>
            <a:r>
              <a:rPr b="0" sz="28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Vai esmu pakļauts viltus ziņām, maldināšanai internetā?</a:t>
            </a:r>
          </a:p>
        </c:rich>
      </c:tx>
      <c:overlay val="0"/>
    </c:title>
    <c:autoTitleDeleted val="0"/>
    <c:plotArea>
      <c:pieChart>
        <c:varyColors val="1"/>
        <c:ser>
          <c:idx val="0"/>
          <c:order val="0"/>
          <c:tx>
            <c:strRef>
              <c:f>label 0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f6a21d"/>
            </a:solidFill>
            <a:ln>
              <a:noFill/>
            </a:ln>
          </c:spPr>
          <c:explosion val="0"/>
          <c:dPt>
            <c:idx val="0"/>
            <c:spPr>
              <a:solidFill>
                <a:srgbClr val="f6a21d"/>
              </a:solidFill>
              <a:ln w="19080">
                <a:solidFill>
                  <a:srgbClr val="ffffff"/>
                </a:solidFill>
                <a:round/>
              </a:ln>
            </c:spPr>
          </c:dPt>
          <c:dPt>
            <c:idx val="1"/>
            <c:spPr>
              <a:solidFill>
                <a:srgbClr val="9bafb5"/>
              </a:solidFill>
              <a:ln w="19080">
                <a:solidFill>
                  <a:srgbClr val="ffffff"/>
                </a:solidFill>
                <a:round/>
              </a:ln>
            </c:spPr>
          </c:dPt>
          <c:dLbls>
            <c:dLbl>
              <c:idx val="0"/>
              <c:dLblPos val="ctr"/>
              <c:showLegendKey val="0"/>
              <c:showVal val="0"/>
              <c:showCatName val="0"/>
              <c:showSerName val="0"/>
              <c:showPercent val="1"/>
            </c:dLbl>
            <c:dLbl>
              <c:idx val="1"/>
              <c:dLblPos val="ctr"/>
              <c:showLegendKey val="0"/>
              <c:showVal val="0"/>
              <c:showCatName val="0"/>
              <c:showSerName val="0"/>
              <c:showPercent val="1"/>
            </c:dLbl>
            <c:dLblPos val="ctr"/>
            <c:showLegendKey val="0"/>
            <c:showVal val="0"/>
            <c:showCatName val="0"/>
            <c:showSerName val="0"/>
            <c:showPercent val="1"/>
            <c:showLeaderLines val="0"/>
          </c:dLbls>
          <c:cat>
            <c:strRef>
              <c:f>categories</c:f>
              <c:strCache>
                <c:ptCount val="2"/>
                <c:pt idx="0">
                  <c:v>Jā</c:v>
                </c:pt>
                <c:pt idx="1">
                  <c:v>Nē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2"/>
                <c:pt idx="0">
                  <c:v>4</c:v>
                </c:pt>
                <c:pt idx="1">
                  <c:v>22</c:v>
                </c:pt>
              </c:numCache>
            </c:numRef>
          </c:val>
        </c:ser>
        <c:firstSliceAng val="0"/>
      </c:pieChart>
      <c:spPr>
        <a:noFill/>
        <a:ln>
          <a:noFill/>
        </a:ln>
      </c:spPr>
    </c:plotArea>
    <c:legend>
      <c:legendPos val="b"/>
      <c:overlay val="0"/>
      <c:spPr>
        <a:noFill/>
        <a:ln>
          <a:noFill/>
        </a:ln>
      </c:spPr>
    </c:legend>
    <c:plotVisOnly val="1"/>
    <c:dispBlanksAs val="gap"/>
  </c:chart>
  <c:spPr>
    <a:noFill/>
    <a:ln>
      <a:noFill/>
    </a:ln>
  </c:spPr>
</c:chartSpace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4.png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Relationship Id="rId3" Type="http://schemas.openxmlformats.org/officeDocument/2006/relationships/image" Target="../media/image6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2231280" y="964800"/>
            <a:ext cx="7729200" cy="1188360"/>
          </a:xfrm>
          <a:prstGeom prst="rect">
            <a:avLst/>
          </a:prstGeom>
        </p:spPr>
        <p:txBody>
          <a:bodyPr lIns="0" rIns="0" tIns="0" bIns="0" anchor="ctr"/>
          <a:p>
            <a:endParaRPr b="0" lang="lv-LV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2231280" y="2638080"/>
            <a:ext cx="7729200" cy="3101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lv-LV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2231280" y="964800"/>
            <a:ext cx="7729200" cy="1188360"/>
          </a:xfrm>
          <a:prstGeom prst="rect">
            <a:avLst/>
          </a:prstGeom>
        </p:spPr>
        <p:txBody>
          <a:bodyPr lIns="0" rIns="0" tIns="0" bIns="0" anchor="ctr"/>
          <a:p>
            <a:endParaRPr b="0" lang="lv-LV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2231280" y="2638080"/>
            <a:ext cx="7729200" cy="310176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2231280" y="964800"/>
            <a:ext cx="7729200" cy="1188360"/>
          </a:xfrm>
          <a:prstGeom prst="rect">
            <a:avLst/>
          </a:prstGeom>
        </p:spPr>
        <p:txBody>
          <a:bodyPr lIns="0" rIns="0" tIns="0" bIns="0" anchor="ctr"/>
          <a:p>
            <a:endParaRPr b="0" lang="lv-LV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2231280" y="2638080"/>
            <a:ext cx="3771720" cy="310176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192000" y="2638080"/>
            <a:ext cx="3771720" cy="310176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2231280" y="964800"/>
            <a:ext cx="7729200" cy="1188360"/>
          </a:xfrm>
          <a:prstGeom prst="rect">
            <a:avLst/>
          </a:prstGeom>
        </p:spPr>
        <p:txBody>
          <a:bodyPr lIns="0" rIns="0" tIns="0" bIns="0" anchor="ctr"/>
          <a:p>
            <a:endParaRPr b="0" lang="lv-LV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2231280" y="964800"/>
            <a:ext cx="7729200" cy="5509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lv-LV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2231280" y="964800"/>
            <a:ext cx="7729200" cy="1188360"/>
          </a:xfrm>
          <a:prstGeom prst="rect">
            <a:avLst/>
          </a:prstGeom>
        </p:spPr>
        <p:txBody>
          <a:bodyPr lIns="0" rIns="0" tIns="0" bIns="0" anchor="ctr"/>
          <a:p>
            <a:endParaRPr b="0" lang="lv-LV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2231280" y="2638080"/>
            <a:ext cx="3771720" cy="147924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2231280" y="4258080"/>
            <a:ext cx="3771720" cy="147924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192000" y="2638080"/>
            <a:ext cx="3771720" cy="310176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2231280" y="964800"/>
            <a:ext cx="7729200" cy="1188360"/>
          </a:xfrm>
          <a:prstGeom prst="rect">
            <a:avLst/>
          </a:prstGeom>
        </p:spPr>
        <p:txBody>
          <a:bodyPr lIns="0" rIns="0" tIns="0" bIns="0" anchor="ctr"/>
          <a:p>
            <a:endParaRPr b="0" lang="lv-LV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2231280" y="2638080"/>
            <a:ext cx="3771720" cy="310176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192000" y="2638080"/>
            <a:ext cx="3771720" cy="147924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192000" y="4258080"/>
            <a:ext cx="3771720" cy="147924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2231280" y="964800"/>
            <a:ext cx="7729200" cy="1188360"/>
          </a:xfrm>
          <a:prstGeom prst="rect">
            <a:avLst/>
          </a:prstGeom>
        </p:spPr>
        <p:txBody>
          <a:bodyPr lIns="0" rIns="0" tIns="0" bIns="0" anchor="ctr"/>
          <a:p>
            <a:endParaRPr b="0" lang="lv-LV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2231280" y="2638080"/>
            <a:ext cx="3771720" cy="147924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192000" y="2638080"/>
            <a:ext cx="3771720" cy="147924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2231280" y="4258080"/>
            <a:ext cx="7729200" cy="147924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2231280" y="964800"/>
            <a:ext cx="7729200" cy="1188360"/>
          </a:xfrm>
          <a:prstGeom prst="rect">
            <a:avLst/>
          </a:prstGeom>
        </p:spPr>
        <p:txBody>
          <a:bodyPr lIns="0" rIns="0" tIns="0" bIns="0" anchor="ctr"/>
          <a:p>
            <a:endParaRPr b="0" lang="lv-LV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2231280" y="2638080"/>
            <a:ext cx="7729200" cy="147924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2231280" y="4258080"/>
            <a:ext cx="7729200" cy="147924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2231280" y="964800"/>
            <a:ext cx="7729200" cy="1188360"/>
          </a:xfrm>
          <a:prstGeom prst="rect">
            <a:avLst/>
          </a:prstGeom>
        </p:spPr>
        <p:txBody>
          <a:bodyPr lIns="0" rIns="0" tIns="0" bIns="0" anchor="ctr"/>
          <a:p>
            <a:endParaRPr b="0" lang="lv-LV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2231280" y="2638080"/>
            <a:ext cx="3771720" cy="147924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192000" y="2638080"/>
            <a:ext cx="3771720" cy="147924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6192000" y="4258080"/>
            <a:ext cx="3771720" cy="147924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2231280" y="4258080"/>
            <a:ext cx="3771720" cy="147924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2231280" y="964800"/>
            <a:ext cx="7729200" cy="1188360"/>
          </a:xfrm>
          <a:prstGeom prst="rect">
            <a:avLst/>
          </a:prstGeom>
        </p:spPr>
        <p:txBody>
          <a:bodyPr lIns="0" rIns="0" tIns="0" bIns="0" anchor="ctr"/>
          <a:p>
            <a:endParaRPr b="0" lang="lv-LV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2231280" y="2638080"/>
            <a:ext cx="7729200" cy="310176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2231280" y="2638080"/>
            <a:ext cx="7729200" cy="310176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pic>
        <p:nvPicPr>
          <p:cNvPr id="37" name="" descr=""/>
          <p:cNvPicPr/>
          <p:nvPr/>
        </p:nvPicPr>
        <p:blipFill>
          <a:blip r:embed="rId2"/>
          <a:stretch/>
        </p:blipFill>
        <p:spPr>
          <a:xfrm>
            <a:off x="4152240" y="2638080"/>
            <a:ext cx="3887280" cy="3101760"/>
          </a:xfrm>
          <a:prstGeom prst="rect">
            <a:avLst/>
          </a:prstGeom>
          <a:ln>
            <a:noFill/>
          </a:ln>
        </p:spPr>
      </p:pic>
      <p:pic>
        <p:nvPicPr>
          <p:cNvPr id="38" name="" descr=""/>
          <p:cNvPicPr/>
          <p:nvPr/>
        </p:nvPicPr>
        <p:blipFill>
          <a:blip r:embed="rId3"/>
          <a:stretch/>
        </p:blipFill>
        <p:spPr>
          <a:xfrm>
            <a:off x="4152240" y="2638080"/>
            <a:ext cx="3887280" cy="310176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2231280" y="964800"/>
            <a:ext cx="7729200" cy="1188360"/>
          </a:xfrm>
          <a:prstGeom prst="rect">
            <a:avLst/>
          </a:prstGeom>
        </p:spPr>
        <p:txBody>
          <a:bodyPr lIns="0" rIns="0" tIns="0" bIns="0" anchor="ctr"/>
          <a:p>
            <a:endParaRPr b="0" lang="lv-LV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2231280" y="2638080"/>
            <a:ext cx="7729200" cy="3101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lv-LV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2231280" y="964800"/>
            <a:ext cx="7729200" cy="1188360"/>
          </a:xfrm>
          <a:prstGeom prst="rect">
            <a:avLst/>
          </a:prstGeom>
        </p:spPr>
        <p:txBody>
          <a:bodyPr lIns="0" rIns="0" tIns="0" bIns="0" anchor="ctr"/>
          <a:p>
            <a:endParaRPr b="0" lang="lv-LV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2231280" y="2638080"/>
            <a:ext cx="7729200" cy="310176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2231280" y="964800"/>
            <a:ext cx="7729200" cy="1188360"/>
          </a:xfrm>
          <a:prstGeom prst="rect">
            <a:avLst/>
          </a:prstGeom>
        </p:spPr>
        <p:txBody>
          <a:bodyPr lIns="0" rIns="0" tIns="0" bIns="0" anchor="ctr"/>
          <a:p>
            <a:endParaRPr b="0" lang="lv-LV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2231280" y="2638080"/>
            <a:ext cx="3771720" cy="310176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6192000" y="2638080"/>
            <a:ext cx="3771720" cy="310176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2231280" y="964800"/>
            <a:ext cx="7729200" cy="1188360"/>
          </a:xfrm>
          <a:prstGeom prst="rect">
            <a:avLst/>
          </a:prstGeom>
        </p:spPr>
        <p:txBody>
          <a:bodyPr lIns="0" rIns="0" tIns="0" bIns="0" anchor="ctr"/>
          <a:p>
            <a:endParaRPr b="0" lang="lv-LV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ubTitle"/>
          </p:nvPr>
        </p:nvSpPr>
        <p:spPr>
          <a:xfrm>
            <a:off x="2231280" y="964800"/>
            <a:ext cx="7729200" cy="5509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lv-LV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2231280" y="964800"/>
            <a:ext cx="7729200" cy="1188360"/>
          </a:xfrm>
          <a:prstGeom prst="rect">
            <a:avLst/>
          </a:prstGeom>
        </p:spPr>
        <p:txBody>
          <a:bodyPr lIns="0" rIns="0" tIns="0" bIns="0" anchor="ctr"/>
          <a:p>
            <a:endParaRPr b="0" lang="lv-LV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2231280" y="2638080"/>
            <a:ext cx="3771720" cy="147924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2231280" y="4258080"/>
            <a:ext cx="3771720" cy="147924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6192000" y="2638080"/>
            <a:ext cx="3771720" cy="310176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2231280" y="964800"/>
            <a:ext cx="7729200" cy="1188360"/>
          </a:xfrm>
          <a:prstGeom prst="rect">
            <a:avLst/>
          </a:prstGeom>
        </p:spPr>
        <p:txBody>
          <a:bodyPr lIns="0" rIns="0" tIns="0" bIns="0" anchor="ctr"/>
          <a:p>
            <a:endParaRPr b="0" lang="lv-LV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2231280" y="2638080"/>
            <a:ext cx="3771720" cy="310176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192000" y="2638080"/>
            <a:ext cx="3771720" cy="147924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6192000" y="4258080"/>
            <a:ext cx="3771720" cy="147924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2231280" y="964800"/>
            <a:ext cx="7729200" cy="1188360"/>
          </a:xfrm>
          <a:prstGeom prst="rect">
            <a:avLst/>
          </a:prstGeom>
        </p:spPr>
        <p:txBody>
          <a:bodyPr lIns="0" rIns="0" tIns="0" bIns="0" anchor="ctr"/>
          <a:p>
            <a:endParaRPr b="0" lang="lv-LV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2231280" y="2638080"/>
            <a:ext cx="3771720" cy="147924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6192000" y="2638080"/>
            <a:ext cx="3771720" cy="147924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2231280" y="4258080"/>
            <a:ext cx="7729200" cy="147924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2231280" y="964800"/>
            <a:ext cx="7729200" cy="1188360"/>
          </a:xfrm>
          <a:prstGeom prst="rect">
            <a:avLst/>
          </a:prstGeom>
        </p:spPr>
        <p:txBody>
          <a:bodyPr lIns="0" rIns="0" tIns="0" bIns="0" anchor="ctr"/>
          <a:p>
            <a:endParaRPr b="0" lang="lv-LV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2231280" y="2638080"/>
            <a:ext cx="7729200" cy="147924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2231280" y="4258080"/>
            <a:ext cx="7729200" cy="147924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2231280" y="964800"/>
            <a:ext cx="7729200" cy="1188360"/>
          </a:xfrm>
          <a:prstGeom prst="rect">
            <a:avLst/>
          </a:prstGeom>
        </p:spPr>
        <p:txBody>
          <a:bodyPr lIns="0" rIns="0" tIns="0" bIns="0" anchor="ctr"/>
          <a:p>
            <a:endParaRPr b="0" lang="lv-LV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2231280" y="2638080"/>
            <a:ext cx="3771720" cy="147924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6192000" y="2638080"/>
            <a:ext cx="3771720" cy="147924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6192000" y="4258080"/>
            <a:ext cx="3771720" cy="147924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72" name="PlaceHolder 5"/>
          <p:cNvSpPr>
            <a:spLocks noGrp="1"/>
          </p:cNvSpPr>
          <p:nvPr>
            <p:ph type="body"/>
          </p:nvPr>
        </p:nvSpPr>
        <p:spPr>
          <a:xfrm>
            <a:off x="2231280" y="4258080"/>
            <a:ext cx="3771720" cy="147924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2231280" y="964800"/>
            <a:ext cx="7729200" cy="1188360"/>
          </a:xfrm>
          <a:prstGeom prst="rect">
            <a:avLst/>
          </a:prstGeom>
        </p:spPr>
        <p:txBody>
          <a:bodyPr lIns="0" rIns="0" tIns="0" bIns="0" anchor="ctr"/>
          <a:p>
            <a:endParaRPr b="0" lang="lv-LV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2231280" y="2638080"/>
            <a:ext cx="7729200" cy="310176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2231280" y="2638080"/>
            <a:ext cx="7729200" cy="310176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pic>
        <p:nvPicPr>
          <p:cNvPr id="76" name="" descr=""/>
          <p:cNvPicPr/>
          <p:nvPr/>
        </p:nvPicPr>
        <p:blipFill>
          <a:blip r:embed="rId2"/>
          <a:stretch/>
        </p:blipFill>
        <p:spPr>
          <a:xfrm>
            <a:off x="4152240" y="2638080"/>
            <a:ext cx="3887280" cy="3101760"/>
          </a:xfrm>
          <a:prstGeom prst="rect">
            <a:avLst/>
          </a:prstGeom>
          <a:ln>
            <a:noFill/>
          </a:ln>
        </p:spPr>
      </p:pic>
      <p:pic>
        <p:nvPicPr>
          <p:cNvPr id="77" name="" descr=""/>
          <p:cNvPicPr/>
          <p:nvPr/>
        </p:nvPicPr>
        <p:blipFill>
          <a:blip r:embed="rId3"/>
          <a:stretch/>
        </p:blipFill>
        <p:spPr>
          <a:xfrm>
            <a:off x="4152240" y="2638080"/>
            <a:ext cx="3887280" cy="310176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2231280" y="964800"/>
            <a:ext cx="7729200" cy="1188360"/>
          </a:xfrm>
          <a:prstGeom prst="rect">
            <a:avLst/>
          </a:prstGeom>
        </p:spPr>
        <p:txBody>
          <a:bodyPr lIns="0" rIns="0" tIns="0" bIns="0" anchor="ctr"/>
          <a:p>
            <a:endParaRPr b="0" lang="lv-LV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2231280" y="2638080"/>
            <a:ext cx="7729200" cy="3101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lv-LV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2231280" y="964800"/>
            <a:ext cx="7729200" cy="1188360"/>
          </a:xfrm>
          <a:prstGeom prst="rect">
            <a:avLst/>
          </a:prstGeom>
        </p:spPr>
        <p:txBody>
          <a:bodyPr lIns="0" rIns="0" tIns="0" bIns="0" anchor="ctr"/>
          <a:p>
            <a:endParaRPr b="0" lang="lv-LV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2231280" y="2638080"/>
            <a:ext cx="7729200" cy="310176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2231280" y="964800"/>
            <a:ext cx="7729200" cy="1188360"/>
          </a:xfrm>
          <a:prstGeom prst="rect">
            <a:avLst/>
          </a:prstGeom>
        </p:spPr>
        <p:txBody>
          <a:bodyPr lIns="0" rIns="0" tIns="0" bIns="0" anchor="ctr"/>
          <a:p>
            <a:endParaRPr b="0" lang="lv-LV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2231280" y="2638080"/>
            <a:ext cx="3771720" cy="310176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6192000" y="2638080"/>
            <a:ext cx="3771720" cy="310176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2231280" y="964800"/>
            <a:ext cx="7729200" cy="1188360"/>
          </a:xfrm>
          <a:prstGeom prst="rect">
            <a:avLst/>
          </a:prstGeom>
        </p:spPr>
        <p:txBody>
          <a:bodyPr lIns="0" rIns="0" tIns="0" bIns="0" anchor="ctr"/>
          <a:p>
            <a:endParaRPr b="0" lang="lv-LV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2231280" y="964800"/>
            <a:ext cx="7729200" cy="5509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lv-LV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2231280" y="964800"/>
            <a:ext cx="7729200" cy="1188360"/>
          </a:xfrm>
          <a:prstGeom prst="rect">
            <a:avLst/>
          </a:prstGeom>
        </p:spPr>
        <p:txBody>
          <a:bodyPr lIns="0" rIns="0" tIns="0" bIns="0" anchor="ctr"/>
          <a:p>
            <a:endParaRPr b="0" lang="lv-LV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2231280" y="2638080"/>
            <a:ext cx="3771720" cy="147924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2231280" y="4258080"/>
            <a:ext cx="3771720" cy="147924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6192000" y="2638080"/>
            <a:ext cx="3771720" cy="310176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2231280" y="964800"/>
            <a:ext cx="7729200" cy="1188360"/>
          </a:xfrm>
          <a:prstGeom prst="rect">
            <a:avLst/>
          </a:prstGeom>
        </p:spPr>
        <p:txBody>
          <a:bodyPr lIns="0" rIns="0" tIns="0" bIns="0" anchor="ctr"/>
          <a:p>
            <a:endParaRPr b="0" lang="lv-LV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2231280" y="2638080"/>
            <a:ext cx="3771720" cy="310176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6192000" y="2638080"/>
            <a:ext cx="3771720" cy="147924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6192000" y="4258080"/>
            <a:ext cx="3771720" cy="147924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2231280" y="964800"/>
            <a:ext cx="7729200" cy="1188360"/>
          </a:xfrm>
          <a:prstGeom prst="rect">
            <a:avLst/>
          </a:prstGeom>
        </p:spPr>
        <p:txBody>
          <a:bodyPr lIns="0" rIns="0" tIns="0" bIns="0" anchor="ctr"/>
          <a:p>
            <a:endParaRPr b="0" lang="lv-LV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2231280" y="2638080"/>
            <a:ext cx="3771720" cy="147924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6192000" y="2638080"/>
            <a:ext cx="3771720" cy="147924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2231280" y="4258080"/>
            <a:ext cx="7729200" cy="147924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2231280" y="964800"/>
            <a:ext cx="7729200" cy="1188360"/>
          </a:xfrm>
          <a:prstGeom prst="rect">
            <a:avLst/>
          </a:prstGeom>
        </p:spPr>
        <p:txBody>
          <a:bodyPr lIns="0" rIns="0" tIns="0" bIns="0" anchor="ctr"/>
          <a:p>
            <a:endParaRPr b="0" lang="lv-LV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2231280" y="2638080"/>
            <a:ext cx="7729200" cy="147924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2231280" y="4258080"/>
            <a:ext cx="7729200" cy="147924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2231280" y="964800"/>
            <a:ext cx="7729200" cy="1188360"/>
          </a:xfrm>
          <a:prstGeom prst="rect">
            <a:avLst/>
          </a:prstGeom>
        </p:spPr>
        <p:txBody>
          <a:bodyPr lIns="0" rIns="0" tIns="0" bIns="0" anchor="ctr"/>
          <a:p>
            <a:endParaRPr b="0" lang="lv-LV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2231280" y="2638080"/>
            <a:ext cx="3771720" cy="147924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6192000" y="2638080"/>
            <a:ext cx="3771720" cy="147924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6192000" y="4258080"/>
            <a:ext cx="3771720" cy="147924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2231280" y="4258080"/>
            <a:ext cx="3771720" cy="147924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2231280" y="964800"/>
            <a:ext cx="7729200" cy="1188360"/>
          </a:xfrm>
          <a:prstGeom prst="rect">
            <a:avLst/>
          </a:prstGeom>
        </p:spPr>
        <p:txBody>
          <a:bodyPr lIns="0" rIns="0" tIns="0" bIns="0" anchor="ctr"/>
          <a:p>
            <a:endParaRPr b="0" lang="lv-LV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2231280" y="2638080"/>
            <a:ext cx="7729200" cy="310176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2231280" y="2638080"/>
            <a:ext cx="7729200" cy="3101760"/>
          </a:xfrm>
          <a:prstGeom prst="rect">
            <a:avLst/>
          </a:prstGeom>
        </p:spPr>
        <p:txBody>
          <a:bodyPr lIns="0" rIns="0" tIns="0" bIns="0"/>
          <a:p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pic>
        <p:nvPicPr>
          <p:cNvPr id="115" name="" descr=""/>
          <p:cNvPicPr/>
          <p:nvPr/>
        </p:nvPicPr>
        <p:blipFill>
          <a:blip r:embed="rId2"/>
          <a:stretch/>
        </p:blipFill>
        <p:spPr>
          <a:xfrm>
            <a:off x="4152240" y="2638080"/>
            <a:ext cx="3887280" cy="3101760"/>
          </a:xfrm>
          <a:prstGeom prst="rect">
            <a:avLst/>
          </a:prstGeom>
          <a:ln>
            <a:noFill/>
          </a:ln>
        </p:spPr>
      </p:pic>
      <p:pic>
        <p:nvPicPr>
          <p:cNvPr id="116" name="" descr=""/>
          <p:cNvPicPr/>
          <p:nvPr/>
        </p:nvPicPr>
        <p:blipFill>
          <a:blip r:embed="rId3"/>
          <a:stretch/>
        </p:blipFill>
        <p:spPr>
          <a:xfrm>
            <a:off x="4152240" y="2638080"/>
            <a:ext cx="3887280" cy="310176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600200" y="2386800"/>
            <a:ext cx="8991360" cy="1645560"/>
          </a:xfrm>
          <a:prstGeom prst="rect">
            <a:avLst/>
          </a:prstGeom>
        </p:spPr>
        <p:txBody>
          <a:bodyPr lIns="274320" rIns="274320" tIns="182880" bIns="182880" anchor="ctr" anchorCtr="1"/>
          <a:p>
            <a:pPr algn="ctr">
              <a:lnSpc>
                <a:spcPct val="100000"/>
              </a:lnSpc>
            </a:pPr>
            <a:r>
              <a:rPr b="0" lang="lv-LV" sz="3800" spc="199" strike="noStrike" cap="all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Click to edit Master title style</a:t>
            </a:r>
            <a:endParaRPr b="0" lang="lv-LV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7821360" y="6238800"/>
            <a:ext cx="2753280" cy="32364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B51A0ED9-818D-428C-BECE-C892BC7C2C23}" type="datetime">
              <a:rPr b="0" lang="lv-LV" sz="105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6.11.19</a:t>
            </a:fld>
            <a:endParaRPr b="0" lang="lv-LV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1600200" y="6236280"/>
            <a:ext cx="5900760" cy="319680"/>
          </a:xfrm>
          <a:prstGeom prst="rect">
            <a:avLst/>
          </a:prstGeom>
        </p:spPr>
        <p:txBody>
          <a:bodyPr anchor="ctr"/>
          <a:p>
            <a:endParaRPr b="0" lang="lv-LV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10758960" y="6217920"/>
            <a:ext cx="365400" cy="365400"/>
          </a:xfrm>
          <a:prstGeom prst="rect">
            <a:avLst/>
          </a:prstGeom>
        </p:spPr>
        <p:txBody>
          <a:bodyPr lIns="18360" rIns="18360" anchor="ctr"/>
          <a:p>
            <a:pPr algn="ctr">
              <a:lnSpc>
                <a:spcPct val="100000"/>
              </a:lnSpc>
            </a:pPr>
            <a:fld id="{431A2FAE-3F3C-4403-A148-17ADE1C9CF6F}" type="slidenum">
              <a:rPr b="0" lang="lv-LV" sz="11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&lt;skaitlis&gt;</a:t>
            </a:fld>
            <a:endParaRPr b="0" lang="lv-LV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lv-LV" sz="18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Klikšķiniet, lai rediģētu struktūras skata formātu</a:t>
            </a:r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lv-LV" sz="16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Otrais struktūras līmenis</a:t>
            </a:r>
            <a:endParaRPr b="0" lang="lv-LV" sz="16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lv-LV" sz="16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Trešais struktūras līmenis</a:t>
            </a:r>
            <a:endParaRPr b="0" lang="lv-LV" sz="16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lv-LV" sz="16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Ceturtais struktūras līmenis</a:t>
            </a:r>
            <a:endParaRPr b="0" lang="lv-LV" sz="16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lv-LV" sz="20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Piektais struktūras līmenis</a:t>
            </a:r>
            <a:endParaRPr b="0" lang="lv-LV" sz="20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lv-LV" sz="20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Sestais struktūras līmenis</a:t>
            </a:r>
            <a:endParaRPr b="0" lang="lv-LV" sz="20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lv-LV" sz="20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Septītais struktūras līmenis</a:t>
            </a:r>
            <a:endParaRPr b="0" lang="lv-LV" sz="20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2231280" y="964800"/>
            <a:ext cx="7729200" cy="1188360"/>
          </a:xfrm>
          <a:prstGeom prst="rect">
            <a:avLst/>
          </a:prstGeom>
        </p:spPr>
        <p:txBody>
          <a:bodyPr lIns="182880" rIns="182880" tIns="182880" bIns="182880" anchor="ctr"/>
          <a:p>
            <a:pPr algn="ctr">
              <a:lnSpc>
                <a:spcPct val="90000"/>
              </a:lnSpc>
            </a:pPr>
            <a:r>
              <a:rPr b="0" lang="lv-LV" sz="2800" spc="199" strike="noStrike" cap="all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Click to edit Master title style</a:t>
            </a:r>
            <a:endParaRPr b="0" lang="lv-LV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2231280" y="2638080"/>
            <a:ext cx="7729200" cy="3101760"/>
          </a:xfrm>
          <a:prstGeom prst="rect">
            <a:avLst/>
          </a:prstGeom>
        </p:spPr>
        <p:txBody>
          <a:bodyPr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lv-LV" sz="18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Klikšķiniet, lai rediģētu struktūras skata formātu</a:t>
            </a:r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lv-LV" sz="18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Otrais struktūras līmenis</a:t>
            </a:r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lv-LV" sz="18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Trešais struktūras līmenis</a:t>
            </a:r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lv-LV" sz="18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Ceturtais struktūras līmenis</a:t>
            </a:r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lv-LV" sz="18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Piektais struktūras līmenis</a:t>
            </a:r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lv-LV" sz="18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Sestais struktūras līmenis</a:t>
            </a:r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  <a:p>
            <a:pPr marL="228600" indent="-228240">
              <a:lnSpc>
                <a:spcPct val="100000"/>
              </a:lnSpc>
              <a:buClr>
                <a:srgbClr val="9bafb5"/>
              </a:buClr>
              <a:buFont typeface="Arial"/>
              <a:buChar char="•"/>
            </a:pPr>
            <a:r>
              <a:rPr b="0" lang="lv-LV" sz="18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Septītais struktūras līmenisEdit Master text styles</a:t>
            </a:r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  <a:p>
            <a:pPr lvl="1" marL="457200" indent="-228240">
              <a:lnSpc>
                <a:spcPct val="100000"/>
              </a:lnSpc>
              <a:buClr>
                <a:srgbClr val="9bafb5"/>
              </a:buClr>
              <a:buFont typeface="Arial"/>
              <a:buChar char="•"/>
            </a:pPr>
            <a:r>
              <a:rPr b="0" lang="lv-LV" sz="16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Second level</a:t>
            </a:r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  <a:p>
            <a:pPr lvl="2" marL="685800" indent="-228240">
              <a:lnSpc>
                <a:spcPct val="100000"/>
              </a:lnSpc>
              <a:buClr>
                <a:srgbClr val="9bafb5"/>
              </a:buClr>
              <a:buFont typeface="Arial"/>
              <a:buChar char="•"/>
            </a:pPr>
            <a:r>
              <a:rPr b="0" lang="lv-LV" sz="16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Third level</a:t>
            </a:r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  <a:p>
            <a:pPr lvl="3" marL="914400" indent="-228240">
              <a:lnSpc>
                <a:spcPct val="100000"/>
              </a:lnSpc>
              <a:buClr>
                <a:srgbClr val="9bafb5"/>
              </a:buClr>
              <a:buFont typeface="Arial"/>
              <a:buChar char="•"/>
            </a:pPr>
            <a:r>
              <a:rPr b="0" lang="lv-LV" sz="16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Fourth level</a:t>
            </a:r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  <a:p>
            <a:pPr lvl="4" marL="1143000" indent="-228240">
              <a:lnSpc>
                <a:spcPct val="100000"/>
              </a:lnSpc>
              <a:buClr>
                <a:srgbClr val="9bafb5"/>
              </a:buClr>
              <a:buFont typeface="Arial"/>
              <a:buChar char="•"/>
            </a:pPr>
            <a:r>
              <a:rPr b="0" lang="lv-LV" sz="16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Fifth level</a:t>
            </a:r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dt"/>
          </p:nvPr>
        </p:nvSpPr>
        <p:spPr>
          <a:xfrm>
            <a:off x="7821360" y="6238800"/>
            <a:ext cx="2753280" cy="32364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33243AAB-DF80-478E-AD6C-1DDDFE9E07DB}" type="datetime">
              <a:rPr b="0" lang="lv-LV" sz="105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6.11.19</a:t>
            </a:fld>
            <a:endParaRPr b="0" lang="lv-LV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ftr"/>
          </p:nvPr>
        </p:nvSpPr>
        <p:spPr>
          <a:xfrm>
            <a:off x="1600200" y="6236280"/>
            <a:ext cx="5900760" cy="319680"/>
          </a:xfrm>
          <a:prstGeom prst="rect">
            <a:avLst/>
          </a:prstGeom>
        </p:spPr>
        <p:txBody>
          <a:bodyPr anchor="ctr"/>
          <a:p>
            <a:endParaRPr b="0" lang="lv-LV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 type="sldNum"/>
          </p:nvPr>
        </p:nvSpPr>
        <p:spPr>
          <a:xfrm>
            <a:off x="10758960" y="6217920"/>
            <a:ext cx="365400" cy="365400"/>
          </a:xfrm>
          <a:prstGeom prst="rect">
            <a:avLst/>
          </a:prstGeom>
        </p:spPr>
        <p:txBody>
          <a:bodyPr lIns="18360" rIns="18360" anchor="ctr"/>
          <a:p>
            <a:pPr algn="ctr">
              <a:lnSpc>
                <a:spcPct val="100000"/>
              </a:lnSpc>
            </a:pPr>
            <a:fld id="{638C1A72-3C83-4FE9-A837-CD2BEA3249EF}" type="slidenum">
              <a:rPr b="0" lang="lv-LV" sz="11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&lt;skaitlis&gt;</a:t>
            </a:fld>
            <a:endParaRPr b="0" lang="lv-LV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2231280" y="964800"/>
            <a:ext cx="7729200" cy="1188360"/>
          </a:xfrm>
          <a:prstGeom prst="rect">
            <a:avLst/>
          </a:prstGeom>
        </p:spPr>
        <p:txBody>
          <a:bodyPr lIns="182880" rIns="182880" tIns="182880" bIns="182880" anchor="ctr"/>
          <a:p>
            <a:pPr algn="ctr">
              <a:lnSpc>
                <a:spcPct val="90000"/>
              </a:lnSpc>
            </a:pPr>
            <a:r>
              <a:rPr b="0" lang="lv-LV" sz="2800" spc="199" strike="noStrike" cap="all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Click to edit Master title style</a:t>
            </a:r>
            <a:endParaRPr b="0" lang="lv-LV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dt"/>
          </p:nvPr>
        </p:nvSpPr>
        <p:spPr>
          <a:xfrm>
            <a:off x="7821360" y="6238800"/>
            <a:ext cx="2753280" cy="32364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95D73875-51B0-427D-8742-4346B79B4F7B}" type="datetime">
              <a:rPr b="0" lang="lv-LV" sz="105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6.11.19</a:t>
            </a:fld>
            <a:endParaRPr b="0" lang="lv-LV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ftr"/>
          </p:nvPr>
        </p:nvSpPr>
        <p:spPr>
          <a:xfrm>
            <a:off x="1600200" y="6236280"/>
            <a:ext cx="5900760" cy="319680"/>
          </a:xfrm>
          <a:prstGeom prst="rect">
            <a:avLst/>
          </a:prstGeom>
        </p:spPr>
        <p:txBody>
          <a:bodyPr anchor="ctr"/>
          <a:p>
            <a:endParaRPr b="0" lang="lv-LV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sldNum"/>
          </p:nvPr>
        </p:nvSpPr>
        <p:spPr>
          <a:xfrm>
            <a:off x="10758960" y="6217920"/>
            <a:ext cx="365400" cy="365400"/>
          </a:xfrm>
          <a:prstGeom prst="rect">
            <a:avLst/>
          </a:prstGeom>
        </p:spPr>
        <p:txBody>
          <a:bodyPr lIns="18360" rIns="18360" anchor="ctr"/>
          <a:p>
            <a:pPr algn="ctr">
              <a:lnSpc>
                <a:spcPct val="100000"/>
              </a:lnSpc>
            </a:pPr>
            <a:fld id="{9D050578-AB96-4B0F-A1DB-A65027E79A10}" type="slidenum">
              <a:rPr b="0" lang="lv-LV" sz="11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&lt;skaitlis&gt;</a:t>
            </a:fld>
            <a:endParaRPr b="0" lang="lv-LV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lv-LV" sz="18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Klikšķiniet, lai rediģētu struktūras skata formātu</a:t>
            </a:r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lv-LV" sz="16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Otrais struktūras līmenis</a:t>
            </a:r>
            <a:endParaRPr b="0" lang="lv-LV" sz="16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lv-LV" sz="16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Trešais struktūras līmenis</a:t>
            </a:r>
            <a:endParaRPr b="0" lang="lv-LV" sz="16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lv-LV" sz="16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Ceturtais struktūras līmenis</a:t>
            </a:r>
            <a:endParaRPr b="0" lang="lv-LV" sz="16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lv-LV" sz="20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Piektais struktūras līmenis</a:t>
            </a:r>
            <a:endParaRPr b="0" lang="lv-LV" sz="20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lv-LV" sz="20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Sestais struktūras līmenis</a:t>
            </a:r>
            <a:endParaRPr b="0" lang="lv-LV" sz="20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lv-LV" sz="20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Septītais struktūras līmenis</a:t>
            </a:r>
            <a:endParaRPr b="0" lang="lv-LV" sz="20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chart" Target="../charts/chart1.xml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chart" Target="../charts/chart2.xml"/><Relationship Id="rId2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9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9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Shape 1"/>
          <p:cNvSpPr txBox="1"/>
          <p:nvPr/>
        </p:nvSpPr>
        <p:spPr>
          <a:xfrm>
            <a:off x="1600200" y="2386800"/>
            <a:ext cx="8991360" cy="1645560"/>
          </a:xfrm>
          <a:prstGeom prst="rect">
            <a:avLst/>
          </a:prstGeom>
          <a:solidFill>
            <a:srgbClr val="ffffff"/>
          </a:solidFill>
          <a:ln w="38160">
            <a:solidFill>
              <a:srgbClr val="404040"/>
            </a:solidFill>
            <a:round/>
          </a:ln>
        </p:spPr>
        <p:txBody>
          <a:bodyPr lIns="274320" rIns="274320" tIns="182880" bIns="182880" anchor="ctr" anchorCtr="1"/>
          <a:p>
            <a:pPr algn="ctr">
              <a:lnSpc>
                <a:spcPct val="100000"/>
              </a:lnSpc>
            </a:pPr>
            <a:r>
              <a:rPr b="0" lang="lv-LV" sz="3800" spc="199" strike="noStrike" cap="all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Kritiskā domāšana kā iespēja jaunietim veidot savu medijpratības kompetenci</a:t>
            </a:r>
            <a:endParaRPr b="0" lang="lv-LV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118" name="TextShape 2"/>
          <p:cNvSpPr txBox="1"/>
          <p:nvPr/>
        </p:nvSpPr>
        <p:spPr>
          <a:xfrm>
            <a:off x="1600200" y="4461120"/>
            <a:ext cx="9143640" cy="165528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algn="r">
              <a:lnSpc>
                <a:spcPct val="100000"/>
              </a:lnSpc>
            </a:pPr>
            <a:r>
              <a:rPr b="0" lang="lv-LV" sz="20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Patrīcija Āboliņa</a:t>
            </a:r>
            <a:endParaRPr b="0" lang="lv-LV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b="0" lang="lv-LV" sz="20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Rainita Zavadska</a:t>
            </a:r>
            <a:endParaRPr b="0" lang="lv-LV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extShape 1"/>
          <p:cNvSpPr txBox="1"/>
          <p:nvPr/>
        </p:nvSpPr>
        <p:spPr>
          <a:xfrm>
            <a:off x="576360" y="237060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lIns="182880" rIns="182880" tIns="182880" bIns="182880" anchor="ctr"/>
          <a:p>
            <a:pPr algn="ctr">
              <a:lnSpc>
                <a:spcPct val="100000"/>
              </a:lnSpc>
            </a:pPr>
            <a:r>
              <a:rPr b="0" lang="lv-LV" sz="2800" spc="199" strike="noStrike" cap="all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Kas mēs esam?</a:t>
            </a:r>
            <a:endParaRPr b="0" lang="lv-LV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extShape 1"/>
          <p:cNvSpPr txBox="1"/>
          <p:nvPr/>
        </p:nvSpPr>
        <p:spPr>
          <a:xfrm>
            <a:off x="6906600" y="843120"/>
            <a:ext cx="4860360" cy="1325160"/>
          </a:xfrm>
          <a:prstGeom prst="rect">
            <a:avLst/>
          </a:prstGeom>
          <a:noFill/>
          <a:ln>
            <a:noFill/>
          </a:ln>
        </p:spPr>
        <p:txBody>
          <a:bodyPr lIns="182880" rIns="182880" tIns="182880" bIns="182880" anchor="ctr"/>
          <a:p>
            <a:pPr algn="ctr">
              <a:lnSpc>
                <a:spcPct val="90000"/>
              </a:lnSpc>
            </a:pPr>
            <a:r>
              <a:rPr b="0" lang="lv-LV" sz="2800" spc="199" strike="noStrike" cap="all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Viltus vai patiesa?</a:t>
            </a:r>
            <a:endParaRPr b="0" lang="lv-LV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pic>
        <p:nvPicPr>
          <p:cNvPr id="121" name="Picture 3" descr=""/>
          <p:cNvPicPr/>
          <p:nvPr/>
        </p:nvPicPr>
        <p:blipFill>
          <a:blip r:embed="rId1"/>
          <a:stretch/>
        </p:blipFill>
        <p:spPr>
          <a:xfrm>
            <a:off x="884520" y="275400"/>
            <a:ext cx="5417280" cy="3047040"/>
          </a:xfrm>
          <a:prstGeom prst="rect">
            <a:avLst/>
          </a:prstGeom>
          <a:ln>
            <a:noFill/>
          </a:ln>
        </p:spPr>
      </p:pic>
      <p:pic>
        <p:nvPicPr>
          <p:cNvPr id="122" name="Picture 4" descr=""/>
          <p:cNvPicPr/>
          <p:nvPr/>
        </p:nvPicPr>
        <p:blipFill>
          <a:blip r:embed="rId2"/>
          <a:stretch/>
        </p:blipFill>
        <p:spPr>
          <a:xfrm>
            <a:off x="6569640" y="2824920"/>
            <a:ext cx="5357880" cy="3013560"/>
          </a:xfrm>
          <a:prstGeom prst="rect">
            <a:avLst/>
          </a:prstGeom>
          <a:ln>
            <a:noFill/>
          </a:ln>
        </p:spPr>
      </p:pic>
      <p:pic>
        <p:nvPicPr>
          <p:cNvPr id="123" name="Picture 2" descr=""/>
          <p:cNvPicPr/>
          <p:nvPr/>
        </p:nvPicPr>
        <p:blipFill>
          <a:blip r:embed="rId3"/>
          <a:stretch/>
        </p:blipFill>
        <p:spPr>
          <a:xfrm>
            <a:off x="884520" y="3567600"/>
            <a:ext cx="5417280" cy="30470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extShape 1"/>
          <p:cNvSpPr txBox="1"/>
          <p:nvPr/>
        </p:nvSpPr>
        <p:spPr>
          <a:xfrm>
            <a:off x="981000" y="211788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lIns="182880" rIns="182880" tIns="182880" bIns="182880" anchor="ctr"/>
          <a:p>
            <a:pPr algn="ctr">
              <a:lnSpc>
                <a:spcPct val="100000"/>
              </a:lnSpc>
            </a:pPr>
            <a:r>
              <a:rPr b="0" lang="lv-LV" sz="2800" spc="199" strike="noStrike" cap="all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Ko mēs iemācījām?</a:t>
            </a:r>
            <a:endParaRPr b="0" lang="lv-LV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extShape 1"/>
          <p:cNvSpPr txBox="1"/>
          <p:nvPr/>
        </p:nvSpPr>
        <p:spPr>
          <a:xfrm>
            <a:off x="955080" y="221328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lIns="182880" rIns="182880" tIns="182880" bIns="182880" anchor="ctr"/>
          <a:p>
            <a:pPr algn="ctr">
              <a:lnSpc>
                <a:spcPct val="100000"/>
              </a:lnSpc>
            </a:pPr>
            <a:r>
              <a:rPr b="0" lang="lv-LV" sz="2800" spc="199" strike="noStrike" cap="all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Aptauja</a:t>
            </a:r>
            <a:endParaRPr b="0" lang="lv-LV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</p:spTree>
  </p:cSld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6" name="Chart 4"/>
          <p:cNvGraphicFramePr/>
          <p:nvPr/>
        </p:nvGraphicFramePr>
        <p:xfrm>
          <a:off x="1905480" y="835200"/>
          <a:ext cx="8127720" cy="5418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7" name="Chart 5"/>
          <p:cNvGraphicFramePr/>
          <p:nvPr/>
        </p:nvGraphicFramePr>
        <p:xfrm>
          <a:off x="2031840" y="719640"/>
          <a:ext cx="8127720" cy="5418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timing>
    <p:tnLst>
      <p:par>
        <p:cTn id="13" dur="indefinite" restart="never" nodeType="tmRoot">
          <p:childTnLst>
            <p:seq>
              <p:cTn id="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extShape 1"/>
          <p:cNvSpPr txBox="1"/>
          <p:nvPr/>
        </p:nvSpPr>
        <p:spPr>
          <a:xfrm>
            <a:off x="304920" y="2443320"/>
            <a:ext cx="11628360" cy="983160"/>
          </a:xfrm>
          <a:prstGeom prst="rect">
            <a:avLst/>
          </a:prstGeom>
          <a:noFill/>
          <a:ln>
            <a:noFill/>
          </a:ln>
        </p:spPr>
        <p:txBody>
          <a:bodyPr lIns="182880" rIns="182880" tIns="182880" bIns="182880" anchor="ctr"/>
          <a:p>
            <a:pPr algn="ctr">
              <a:lnSpc>
                <a:spcPct val="100000"/>
              </a:lnSpc>
            </a:pPr>
            <a:r>
              <a:rPr b="0" lang="lv-LV" sz="2800" spc="199" strike="noStrike" cap="all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Kāpēc es sevi uzskatu par izglītotu/neizglītotu medijpratībā?</a:t>
            </a:r>
            <a:endParaRPr b="0" lang="lv-LV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</p:spTree>
  </p:cSld>
  <p:timing>
    <p:tnLst>
      <p:par>
        <p:cTn id="15" dur="indefinite" restart="never" nodeType="tmRoot">
          <p:childTnLst>
            <p:seq>
              <p:cTn id="1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extShape 1"/>
          <p:cNvSpPr txBox="1"/>
          <p:nvPr/>
        </p:nvSpPr>
        <p:spPr>
          <a:xfrm>
            <a:off x="893520" y="223092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lIns="182880" rIns="182880" tIns="182880" bIns="182880" anchor="ctr"/>
          <a:p>
            <a:pPr algn="ctr">
              <a:lnSpc>
                <a:spcPct val="100000"/>
              </a:lnSpc>
            </a:pPr>
            <a:r>
              <a:rPr b="0" lang="lv-LV" sz="2800" spc="199" strike="noStrike" cap="all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Kāpēc ir svarīgi ievērot drošības noteikumus internetā?</a:t>
            </a:r>
            <a:endParaRPr b="0" lang="lv-LV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</p:spTree>
  </p:cSld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extShape 1"/>
          <p:cNvSpPr txBox="1"/>
          <p:nvPr/>
        </p:nvSpPr>
        <p:spPr>
          <a:xfrm>
            <a:off x="2129400" y="2442600"/>
            <a:ext cx="7729200" cy="1188360"/>
          </a:xfrm>
          <a:prstGeom prst="rect">
            <a:avLst/>
          </a:prstGeom>
          <a:noFill/>
          <a:ln>
            <a:noFill/>
          </a:ln>
        </p:spPr>
        <p:txBody>
          <a:bodyPr lIns="182880" rIns="182880" tIns="182880" bIns="182880" anchor="ctr"/>
          <a:p>
            <a:pPr algn="ctr">
              <a:lnSpc>
                <a:spcPct val="90000"/>
              </a:lnSpc>
            </a:pPr>
            <a:r>
              <a:rPr b="0" lang="lv-LV" sz="2800" spc="199" strike="noStrike" cap="all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Skolotāju vērtējums</a:t>
            </a:r>
            <a:endParaRPr b="0" lang="lv-LV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</p:spTree>
  </p:cSld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extShape 1"/>
          <p:cNvSpPr txBox="1"/>
          <p:nvPr/>
        </p:nvSpPr>
        <p:spPr>
          <a:xfrm>
            <a:off x="838080" y="5684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lIns="182880" rIns="182880" tIns="182880" bIns="182880" anchor="ctr"/>
          <a:p>
            <a:pPr algn="ctr">
              <a:lnSpc>
                <a:spcPct val="90000"/>
              </a:lnSpc>
            </a:pPr>
            <a:r>
              <a:rPr b="0" lang="lv-LV" sz="2800" spc="199" strike="noStrike" cap="all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Ieteikumi jauniešu ieinteresēšanai par medijpratību</a:t>
            </a:r>
            <a:endParaRPr b="0" lang="lv-LV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  <p:sp>
        <p:nvSpPr>
          <p:cNvPr id="132" name="TextShape 2"/>
          <p:cNvSpPr txBox="1"/>
          <p:nvPr/>
        </p:nvSpPr>
        <p:spPr>
          <a:xfrm>
            <a:off x="838080" y="227808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100000"/>
              </a:lnSpc>
              <a:buClr>
                <a:srgbClr val="9bafb5"/>
              </a:buClr>
              <a:buFont typeface="Arial"/>
              <a:buChar char="•"/>
            </a:pPr>
            <a:r>
              <a:rPr b="0" lang="lv-LV" sz="28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Videomateriāli</a:t>
            </a:r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  <a:p>
            <a:pPr marL="228600" indent="-228240">
              <a:lnSpc>
                <a:spcPct val="100000"/>
              </a:lnSpc>
              <a:buClr>
                <a:srgbClr val="9bafb5"/>
              </a:buClr>
              <a:buFont typeface="Arial"/>
              <a:buChar char="•"/>
            </a:pPr>
            <a:r>
              <a:rPr b="0" lang="lv-LV" sz="28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Radošas aktivitātes</a:t>
            </a:r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  <a:p>
            <a:pPr marL="228600" indent="-228240">
              <a:lnSpc>
                <a:spcPct val="100000"/>
              </a:lnSpc>
              <a:buClr>
                <a:srgbClr val="9bafb5"/>
              </a:buClr>
              <a:buFont typeface="Arial"/>
              <a:buChar char="•"/>
            </a:pPr>
            <a:r>
              <a:rPr b="0" lang="lv-LV" sz="28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Jautājumi, testi</a:t>
            </a:r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  <a:p>
            <a:pPr>
              <a:lnSpc>
                <a:spcPct val="100000"/>
              </a:lnSpc>
            </a:pPr>
            <a:endParaRPr b="0" lang="lv-LV" sz="1800" spc="-1" strike="noStrike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</p:spTree>
  </p:cSld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extShape 1"/>
          <p:cNvSpPr txBox="1"/>
          <p:nvPr/>
        </p:nvSpPr>
        <p:spPr>
          <a:xfrm>
            <a:off x="775800" y="23594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lIns="182880" rIns="182880" tIns="182880" bIns="182880" anchor="ctr"/>
          <a:p>
            <a:pPr algn="ctr">
              <a:lnSpc>
                <a:spcPct val="90000"/>
              </a:lnSpc>
            </a:pPr>
            <a:r>
              <a:rPr b="0" lang="lv-LV" sz="2800" spc="199" strike="noStrike" cap="all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Ko jaunu mēs esam uzzinājušas?</a:t>
            </a:r>
            <a:endParaRPr b="0" lang="lv-LV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</p:spTree>
  </p:cSld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extShape 1"/>
          <p:cNvSpPr txBox="1"/>
          <p:nvPr/>
        </p:nvSpPr>
        <p:spPr>
          <a:xfrm>
            <a:off x="2341800" y="2257920"/>
            <a:ext cx="7729200" cy="1188360"/>
          </a:xfrm>
          <a:prstGeom prst="rect">
            <a:avLst/>
          </a:prstGeom>
          <a:noFill/>
          <a:ln>
            <a:noFill/>
          </a:ln>
        </p:spPr>
        <p:txBody>
          <a:bodyPr lIns="182880" rIns="182880" tIns="182880" bIns="182880" anchor="ctr"/>
          <a:p>
            <a:pPr algn="ctr">
              <a:lnSpc>
                <a:spcPct val="90000"/>
              </a:lnSpc>
            </a:pPr>
            <a:r>
              <a:rPr b="0" lang="lv-LV" sz="2800" spc="199" strike="noStrike" cap="all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ill Sans MT"/>
              </a:rPr>
              <a:t>Paldies par uzmanību!</a:t>
            </a:r>
            <a:endParaRPr b="0" lang="lv-LV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ill Sans MT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247</TotalTime>
  <Application>LibreOffice/5.2.3.3$Windows_x86 LibreOffice_project/d54a8868f08a7b39642414cf2c8ef2f228f780cf</Application>
  <Words>80</Words>
  <Paragraphs>18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2019-11-04T07:56:25Z</dcterms:created>
  <dc:creator>rainita7@inbox.lv</dc:creator>
  <dc:description/>
  <dc:language>lv-LV</dc:language>
  <cp:lastModifiedBy>rainita7@inbox.lv</cp:lastModifiedBy>
  <dcterms:modified xsi:type="dcterms:W3CDTF">2019-11-06T11:32:50Z</dcterms:modified>
  <cp:revision>21</cp:revision>
  <dc:subject/>
  <dc:title>Kritiskā domāšana kā iespēja jaunietim veidot savu medijpratības kompetenci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Widescreen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13</vt:i4>
  </property>
</Properties>
</file>