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57"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268049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781824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10163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F89995-42E0-43C8-8B43-656D83636840}" type="datetimeFigureOut">
              <a:rPr lang="lv-LV" smtClean="0"/>
              <a:t>22.02.2017</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1262681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F89995-42E0-43C8-8B43-656D83636840}" type="datetimeFigureOut">
              <a:rPr lang="lv-LV" smtClean="0"/>
              <a:t>22.02.2017</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742360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3"/>
          <p:cNvSpPr>
            <a:spLocks noGrp="1"/>
          </p:cNvSpPr>
          <p:nvPr>
            <p:ph type="ftr" sz="quarter" idx="11"/>
          </p:nvPr>
        </p:nvSpPr>
        <p:spPr/>
        <p:txBody>
          <a:bodyPr/>
          <a:lstStyle/>
          <a:p>
            <a:endParaRPr lang="lv-LV"/>
          </a:p>
        </p:txBody>
      </p:sp>
      <p:sp>
        <p:nvSpPr>
          <p:cNvPr id="6" name="Slide Number Placeholder 4"/>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2931761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2"/>
          <p:cNvSpPr>
            <a:spLocks noGrp="1"/>
          </p:cNvSpPr>
          <p:nvPr>
            <p:ph type="ftr" sz="quarter" idx="11"/>
          </p:nvPr>
        </p:nvSpPr>
        <p:spPr/>
        <p:txBody>
          <a:bodyPr/>
          <a:lstStyle/>
          <a:p>
            <a:endParaRPr lang="lv-LV"/>
          </a:p>
        </p:txBody>
      </p:sp>
      <p:sp>
        <p:nvSpPr>
          <p:cNvPr id="6" name="Slide Number Placeholder 3"/>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114953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5"/>
          <p:cNvSpPr>
            <a:spLocks noGrp="1"/>
          </p:cNvSpPr>
          <p:nvPr>
            <p:ph type="ftr" sz="quarter" idx="11"/>
          </p:nvPr>
        </p:nvSpPr>
        <p:spPr/>
        <p:txBody>
          <a:bodyPr/>
          <a:lstStyle/>
          <a:p>
            <a:endParaRPr lang="lv-LV"/>
          </a:p>
        </p:txBody>
      </p:sp>
      <p:sp>
        <p:nvSpPr>
          <p:cNvPr id="6" name="Slide Number Placeholder 6"/>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681453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5F89995-42E0-43C8-8B43-656D83636840}" type="datetimeFigureOut">
              <a:rPr lang="lv-LV" smtClean="0"/>
              <a:t>22.02.2017</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2818248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5F89995-42E0-43C8-8B43-656D83636840}" type="datetimeFigureOut">
              <a:rPr lang="lv-LV" smtClean="0"/>
              <a:t>22.02.2017</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262209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133634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53703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513822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4"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2904211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4"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2232507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770951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F89995-42E0-43C8-8B43-656D83636840}" type="datetimeFigureOut">
              <a:rPr lang="lv-LV" smtClean="0"/>
              <a:t>22.02.2017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E027B09-45D5-4E27-8CF3-A12BCFDDE5ED}" type="slidenum">
              <a:rPr lang="lv-LV" smtClean="0"/>
              <a:t>‹#›</a:t>
            </a:fld>
            <a:endParaRPr lang="lv-LV"/>
          </a:p>
        </p:txBody>
      </p:sp>
    </p:spTree>
    <p:extLst>
      <p:ext uri="{BB962C8B-B14F-4D97-AF65-F5344CB8AC3E}">
        <p14:creationId xmlns:p14="http://schemas.microsoft.com/office/powerpoint/2010/main" val="3304335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5F89995-42E0-43C8-8B43-656D83636840}" type="datetimeFigureOut">
              <a:rPr lang="lv-LV" smtClean="0"/>
              <a:t>22.02.2017</a:t>
            </a:fld>
            <a:endParaRPr lang="lv-LV"/>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lv-LV"/>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E027B09-45D5-4E27-8CF3-A12BCFDDE5ED}" type="slidenum">
              <a:rPr lang="lv-LV" smtClean="0"/>
              <a:t>‹#›</a:t>
            </a:fld>
            <a:endParaRPr lang="lv-LV"/>
          </a:p>
        </p:txBody>
      </p:sp>
    </p:spTree>
    <p:extLst>
      <p:ext uri="{BB962C8B-B14F-4D97-AF65-F5344CB8AC3E}">
        <p14:creationId xmlns:p14="http://schemas.microsoft.com/office/powerpoint/2010/main" val="22530961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406237"/>
            <a:ext cx="8825658" cy="3329581"/>
          </a:xfrm>
        </p:spPr>
        <p:txBody>
          <a:bodyPr/>
          <a:lstStyle/>
          <a:p>
            <a:r>
              <a:rPr lang="lv-LV" sz="4000" dirty="0" smtClean="0"/>
              <a:t>EK pētījums </a:t>
            </a:r>
            <a:br>
              <a:rPr lang="lv-LV" sz="4000" dirty="0" smtClean="0"/>
            </a:br>
            <a:r>
              <a:rPr lang="lv-LV" sz="4000" i="1" dirty="0" smtClean="0"/>
              <a:t>Mazi bērni (0-8) un digitālās tehnoloģijas</a:t>
            </a:r>
            <a:br>
              <a:rPr lang="lv-LV" sz="4000" i="1" dirty="0" smtClean="0"/>
            </a:br>
            <a:r>
              <a:rPr lang="lv-LV" sz="4000" i="1" dirty="0" smtClean="0"/>
              <a:t>LU prof. Zanda Rubene</a:t>
            </a:r>
            <a:endParaRPr lang="lv-LV" sz="4000" i="1" dirty="0"/>
          </a:p>
        </p:txBody>
      </p:sp>
      <p:sp>
        <p:nvSpPr>
          <p:cNvPr id="3" name="Subtitle 2"/>
          <p:cNvSpPr>
            <a:spLocks noGrp="1"/>
          </p:cNvSpPr>
          <p:nvPr>
            <p:ph type="subTitle" idx="1"/>
          </p:nvPr>
        </p:nvSpPr>
        <p:spPr>
          <a:xfrm>
            <a:off x="1154954" y="5098473"/>
            <a:ext cx="9928681" cy="1219199"/>
          </a:xfrm>
        </p:spPr>
        <p:txBody>
          <a:bodyPr>
            <a:normAutofit lnSpcReduction="10000"/>
          </a:bodyPr>
          <a:lstStyle/>
          <a:p>
            <a:pPr algn="r"/>
            <a:r>
              <a:rPr lang="lv-LV" dirty="0"/>
              <a:t>Valsts bērnu tiesību aizsardzības inspekcijas</a:t>
            </a:r>
          </a:p>
          <a:p>
            <a:pPr algn="r"/>
            <a:r>
              <a:rPr lang="lv-LV" dirty="0" smtClean="0"/>
              <a:t>konference </a:t>
            </a:r>
            <a:r>
              <a:rPr lang="lv-LV" b="1" dirty="0"/>
              <a:t>„Viens bērns divās pasaulēs</a:t>
            </a:r>
            <a:r>
              <a:rPr lang="lv-LV" b="1" dirty="0" smtClean="0"/>
              <a:t>” </a:t>
            </a:r>
          </a:p>
          <a:p>
            <a:pPr algn="r"/>
            <a:r>
              <a:rPr lang="lv-LV" b="1" dirty="0" smtClean="0"/>
              <a:t>03.03.2017.</a:t>
            </a:r>
            <a:endParaRPr lang="lv-LV" dirty="0"/>
          </a:p>
          <a:p>
            <a:endParaRPr lang="lv-LV" dirty="0"/>
          </a:p>
        </p:txBody>
      </p:sp>
      <p:pic>
        <p:nvPicPr>
          <p:cNvPr id="4" name="Picture 3"/>
          <p:cNvPicPr>
            <a:picLocks noChangeAspect="1"/>
          </p:cNvPicPr>
          <p:nvPr/>
        </p:nvPicPr>
        <p:blipFill>
          <a:blip r:embed="rId2"/>
          <a:stretch>
            <a:fillRect/>
          </a:stretch>
        </p:blipFill>
        <p:spPr>
          <a:xfrm>
            <a:off x="5385593" y="304801"/>
            <a:ext cx="1610952" cy="1717964"/>
          </a:xfrm>
          <a:prstGeom prst="rect">
            <a:avLst/>
          </a:prstGeom>
        </p:spPr>
      </p:pic>
      <p:pic>
        <p:nvPicPr>
          <p:cNvPr id="5" name="Attēls 14" descr="Microsoft"/>
          <p:cNvPicPr/>
          <p:nvPr/>
        </p:nvPicPr>
        <p:blipFill>
          <a:blip r:embed="rId3">
            <a:extLst>
              <a:ext uri="{28A0092B-C50C-407E-A947-70E740481C1C}">
                <a14:useLocalDpi xmlns:a14="http://schemas.microsoft.com/office/drawing/2010/main" val="0"/>
              </a:ext>
            </a:extLst>
          </a:blip>
          <a:srcRect/>
          <a:stretch>
            <a:fillRect/>
          </a:stretch>
        </p:blipFill>
        <p:spPr bwMode="auto">
          <a:xfrm>
            <a:off x="8298872" y="678268"/>
            <a:ext cx="1842655" cy="971030"/>
          </a:xfrm>
          <a:prstGeom prst="rect">
            <a:avLst/>
          </a:prstGeom>
          <a:noFill/>
          <a:ln>
            <a:noFill/>
          </a:ln>
        </p:spPr>
      </p:pic>
      <p:pic>
        <p:nvPicPr>
          <p:cNvPr id="6" name="Attēls 12" descr="C:\Users\Linda\AppData\Local\Temp\image003.jpg"/>
          <p:cNvPicPr/>
          <p:nvPr/>
        </p:nvPicPr>
        <p:blipFill>
          <a:blip r:embed="rId4">
            <a:extLst>
              <a:ext uri="{28A0092B-C50C-407E-A947-70E740481C1C}">
                <a14:useLocalDpi xmlns:a14="http://schemas.microsoft.com/office/drawing/2010/main" val="0"/>
              </a:ext>
            </a:extLst>
          </a:blip>
          <a:srcRect/>
          <a:stretch>
            <a:fillRect/>
          </a:stretch>
        </p:blipFill>
        <p:spPr bwMode="auto">
          <a:xfrm>
            <a:off x="2740684" y="678268"/>
            <a:ext cx="1813636" cy="971030"/>
          </a:xfrm>
          <a:prstGeom prst="rect">
            <a:avLst/>
          </a:prstGeom>
          <a:noFill/>
          <a:ln>
            <a:noFill/>
          </a:ln>
        </p:spPr>
      </p:pic>
    </p:spTree>
    <p:extLst>
      <p:ext uri="{BB962C8B-B14F-4D97-AF65-F5344CB8AC3E}">
        <p14:creationId xmlns:p14="http://schemas.microsoft.com/office/powerpoint/2010/main" val="1832765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Pētījuma konteksts</a:t>
            </a:r>
            <a:endParaRPr lang="lv-LV" b="1" dirty="0"/>
          </a:p>
        </p:txBody>
      </p:sp>
      <p:sp>
        <p:nvSpPr>
          <p:cNvPr id="3" name="Content Placeholder 2"/>
          <p:cNvSpPr>
            <a:spLocks noGrp="1"/>
          </p:cNvSpPr>
          <p:nvPr>
            <p:ph idx="1"/>
          </p:nvPr>
        </p:nvSpPr>
        <p:spPr>
          <a:xfrm>
            <a:off x="1103312" y="1122218"/>
            <a:ext cx="8946541" cy="5403273"/>
          </a:xfrm>
        </p:spPr>
        <p:txBody>
          <a:bodyPr>
            <a:normAutofit lnSpcReduction="10000"/>
          </a:bodyPr>
          <a:lstStyle/>
          <a:p>
            <a:pPr algn="just"/>
            <a:r>
              <a:rPr lang="lv-LV" sz="2400" dirty="0"/>
              <a:t>Latvijā ir </a:t>
            </a:r>
            <a:r>
              <a:rPr lang="lv-LV" sz="2400" dirty="0" smtClean="0"/>
              <a:t>viens no ātrākajiem </a:t>
            </a:r>
            <a:r>
              <a:rPr lang="lv-LV" sz="2400" dirty="0"/>
              <a:t>datu pārraides </a:t>
            </a:r>
            <a:r>
              <a:rPr lang="lv-LV" sz="2400" dirty="0" smtClean="0"/>
              <a:t>ātrumiem </a:t>
            </a:r>
            <a:r>
              <a:rPr lang="lv-LV" sz="2400" dirty="0"/>
              <a:t>pasaulē, salīdzinot individuālo interneta lietotāju mērījumu </a:t>
            </a:r>
            <a:r>
              <a:rPr lang="lv-LV" sz="2400" dirty="0" smtClean="0"/>
              <a:t>rezultātus.</a:t>
            </a:r>
          </a:p>
          <a:p>
            <a:pPr algn="just"/>
            <a:r>
              <a:rPr lang="lv-LV" sz="2400" dirty="0"/>
              <a:t>Labklājības sabiedrībā tehnoloģiju lietotājs vēl </a:t>
            </a:r>
            <a:r>
              <a:rPr lang="lv-LV" sz="2400" b="1" dirty="0"/>
              <a:t>21. gs. pirmajā dekādē bija vidēji 6–13 gadus vecs</a:t>
            </a:r>
            <a:r>
              <a:rPr lang="lv-LV" sz="2400" dirty="0"/>
              <a:t>, bet </a:t>
            </a:r>
            <a:r>
              <a:rPr lang="lv-LV" sz="2400" b="1" dirty="0"/>
              <a:t>otrajā dekādē jau ir runa par 3–4 gadīgu bērnu digitālo pratību </a:t>
            </a:r>
            <a:r>
              <a:rPr lang="lv-LV" sz="2400" dirty="0"/>
              <a:t>(Bleckmann, 2012; Hüther &amp; Schorb 2005; Spanhel 2006; Holloway, Green, Livingstone 2013</a:t>
            </a:r>
            <a:r>
              <a:rPr lang="lv-LV" sz="2400" dirty="0" smtClean="0"/>
              <a:t>).</a:t>
            </a:r>
          </a:p>
          <a:p>
            <a:pPr algn="just"/>
            <a:r>
              <a:rPr lang="lv-LV" sz="2400" dirty="0" smtClean="0"/>
              <a:t>Ikviens cilvēks informācijas sabiedrībā, </a:t>
            </a:r>
            <a:r>
              <a:rPr lang="lv-LV" sz="2400" dirty="0"/>
              <a:t>arī bērns, atrodas pastāvīgā </a:t>
            </a:r>
            <a:r>
              <a:rPr lang="lv-LV" sz="2400" dirty="0" smtClean="0"/>
              <a:t>nesakārtotā informatīvajā plūsmā.</a:t>
            </a:r>
            <a:r>
              <a:rPr lang="lv-LV" sz="2400" dirty="0"/>
              <a:t> </a:t>
            </a:r>
            <a:r>
              <a:rPr lang="lv-LV" sz="2400" dirty="0" smtClean="0"/>
              <a:t>Informācijas </a:t>
            </a:r>
            <a:r>
              <a:rPr lang="lv-LV" sz="2400" dirty="0"/>
              <a:t>un komunikācijas tehnoloģiju ienākšana bērnu un jauniešu ikdienā, rada situāciju, ko pētnieki uzskata par unikālu – </a:t>
            </a:r>
            <a:r>
              <a:rPr lang="lv-LV" sz="2400" b="1" dirty="0"/>
              <a:t>bērnu pieredze pieaugušajiem bieži ir nesaprotama</a:t>
            </a:r>
            <a:r>
              <a:rPr lang="lv-LV" sz="2400" dirty="0"/>
              <a:t>. </a:t>
            </a:r>
            <a:endParaRPr lang="lv-LV" dirty="0" smtClean="0"/>
          </a:p>
          <a:p>
            <a:endParaRPr lang="lv-LV" dirty="0"/>
          </a:p>
        </p:txBody>
      </p:sp>
    </p:spTree>
    <p:extLst>
      <p:ext uri="{BB962C8B-B14F-4D97-AF65-F5344CB8AC3E}">
        <p14:creationId xmlns:p14="http://schemas.microsoft.com/office/powerpoint/2010/main" val="1365668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Pētījuma konteksts</a:t>
            </a:r>
          </a:p>
        </p:txBody>
      </p:sp>
      <p:sp>
        <p:nvSpPr>
          <p:cNvPr id="3" name="Content Placeholder 2"/>
          <p:cNvSpPr>
            <a:spLocks noGrp="1"/>
          </p:cNvSpPr>
          <p:nvPr>
            <p:ph idx="1"/>
          </p:nvPr>
        </p:nvSpPr>
        <p:spPr>
          <a:xfrm>
            <a:off x="1103312" y="1219200"/>
            <a:ext cx="8946541" cy="5029200"/>
          </a:xfrm>
        </p:spPr>
        <p:txBody>
          <a:bodyPr>
            <a:normAutofit lnSpcReduction="10000"/>
          </a:bodyPr>
          <a:lstStyle/>
          <a:p>
            <a:pPr algn="just"/>
            <a:r>
              <a:rPr lang="lv-LV" sz="2400" dirty="0"/>
              <a:t>Sociālo zinātņu pētījumos plaši tiek runāts par </a:t>
            </a:r>
            <a:r>
              <a:rPr lang="lv-LV" sz="2400" b="1" dirty="0"/>
              <a:t>plaisu starp paaudzēm</a:t>
            </a:r>
            <a:r>
              <a:rPr lang="lv-LV" sz="2400" dirty="0"/>
              <a:t> – tās pamatā ir dažādas paaudzes pārstāvošu sabiedrības locekļu atšķirīgās prasmes sociālo paradumu konstruēšanā, kā arī viņu atšķirīgās iespējas piekļūt tehnoloģijām (Bleckmann 2012; Rifkins 2004). </a:t>
            </a:r>
          </a:p>
          <a:p>
            <a:pPr algn="just"/>
            <a:r>
              <a:rPr lang="lv-LV" sz="2400" dirty="0"/>
              <a:t>Minētā </a:t>
            </a:r>
            <a:r>
              <a:rPr lang="lv-LV" sz="2400" b="1" dirty="0"/>
              <a:t>digitalizācijas radītā sociālā plaisa pēdējos gados palielinās tieši starp pieaugušo un bērnu pirmsskolas un sākumskolas vecumā</a:t>
            </a:r>
            <a:r>
              <a:rPr lang="lv-LV" sz="2400" dirty="0"/>
              <a:t>. </a:t>
            </a:r>
            <a:endParaRPr lang="lv-LV" sz="2400" dirty="0" smtClean="0"/>
          </a:p>
          <a:p>
            <a:pPr algn="just"/>
            <a:r>
              <a:rPr lang="lv-LV" sz="2400" dirty="0" smtClean="0"/>
              <a:t>Latvijā </a:t>
            </a:r>
            <a:r>
              <a:rPr lang="lv-LV" sz="2400" dirty="0"/>
              <a:t>mobilās ierīces izmanto teju katrs otrais bērns vecumā līdz diviem gadiem (47%), un katrs trešais bērns šajā vecuma grupā skatās mobilās ierīces vismaz reizi dienā. Savukārt, vecumā no trīs līdz sešiem gadiem mobilās ierīces lieto 89% bērnu (Dardedze, 2016).</a:t>
            </a:r>
          </a:p>
          <a:p>
            <a:pPr algn="just"/>
            <a:endParaRPr lang="lv-LV" sz="2400" dirty="0"/>
          </a:p>
          <a:p>
            <a:pPr algn="just"/>
            <a:endParaRPr lang="lv-LV" sz="2400" dirty="0"/>
          </a:p>
          <a:p>
            <a:pPr marL="0" indent="0">
              <a:buNone/>
            </a:pPr>
            <a:endParaRPr lang="lv-LV" sz="2400" dirty="0"/>
          </a:p>
        </p:txBody>
      </p:sp>
    </p:spTree>
    <p:extLst>
      <p:ext uri="{BB962C8B-B14F-4D97-AF65-F5344CB8AC3E}">
        <p14:creationId xmlns:p14="http://schemas.microsoft.com/office/powerpoint/2010/main" val="5217279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Pētījumu jomas aktualitāte Eiropas Savienībā</a:t>
            </a:r>
            <a:endParaRPr lang="lv-LV" b="1" dirty="0"/>
          </a:p>
        </p:txBody>
      </p:sp>
      <p:sp>
        <p:nvSpPr>
          <p:cNvPr id="3" name="Content Placeholder 2"/>
          <p:cNvSpPr>
            <a:spLocks noGrp="1"/>
          </p:cNvSpPr>
          <p:nvPr>
            <p:ph idx="1"/>
          </p:nvPr>
        </p:nvSpPr>
        <p:spPr/>
        <p:txBody>
          <a:bodyPr/>
          <a:lstStyle/>
          <a:p>
            <a:r>
              <a:rPr lang="lv-LV" altLang="lv-LV" sz="2400" dirty="0"/>
              <a:t>LU PZI pētnieki ir iesaistījušies </a:t>
            </a:r>
            <a:r>
              <a:rPr lang="lv-LV" sz="2400" dirty="0"/>
              <a:t>starptautiskos zinātniskās sadarbības tīklā </a:t>
            </a:r>
            <a:r>
              <a:rPr lang="lv-LV" sz="2400" b="1" dirty="0"/>
              <a:t>COST Action</a:t>
            </a:r>
            <a:r>
              <a:rPr lang="lv-LV" sz="2400" dirty="0"/>
              <a:t>, kas veicina Latvijas zinātnes integrēšanos Eiropas </a:t>
            </a:r>
            <a:r>
              <a:rPr lang="lv-LV" sz="2400" dirty="0" smtClean="0"/>
              <a:t>kopējā </a:t>
            </a:r>
            <a:r>
              <a:rPr lang="lv-LV" sz="2400" dirty="0"/>
              <a:t>pētniecības telpā, atbalstot galvenokārt pirms-konkurences pētniecību kā arī pētījumus, kas risina aktuālas sabiedrības problēmas</a:t>
            </a:r>
            <a:r>
              <a:rPr lang="lv-LV" sz="2400" dirty="0" smtClean="0"/>
              <a:t>.</a:t>
            </a:r>
            <a:endParaRPr lang="lv-LV" sz="2400" b="1" dirty="0" smtClean="0"/>
          </a:p>
          <a:p>
            <a:r>
              <a:rPr lang="lv-LV" sz="2400" b="1" dirty="0" smtClean="0"/>
              <a:t>2015 </a:t>
            </a:r>
            <a:r>
              <a:rPr lang="lv-LV" sz="2400" b="1" dirty="0"/>
              <a:t>- 2019</a:t>
            </a:r>
            <a:r>
              <a:rPr lang="lv-LV" sz="2400" dirty="0"/>
              <a:t> COST Action IS1410. </a:t>
            </a:r>
            <a:r>
              <a:rPr lang="lv-LV" sz="2400" i="1" dirty="0"/>
              <a:t>The digital literacy and multimodal practices of young children (DigiLitEY</a:t>
            </a:r>
            <a:r>
              <a:rPr lang="lv-LV" sz="2400" i="1" dirty="0" smtClean="0"/>
              <a:t>). (Mazu bērnu digitālā pratība un multimodālās prakses), </a:t>
            </a:r>
            <a:r>
              <a:rPr lang="lv-LV" sz="2400" dirty="0" smtClean="0"/>
              <a:t>Latviju pārstāv LU pētnieces Zanda Rubene, Daiga Kalniņa, Baiba Āriņa.</a:t>
            </a:r>
          </a:p>
          <a:p>
            <a:endParaRPr lang="lv-LV" dirty="0"/>
          </a:p>
        </p:txBody>
      </p:sp>
    </p:spTree>
    <p:extLst>
      <p:ext uri="{BB962C8B-B14F-4D97-AF65-F5344CB8AC3E}">
        <p14:creationId xmlns:p14="http://schemas.microsoft.com/office/powerpoint/2010/main" val="1578370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Pētījumu jomas aktualitāte Eiropas </a:t>
            </a:r>
            <a:r>
              <a:rPr lang="lv-LV" b="1" dirty="0" smtClean="0"/>
              <a:t>Savienībā</a:t>
            </a:r>
            <a:endParaRPr lang="lv-LV" b="1" dirty="0"/>
          </a:p>
        </p:txBody>
      </p:sp>
      <p:sp>
        <p:nvSpPr>
          <p:cNvPr id="3" name="Content Placeholder 2"/>
          <p:cNvSpPr>
            <a:spLocks noGrp="1"/>
          </p:cNvSpPr>
          <p:nvPr>
            <p:ph idx="1"/>
          </p:nvPr>
        </p:nvSpPr>
        <p:spPr/>
        <p:txBody>
          <a:bodyPr>
            <a:normAutofit/>
          </a:bodyPr>
          <a:lstStyle/>
          <a:p>
            <a:r>
              <a:rPr lang="lv-LV" altLang="lv-LV" sz="2800" dirty="0" smtClean="0"/>
              <a:t>2015. gadā tika uzsākts EK </a:t>
            </a:r>
            <a:r>
              <a:rPr lang="lv-LV" altLang="lv-LV" sz="2800" dirty="0"/>
              <a:t>pētniecības institūta „</a:t>
            </a:r>
            <a:r>
              <a:rPr lang="lv-LV" altLang="lv-LV" sz="2800" b="1" dirty="0"/>
              <a:t>Joint Research Centre</a:t>
            </a:r>
            <a:r>
              <a:rPr lang="lv-LV" altLang="lv-LV" sz="2800" dirty="0"/>
              <a:t>” pētījums “</a:t>
            </a:r>
            <a:r>
              <a:rPr lang="lv-LV" altLang="lv-LV" sz="2800" i="1" dirty="0"/>
              <a:t>Bērni (0-8) un digitālās tehnoloģijas: kvalitatīvs interpretatīvais pētījums</a:t>
            </a:r>
            <a:r>
              <a:rPr lang="lv-LV" altLang="lv-LV" sz="2800" dirty="0"/>
              <a:t>”, LU PZI (L. Daniela, Z. Rubene, D. Kalniņa, R. Strods, B. </a:t>
            </a:r>
            <a:r>
              <a:rPr lang="lv-LV" altLang="lv-LV" sz="2800" dirty="0" smtClean="0"/>
              <a:t>Āriņa, N. Jansone –Ratinika, I. Dinka </a:t>
            </a:r>
            <a:r>
              <a:rPr lang="lv-LV" altLang="lv-LV" sz="2800" dirty="0"/>
              <a:t>u.c.);</a:t>
            </a:r>
            <a:endParaRPr lang="lv-LV" altLang="lv-LV" sz="2800" i="1" dirty="0"/>
          </a:p>
          <a:p>
            <a:r>
              <a:rPr lang="lv-LV" sz="2800" dirty="0" smtClean="0"/>
              <a:t>Pētījumā ir iesaistītas </a:t>
            </a:r>
            <a:r>
              <a:rPr lang="lv-LV" sz="2800" dirty="0"/>
              <a:t>206 </a:t>
            </a:r>
            <a:r>
              <a:rPr lang="lv-LV" sz="2800" dirty="0" smtClean="0"/>
              <a:t>ģimenes no 18 valstīm.</a:t>
            </a:r>
          </a:p>
          <a:p>
            <a:r>
              <a:rPr lang="lv-LV" sz="2800" dirty="0" smtClean="0"/>
              <a:t>Pētījumu </a:t>
            </a:r>
            <a:r>
              <a:rPr lang="lv-LV" sz="2800" dirty="0" smtClean="0"/>
              <a:t>Latvijā atbalsta </a:t>
            </a:r>
            <a:r>
              <a:rPr lang="lv-LV" sz="2800" dirty="0" smtClean="0"/>
              <a:t>Drošāka interneta centrs, Microsoft Latvija, Britu padome Latvijā.</a:t>
            </a:r>
            <a:endParaRPr lang="lv-LV" sz="2800" dirty="0"/>
          </a:p>
        </p:txBody>
      </p:sp>
    </p:spTree>
    <p:extLst>
      <p:ext uri="{BB962C8B-B14F-4D97-AF65-F5344CB8AC3E}">
        <p14:creationId xmlns:p14="http://schemas.microsoft.com/office/powerpoint/2010/main" val="13197268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Pētījuma metodoloģija un norise</a:t>
            </a:r>
            <a:endParaRPr lang="lv-LV" b="1" dirty="0"/>
          </a:p>
        </p:txBody>
      </p:sp>
      <p:sp>
        <p:nvSpPr>
          <p:cNvPr id="3" name="Content Placeholder 2"/>
          <p:cNvSpPr>
            <a:spLocks noGrp="1"/>
          </p:cNvSpPr>
          <p:nvPr>
            <p:ph idx="1"/>
          </p:nvPr>
        </p:nvSpPr>
        <p:spPr>
          <a:xfrm>
            <a:off x="1283421" y="2052918"/>
            <a:ext cx="8946541" cy="4195481"/>
          </a:xfrm>
        </p:spPr>
        <p:txBody>
          <a:bodyPr>
            <a:normAutofit lnSpcReduction="10000"/>
          </a:bodyPr>
          <a:lstStyle/>
          <a:p>
            <a:r>
              <a:rPr lang="lv-LV" sz="2800" dirty="0"/>
              <a:t>Pētījumā ir iesaistītas 206 ģimenes no 18 valstīm</a:t>
            </a:r>
            <a:r>
              <a:rPr lang="lv-LV" sz="2800" dirty="0" smtClean="0"/>
              <a:t>.</a:t>
            </a:r>
          </a:p>
          <a:p>
            <a:r>
              <a:rPr lang="lv-LV" sz="2800" dirty="0" smtClean="0"/>
              <a:t>Pētījumā piedalās 10 </a:t>
            </a:r>
            <a:r>
              <a:rPr lang="lv-LV" sz="2800" dirty="0"/>
              <a:t>ģimenes no Latvijas: 6 gadus veci bērni, viņu vecāki, brāļi un māsas.</a:t>
            </a:r>
          </a:p>
          <a:p>
            <a:r>
              <a:rPr lang="lv-LV" sz="2800" dirty="0"/>
              <a:t>Dažādu ģimeņu tipi; dažādi ienākumu līmeņi ģimenēs</a:t>
            </a:r>
            <a:r>
              <a:rPr lang="lv-LV" sz="2800" dirty="0" smtClean="0"/>
              <a:t>.</a:t>
            </a:r>
          </a:p>
          <a:p>
            <a:r>
              <a:rPr lang="lv-LV" sz="2800" dirty="0" smtClean="0"/>
              <a:t>Izpēte notiek vairākos posmos; šobrīd apkopoti pirmie secinājumi.</a:t>
            </a:r>
          </a:p>
          <a:p>
            <a:r>
              <a:rPr lang="lv-LV" sz="2800" dirty="0" smtClean="0"/>
              <a:t>Plānots turpināt izpēti pētījumā iesaistītajās ģimenēs pēc gada, lai novērotu dinamiku.</a:t>
            </a:r>
            <a:endParaRPr lang="lv-LV" sz="2800" dirty="0"/>
          </a:p>
          <a:p>
            <a:endParaRPr lang="lv-LV" dirty="0"/>
          </a:p>
        </p:txBody>
      </p:sp>
    </p:spTree>
    <p:extLst>
      <p:ext uri="{BB962C8B-B14F-4D97-AF65-F5344CB8AC3E}">
        <p14:creationId xmlns:p14="http://schemas.microsoft.com/office/powerpoint/2010/main" val="180329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Pētījuma jautājumi</a:t>
            </a:r>
            <a:endParaRPr lang="lv-LV" b="1" dirty="0"/>
          </a:p>
        </p:txBody>
      </p:sp>
      <p:sp>
        <p:nvSpPr>
          <p:cNvPr id="3" name="Content Placeholder 2"/>
          <p:cNvSpPr>
            <a:spLocks noGrp="1"/>
          </p:cNvSpPr>
          <p:nvPr>
            <p:ph idx="1"/>
          </p:nvPr>
        </p:nvSpPr>
        <p:spPr>
          <a:xfrm>
            <a:off x="1103312" y="1163782"/>
            <a:ext cx="8946541" cy="5084617"/>
          </a:xfrm>
        </p:spPr>
        <p:txBody>
          <a:bodyPr>
            <a:normAutofit lnSpcReduction="10000"/>
          </a:bodyPr>
          <a:lstStyle/>
          <a:p>
            <a:pPr lvl="0"/>
            <a:r>
              <a:rPr lang="lv-LV" sz="2800" b="1" dirty="0" smtClean="0"/>
              <a:t>Kā mazi bērni (līdz 8 gadu vecumam) darbojas ar digitālajām tehnoloģijām?</a:t>
            </a:r>
          </a:p>
          <a:p>
            <a:pPr lvl="0"/>
            <a:r>
              <a:rPr lang="lv-LV" sz="2800" b="1" dirty="0" smtClean="0"/>
              <a:t>Kā tiešsaistes tehnoloģijas uztver citi ģimenes locekļi?</a:t>
            </a:r>
          </a:p>
          <a:p>
            <a:pPr lvl="0"/>
            <a:r>
              <a:rPr lang="lv-LV" sz="2800" b="1" dirty="0" smtClean="0"/>
              <a:t>Ko digitālās tehnoloģijas (viedtālruņi, planšetes, datori, video spēles, programmas u.c.) nozīmē bērnu un viņu vecāku dzīvē (katram atsevišķi un ģimenē kopumā)?</a:t>
            </a:r>
          </a:p>
          <a:p>
            <a:pPr lvl="0"/>
            <a:r>
              <a:rPr lang="lv-LV" sz="2800" b="1" dirty="0" smtClean="0"/>
              <a:t>Kā vecāki pārvalda/vada bērnu tehnoloģiju izmantošanu (mājās un ārpus tās)? Vai vecāku stratēģijas ir konstruktīvas un mērķtiecīgas vai ierobežojošas?</a:t>
            </a:r>
          </a:p>
          <a:p>
            <a:pPr lvl="0"/>
            <a:endParaRPr lang="lv-LV" sz="2800" dirty="0"/>
          </a:p>
          <a:p>
            <a:endParaRPr lang="lv-LV" dirty="0"/>
          </a:p>
        </p:txBody>
      </p:sp>
    </p:spTree>
    <p:extLst>
      <p:ext uri="{BB962C8B-B14F-4D97-AF65-F5344CB8AC3E}">
        <p14:creationId xmlns:p14="http://schemas.microsoft.com/office/powerpoint/2010/main" val="2641206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Izpētes kritēriji</a:t>
            </a:r>
            <a:endParaRPr lang="lv-LV"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6247982"/>
              </p:ext>
            </p:extLst>
          </p:nvPr>
        </p:nvGraphicFramePr>
        <p:xfrm>
          <a:off x="1103313" y="2052638"/>
          <a:ext cx="8947149" cy="3571240"/>
        </p:xfrm>
        <a:graphic>
          <a:graphicData uri="http://schemas.openxmlformats.org/drawingml/2006/table">
            <a:tbl>
              <a:tblPr firstRow="1" bandRow="1">
                <a:tableStyleId>{5C22544A-7EE6-4342-B048-85BDC9FD1C3A}</a:tableStyleId>
              </a:tblPr>
              <a:tblGrid>
                <a:gridCol w="2982383">
                  <a:extLst>
                    <a:ext uri="{9D8B030D-6E8A-4147-A177-3AD203B41FA5}">
                      <a16:colId xmlns:a16="http://schemas.microsoft.com/office/drawing/2014/main" val="3167259973"/>
                    </a:ext>
                  </a:extLst>
                </a:gridCol>
                <a:gridCol w="2982383">
                  <a:extLst>
                    <a:ext uri="{9D8B030D-6E8A-4147-A177-3AD203B41FA5}">
                      <a16:colId xmlns:a16="http://schemas.microsoft.com/office/drawing/2014/main" val="2565107512"/>
                    </a:ext>
                  </a:extLst>
                </a:gridCol>
                <a:gridCol w="2982383">
                  <a:extLst>
                    <a:ext uri="{9D8B030D-6E8A-4147-A177-3AD203B41FA5}">
                      <a16:colId xmlns:a16="http://schemas.microsoft.com/office/drawing/2014/main" val="3140472105"/>
                    </a:ext>
                  </a:extLst>
                </a:gridCol>
              </a:tblGrid>
              <a:tr h="370840">
                <a:tc>
                  <a:txBody>
                    <a:bodyPr/>
                    <a:lstStyle/>
                    <a:p>
                      <a:r>
                        <a:rPr lang="lv-LV" dirty="0" smtClean="0"/>
                        <a:t>Kritēriji</a:t>
                      </a:r>
                      <a:endParaRPr lang="lv-LV" dirty="0"/>
                    </a:p>
                  </a:txBody>
                  <a:tcPr/>
                </a:tc>
                <a:tc>
                  <a:txBody>
                    <a:bodyPr/>
                    <a:lstStyle/>
                    <a:p>
                      <a:r>
                        <a:rPr lang="lv-LV" dirty="0" smtClean="0"/>
                        <a:t>Individuālais konteksts</a:t>
                      </a:r>
                      <a:endParaRPr lang="lv-LV" dirty="0"/>
                    </a:p>
                  </a:txBody>
                  <a:tcPr/>
                </a:tc>
                <a:tc>
                  <a:txBody>
                    <a:bodyPr/>
                    <a:lstStyle/>
                    <a:p>
                      <a:r>
                        <a:rPr lang="lv-LV" dirty="0" smtClean="0"/>
                        <a:t>Ģimenes konteksts</a:t>
                      </a:r>
                      <a:endParaRPr lang="lv-LV" dirty="0"/>
                    </a:p>
                  </a:txBody>
                  <a:tcPr/>
                </a:tc>
                <a:extLst>
                  <a:ext uri="{0D108BD9-81ED-4DB2-BD59-A6C34878D82A}">
                    <a16:rowId xmlns:a16="http://schemas.microsoft.com/office/drawing/2014/main" val="1860400528"/>
                  </a:ext>
                </a:extLst>
              </a:tr>
              <a:tr h="370840">
                <a:tc>
                  <a:txBody>
                    <a:bodyPr/>
                    <a:lstStyle/>
                    <a:p>
                      <a:r>
                        <a:rPr lang="lv-LV" dirty="0" smtClean="0"/>
                        <a:t>Tehnoloģiju</a:t>
                      </a:r>
                      <a:r>
                        <a:rPr lang="lv-LV" baseline="0" dirty="0" smtClean="0"/>
                        <a:t> i</a:t>
                      </a:r>
                      <a:r>
                        <a:rPr lang="lv-LV" dirty="0" smtClean="0"/>
                        <a:t>zmantošana</a:t>
                      </a:r>
                    </a:p>
                    <a:p>
                      <a:endParaRPr lang="lv-LV" dirty="0"/>
                    </a:p>
                  </a:txBody>
                  <a:tcPr/>
                </a:tc>
                <a:tc>
                  <a:txBody>
                    <a:bodyPr/>
                    <a:lstStyle/>
                    <a:p>
                      <a:r>
                        <a:rPr lang="lv-LV" dirty="0" smtClean="0"/>
                        <a:t>Individuālā izmantošana:</a:t>
                      </a:r>
                    </a:p>
                    <a:p>
                      <a:r>
                        <a:rPr lang="lv-LV" dirty="0" smtClean="0"/>
                        <a:t>Bērni/vecāki</a:t>
                      </a:r>
                      <a:endParaRPr lang="lv-LV" dirty="0"/>
                    </a:p>
                  </a:txBody>
                  <a:tcPr/>
                </a:tc>
                <a:tc>
                  <a:txBody>
                    <a:bodyPr/>
                    <a:lstStyle/>
                    <a:p>
                      <a:r>
                        <a:rPr lang="lv-LV" dirty="0" smtClean="0"/>
                        <a:t>Ģimene: izmantošana/dinamika/prakses</a:t>
                      </a:r>
                      <a:endParaRPr lang="lv-LV" dirty="0"/>
                    </a:p>
                  </a:txBody>
                  <a:tcPr/>
                </a:tc>
                <a:extLst>
                  <a:ext uri="{0D108BD9-81ED-4DB2-BD59-A6C34878D82A}">
                    <a16:rowId xmlns:a16="http://schemas.microsoft.com/office/drawing/2014/main" val="150946058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lv-LV" dirty="0" smtClean="0"/>
                        <a:t>Tehnoloģiju uztvere/attieksme pret tehnoloģiju izmantošanu</a:t>
                      </a:r>
                    </a:p>
                    <a:p>
                      <a:endParaRPr lang="lv-LV" dirty="0"/>
                    </a:p>
                  </a:txBody>
                  <a:tcPr/>
                </a:tc>
                <a:tc>
                  <a:txBody>
                    <a:bodyPr/>
                    <a:lstStyle/>
                    <a:p>
                      <a:r>
                        <a:rPr lang="lv-LV" dirty="0" smtClean="0"/>
                        <a:t>Informētība par riskiem un iespējām:</a:t>
                      </a:r>
                    </a:p>
                    <a:p>
                      <a:r>
                        <a:rPr lang="lv-LV" dirty="0" smtClean="0"/>
                        <a:t>Bērni/vecāki</a:t>
                      </a:r>
                      <a:endParaRPr lang="lv-LV" dirty="0"/>
                    </a:p>
                  </a:txBody>
                  <a:tcPr/>
                </a:tc>
                <a:tc>
                  <a:txBody>
                    <a:bodyPr/>
                    <a:lstStyle/>
                    <a:p>
                      <a:r>
                        <a:rPr lang="lv-LV" dirty="0" smtClean="0"/>
                        <a:t>Vecāku</a:t>
                      </a:r>
                      <a:r>
                        <a:rPr lang="lv-LV" baseline="0" dirty="0" smtClean="0"/>
                        <a:t> mediācijas stratēģijas:</a:t>
                      </a:r>
                    </a:p>
                    <a:p>
                      <a:pPr marL="285750" indent="-285750">
                        <a:buFont typeface="Arial" panose="020B0604020202020204" pitchFamily="34" charset="0"/>
                        <a:buChar char="•"/>
                      </a:pPr>
                      <a:r>
                        <a:rPr lang="lv-LV" baseline="0" dirty="0" smtClean="0"/>
                        <a:t>p</a:t>
                      </a:r>
                      <a:r>
                        <a:rPr lang="lv-LV" dirty="0" smtClean="0"/>
                        <a:t>asīva / aktīva</a:t>
                      </a:r>
                    </a:p>
                    <a:p>
                      <a:pPr marL="285750" indent="-285750">
                        <a:buFont typeface="Arial" panose="020B0604020202020204" pitchFamily="34" charset="0"/>
                        <a:buChar char="•"/>
                      </a:pPr>
                      <a:r>
                        <a:rPr lang="lv-LV" dirty="0" smtClean="0"/>
                        <a:t>ierobežojoša / atļaujoša</a:t>
                      </a:r>
                    </a:p>
                    <a:p>
                      <a:pPr marL="285750" indent="-285750">
                        <a:buFont typeface="Arial" panose="020B0604020202020204" pitchFamily="34" charset="0"/>
                        <a:buChar char="•"/>
                      </a:pPr>
                      <a:r>
                        <a:rPr lang="lv-LV" dirty="0" smtClean="0"/>
                        <a:t>netieša/ skaidra </a:t>
                      </a:r>
                    </a:p>
                    <a:p>
                      <a:pPr marL="285750" indent="-285750">
                        <a:buFont typeface="Arial" panose="020B0604020202020204" pitchFamily="34" charset="0"/>
                        <a:buChar char="•"/>
                      </a:pPr>
                      <a:r>
                        <a:rPr lang="lv-LV" dirty="0" smtClean="0"/>
                        <a:t> bremzējoša starpniecība</a:t>
                      </a:r>
                      <a:endParaRPr lang="lv-LV" dirty="0"/>
                    </a:p>
                  </a:txBody>
                  <a:tcPr/>
                </a:tc>
                <a:extLst>
                  <a:ext uri="{0D108BD9-81ED-4DB2-BD59-A6C34878D82A}">
                    <a16:rowId xmlns:a16="http://schemas.microsoft.com/office/drawing/2014/main" val="3735263053"/>
                  </a:ext>
                </a:extLst>
              </a:tr>
            </a:tbl>
          </a:graphicData>
        </a:graphic>
      </p:graphicFrame>
    </p:spTree>
    <p:extLst>
      <p:ext uri="{BB962C8B-B14F-4D97-AF65-F5344CB8AC3E}">
        <p14:creationId xmlns:p14="http://schemas.microsoft.com/office/powerpoint/2010/main" val="3949989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Pirmie rezultāti</a:t>
            </a:r>
            <a:endParaRPr lang="lv-LV" b="1" dirty="0"/>
          </a:p>
        </p:txBody>
      </p:sp>
      <p:sp>
        <p:nvSpPr>
          <p:cNvPr id="3" name="Content Placeholder 2"/>
          <p:cNvSpPr>
            <a:spLocks noGrp="1"/>
          </p:cNvSpPr>
          <p:nvPr>
            <p:ph idx="1"/>
          </p:nvPr>
        </p:nvSpPr>
        <p:spPr>
          <a:xfrm>
            <a:off x="978621" y="1233055"/>
            <a:ext cx="8946541" cy="5195453"/>
          </a:xfrm>
        </p:spPr>
        <p:txBody>
          <a:bodyPr>
            <a:normAutofit/>
          </a:bodyPr>
          <a:lstStyle/>
          <a:p>
            <a:r>
              <a:rPr lang="lv-LV" sz="2400" dirty="0" smtClean="0"/>
              <a:t>Visi pētījumā iesaistītie bērni izmanto dažādas </a:t>
            </a:r>
            <a:r>
              <a:rPr lang="lv-LV" sz="2400" dirty="0"/>
              <a:t>digitālās tehnoloģijas. Visi bērni izmanto interaktīvo televīziju. Lai gan ne visiem </a:t>
            </a:r>
            <a:r>
              <a:rPr lang="lv-LV" sz="2400" dirty="0" smtClean="0"/>
              <a:t>bērniem mājās </a:t>
            </a:r>
            <a:r>
              <a:rPr lang="lv-LV" sz="2400" dirty="0"/>
              <a:t>ir </a:t>
            </a:r>
            <a:r>
              <a:rPr lang="lv-LV" sz="2400" dirty="0" smtClean="0"/>
              <a:t>planšete </a:t>
            </a:r>
            <a:r>
              <a:rPr lang="lv-LV" sz="2400" dirty="0"/>
              <a:t>un </a:t>
            </a:r>
            <a:r>
              <a:rPr lang="lv-LV" sz="2400" dirty="0" smtClean="0"/>
              <a:t>viedtālrunis, </a:t>
            </a:r>
            <a:r>
              <a:rPr lang="lv-LV" sz="2400" dirty="0"/>
              <a:t>taču </a:t>
            </a:r>
            <a:r>
              <a:rPr lang="lv-LV" sz="2400" dirty="0" smtClean="0"/>
              <a:t>tos </a:t>
            </a:r>
            <a:r>
              <a:rPr lang="lv-LV" sz="2400" dirty="0"/>
              <a:t>visi ir </a:t>
            </a:r>
            <a:r>
              <a:rPr lang="lv-LV" sz="2400" dirty="0" smtClean="0"/>
              <a:t>izmantojuši </a:t>
            </a:r>
            <a:r>
              <a:rPr lang="lv-LV" sz="2400" dirty="0"/>
              <a:t>atbilstoši savām interesēm (piemēram, </a:t>
            </a:r>
            <a:r>
              <a:rPr lang="lv-LV" sz="2400" dirty="0" smtClean="0"/>
              <a:t>spēlējuši </a:t>
            </a:r>
            <a:r>
              <a:rPr lang="lv-LV" sz="2400" dirty="0"/>
              <a:t>spēles un </a:t>
            </a:r>
            <a:r>
              <a:rPr lang="lv-LV" sz="2400" dirty="0" smtClean="0"/>
              <a:t>skatījušies multiplikācijas </a:t>
            </a:r>
            <a:r>
              <a:rPr lang="lv-LV" sz="2400" dirty="0"/>
              <a:t>filmas</a:t>
            </a:r>
            <a:r>
              <a:rPr lang="lv-LV" sz="2400" dirty="0" smtClean="0"/>
              <a:t>).</a:t>
            </a:r>
          </a:p>
          <a:p>
            <a:r>
              <a:rPr lang="lv-LV" sz="2400" dirty="0" smtClean="0"/>
              <a:t>Sešgadnieki Latvijā prot: </a:t>
            </a:r>
            <a:r>
              <a:rPr lang="lv-LV" sz="2400" dirty="0"/>
              <a:t>spēlēt </a:t>
            </a:r>
            <a:r>
              <a:rPr lang="lv-LV" sz="2400" dirty="0" smtClean="0"/>
              <a:t>datorspēles, </a:t>
            </a:r>
            <a:r>
              <a:rPr lang="lv-LV" sz="2400" dirty="0"/>
              <a:t>izveidot virtuālo </a:t>
            </a:r>
            <a:r>
              <a:rPr lang="lv-LV" sz="2400" dirty="0" smtClean="0"/>
              <a:t>objektus tiešsaistē, </a:t>
            </a:r>
            <a:r>
              <a:rPr lang="lv-LV" sz="2400" dirty="0"/>
              <a:t>rediģēt fotoattēlus, lejupielādēt bezmaksas </a:t>
            </a:r>
            <a:r>
              <a:rPr lang="lv-LV" sz="2400" dirty="0" smtClean="0"/>
              <a:t>programmas, </a:t>
            </a:r>
            <a:r>
              <a:rPr lang="lv-LV" sz="2400" dirty="0"/>
              <a:t>skatīties video klipus </a:t>
            </a:r>
            <a:r>
              <a:rPr lang="lv-LV" sz="2400" dirty="0" smtClean="0"/>
              <a:t>internetā, darboties sociālajos tīklos.</a:t>
            </a:r>
          </a:p>
          <a:p>
            <a:r>
              <a:rPr lang="lv-LV" sz="2400" dirty="0" smtClean="0"/>
              <a:t>Pētījumā iesaistītie</a:t>
            </a:r>
            <a:r>
              <a:rPr lang="lv-LV" sz="2400" dirty="0" smtClean="0"/>
              <a:t> bērni izmanto tehnoloģijas 2-5 stundas dienā, brīvdienās ilgāk; lielākā daļa vēlētos izmantot tehnoloģijas ilgāk nekā atļauts.</a:t>
            </a:r>
            <a:endParaRPr lang="lv-LV" sz="2400" dirty="0"/>
          </a:p>
        </p:txBody>
      </p:sp>
    </p:spTree>
    <p:extLst>
      <p:ext uri="{BB962C8B-B14F-4D97-AF65-F5344CB8AC3E}">
        <p14:creationId xmlns:p14="http://schemas.microsoft.com/office/powerpoint/2010/main" val="946601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Pirmie rezultāti</a:t>
            </a:r>
            <a:endParaRPr lang="lv-LV" dirty="0"/>
          </a:p>
        </p:txBody>
      </p:sp>
      <p:sp>
        <p:nvSpPr>
          <p:cNvPr id="3" name="Content Placeholder 2"/>
          <p:cNvSpPr>
            <a:spLocks noGrp="1"/>
          </p:cNvSpPr>
          <p:nvPr>
            <p:ph idx="1"/>
          </p:nvPr>
        </p:nvSpPr>
        <p:spPr/>
        <p:txBody>
          <a:bodyPr/>
          <a:lstStyle/>
          <a:p>
            <a:r>
              <a:rPr lang="lv-LV" dirty="0" smtClean="0"/>
              <a:t>Raksturojot ģimenes kontekstu, jāatzīst, ka visās ģimenēs ir plašs tehnoloģiju klāsts, kas ir visai tipiski Latvijas situācijai, kurā ir populāras patērētāju sabiedrības vērtības. Tādejādi arī piekļuves iespējas tehnoloģijām ir plašas. Intervētās mātes izmanto sociālo tīklu iespējas biežāk nekā tēvi.</a:t>
            </a:r>
          </a:p>
          <a:p>
            <a:r>
              <a:rPr lang="lv-LV" dirty="0" smtClean="0"/>
              <a:t>Tehnoloģijas ir iegādātas, jo tas ir mūsdienīgi un tās ir iespējams iegādāties. Taču nav pietiekami pārdomāts, ko katrs ģimenes loceklis ar tām darīs, kā tās izmantot bērnu attīstībā.</a:t>
            </a:r>
          </a:p>
          <a:p>
            <a:r>
              <a:rPr lang="lv-LV" dirty="0" smtClean="0"/>
              <a:t>Ģimenēs ar vairākiem bērniem piekļuve tehnoloģijām ir ierobežotāka, jo ar ierīcēm savstarpēji jādalās. Ierīces tiek izmantotas galvenokārt izklaides nolūkos.</a:t>
            </a:r>
            <a:endParaRPr lang="lv-LV" dirty="0"/>
          </a:p>
        </p:txBody>
      </p:sp>
    </p:spTree>
    <p:extLst>
      <p:ext uri="{BB962C8B-B14F-4D97-AF65-F5344CB8AC3E}">
        <p14:creationId xmlns:p14="http://schemas.microsoft.com/office/powerpoint/2010/main" val="2923522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Pirmie rezultāti</a:t>
            </a:r>
            <a:endParaRPr lang="lv-LV" dirty="0"/>
          </a:p>
        </p:txBody>
      </p:sp>
      <p:sp>
        <p:nvSpPr>
          <p:cNvPr id="3" name="Content Placeholder 2"/>
          <p:cNvSpPr>
            <a:spLocks noGrp="1"/>
          </p:cNvSpPr>
          <p:nvPr>
            <p:ph idx="1"/>
          </p:nvPr>
        </p:nvSpPr>
        <p:spPr>
          <a:xfrm>
            <a:off x="1103312" y="1108364"/>
            <a:ext cx="8946541" cy="5140035"/>
          </a:xfrm>
        </p:spPr>
        <p:txBody>
          <a:bodyPr>
            <a:noAutofit/>
          </a:bodyPr>
          <a:lstStyle/>
          <a:p>
            <a:r>
              <a:rPr lang="lv-LV" sz="2300" dirty="0" smtClean="0"/>
              <a:t>Vecāki pārsvarā vēlas ierobežot bērnu laiku pie tehnoloģijām, bet viņi to dara intuitīvi, nevis balstoties uz konkrētu argumantāciju vai instrukcijām. Vecāki ir norūpējušies par tehnoloģiju ietekmi uz bērnu redzi, taču faktiski bērnu laiku un darbošanos ar tehnoloģijām neierobežo.</a:t>
            </a:r>
          </a:p>
          <a:p>
            <a:r>
              <a:rPr lang="lv-LV" sz="2300" dirty="0" smtClean="0"/>
              <a:t>Vecāki apzinās, ka tehnoloģiju efektīvai izmantošanai bērnu dzīvē būs liela nozīme, bet trūkst medijpedagoģiskās kompetences.Tehnoloģiju izmantošanai rakstūrīgs «pātagas un klinģera princips».</a:t>
            </a:r>
          </a:p>
          <a:p>
            <a:r>
              <a:rPr lang="lv-LV" sz="2300" dirty="0" smtClean="0"/>
              <a:t>Neviens no intervētajiem bērniem nebija informēts par iespējamajiem riskiem, kas saistīti ar tehnoloģiju lietošanu. Vienīgi uzmanās, lai tās nesabojātu, jo tās ir dārgas, kā arī ilgstoša lietošana var ietekmēt redzi.</a:t>
            </a:r>
            <a:endParaRPr lang="lv-LV" sz="2300" dirty="0"/>
          </a:p>
        </p:txBody>
      </p:sp>
    </p:spTree>
    <p:extLst>
      <p:ext uri="{BB962C8B-B14F-4D97-AF65-F5344CB8AC3E}">
        <p14:creationId xmlns:p14="http://schemas.microsoft.com/office/powerpoint/2010/main" val="38375574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Pirmie rezultāti</a:t>
            </a:r>
            <a:endParaRPr lang="lv-LV" dirty="0"/>
          </a:p>
        </p:txBody>
      </p:sp>
      <p:sp>
        <p:nvSpPr>
          <p:cNvPr id="3" name="Content Placeholder 2"/>
          <p:cNvSpPr>
            <a:spLocks noGrp="1"/>
          </p:cNvSpPr>
          <p:nvPr>
            <p:ph idx="1"/>
          </p:nvPr>
        </p:nvSpPr>
        <p:spPr>
          <a:xfrm>
            <a:off x="1103312" y="1260764"/>
            <a:ext cx="8946541" cy="4987635"/>
          </a:xfrm>
        </p:spPr>
        <p:txBody>
          <a:bodyPr>
            <a:normAutofit lnSpcReduction="10000"/>
          </a:bodyPr>
          <a:lstStyle/>
          <a:p>
            <a:r>
              <a:rPr lang="lv-LV" sz="2400" dirty="0" smtClean="0"/>
              <a:t>Arī vecāki bieži neapzinās iespējamos riskus, kas saistīti ar tehnoloģiju izmantošanu.  Tiek pieminēts īssavienojums, ugunsgrēks vai vīruss, kas var bojāt pašu ierīci. Taču par riskiem bērniem informācijas un izpratnes trūkst. Tas būtu jāuzskata par signālu vecāku pedagoģiskās kompetences pilnveidei.</a:t>
            </a:r>
          </a:p>
          <a:p>
            <a:r>
              <a:rPr lang="lv-LV" sz="2400" dirty="0" smtClean="0"/>
              <a:t>Piecās ģimenēs vecāku audzināšanas stils uzskatāms par autoritatīvu – vecāku prasības saskaņotas ar bērnu vajadzībām. Četrās ģimenēs dominā vecāku prasības, vienā ģimenē prasības ir nepietiekamas, tur dominē bērnu vajadzības/ vēlmes.</a:t>
            </a:r>
          </a:p>
          <a:p>
            <a:r>
              <a:rPr lang="lv-LV" sz="2400" dirty="0" smtClean="0"/>
              <a:t>Noteikumi nav stingri reglamentēti, vecāki rīkojas intuitīvi, ja darīšana ir ar bērnu tehnoloģiju lietošanas paradumiem.</a:t>
            </a:r>
          </a:p>
          <a:p>
            <a:pPr marL="0" indent="0">
              <a:buNone/>
            </a:pPr>
            <a:endParaRPr lang="lv-LV" dirty="0"/>
          </a:p>
        </p:txBody>
      </p:sp>
    </p:spTree>
    <p:extLst>
      <p:ext uri="{BB962C8B-B14F-4D97-AF65-F5344CB8AC3E}">
        <p14:creationId xmlns:p14="http://schemas.microsoft.com/office/powerpoint/2010/main" val="3699000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smtClean="0"/>
              <a:t>Secinājumi</a:t>
            </a:r>
            <a:endParaRPr lang="lv-LV" b="1" dirty="0"/>
          </a:p>
        </p:txBody>
      </p:sp>
      <p:sp>
        <p:nvSpPr>
          <p:cNvPr id="3" name="Content Placeholder 2"/>
          <p:cNvSpPr>
            <a:spLocks noGrp="1"/>
          </p:cNvSpPr>
          <p:nvPr>
            <p:ph idx="1"/>
          </p:nvPr>
        </p:nvSpPr>
        <p:spPr>
          <a:xfrm>
            <a:off x="1103312" y="1219200"/>
            <a:ext cx="8946541" cy="5029199"/>
          </a:xfrm>
        </p:spPr>
        <p:txBody>
          <a:bodyPr>
            <a:normAutofit/>
          </a:bodyPr>
          <a:lstStyle/>
          <a:p>
            <a:r>
              <a:rPr lang="lv-LV" sz="2400" dirty="0" smtClean="0"/>
              <a:t>Vecāki bieži koncentrējas uz ierīču nevis bērnu drošību.</a:t>
            </a:r>
          </a:p>
          <a:p>
            <a:r>
              <a:rPr lang="lv-LV" sz="2400" dirty="0" smtClean="0"/>
              <a:t>Vecāki uzskata, ka 6-7 gadu vecumā bērni ir pārāk mazi, lai runātu ar viņiem par iespējamajiem riskiem.</a:t>
            </a:r>
          </a:p>
          <a:p>
            <a:r>
              <a:rPr lang="lv-LV" sz="2400" dirty="0" smtClean="0"/>
              <a:t>Vecākiem nav skaidrs, cik ilgi bērniem viņu vecumā būtu jāpavada pie tehnoloģijām.</a:t>
            </a:r>
          </a:p>
          <a:p>
            <a:r>
              <a:rPr lang="lv-LV" sz="2400" dirty="0" smtClean="0"/>
              <a:t>Trūkst vecāki starpniecības tehnoloģiju lietošanā, tehnoloģijas izmanto «kā aukli».</a:t>
            </a:r>
          </a:p>
          <a:p>
            <a:r>
              <a:rPr lang="lv-LV" sz="2400" dirty="0" smtClean="0"/>
              <a:t>Paši bērni tomēr par nozīmīgākām darbībām (nekā tehnoloģiju lietošana) uzskata zīmēšanu, galda spēļu spēlēšanu kopā ar vecākiem, braukšanu ar velosipēdu, rotaļas svaigā gaisā.</a:t>
            </a:r>
          </a:p>
          <a:p>
            <a:endParaRPr lang="lv-LV" dirty="0"/>
          </a:p>
        </p:txBody>
      </p:sp>
    </p:spTree>
    <p:extLst>
      <p:ext uri="{BB962C8B-B14F-4D97-AF65-F5344CB8AC3E}">
        <p14:creationId xmlns:p14="http://schemas.microsoft.com/office/powerpoint/2010/main" val="4290826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dirty="0"/>
              <a:t>Secinājumi</a:t>
            </a:r>
            <a:endParaRPr lang="lv-LV" dirty="0"/>
          </a:p>
        </p:txBody>
      </p:sp>
      <p:sp>
        <p:nvSpPr>
          <p:cNvPr id="3" name="Content Placeholder 2"/>
          <p:cNvSpPr>
            <a:spLocks noGrp="1"/>
          </p:cNvSpPr>
          <p:nvPr>
            <p:ph idx="1"/>
          </p:nvPr>
        </p:nvSpPr>
        <p:spPr/>
        <p:txBody>
          <a:bodyPr/>
          <a:lstStyle/>
          <a:p>
            <a:r>
              <a:rPr lang="lv-LV" sz="2400" dirty="0" smtClean="0"/>
              <a:t>Nepieciešams mērķtiecīgi pilnveidot vecāku pedagoģisko kompetenci, ja runa ir par bērnu digitālo ierīču lietošanas paradumiem.</a:t>
            </a:r>
          </a:p>
          <a:p>
            <a:pPr algn="just"/>
            <a:r>
              <a:rPr lang="lv-LV" sz="2400" dirty="0"/>
              <a:t>Izveidot reālas, pētījumos balstītas </a:t>
            </a:r>
            <a:r>
              <a:rPr lang="lv-LV" sz="2400" b="1" dirty="0"/>
              <a:t>vadlīnijas</a:t>
            </a:r>
            <a:r>
              <a:rPr lang="lv-LV" sz="2400" dirty="0"/>
              <a:t> (atbilstoši bērnu vecuma grupām: 0-2, 3-4, 5-8) </a:t>
            </a:r>
            <a:r>
              <a:rPr lang="lv-LV" sz="2400" b="1" dirty="0"/>
              <a:t>vecākiem</a:t>
            </a:r>
            <a:r>
              <a:rPr lang="lv-LV" sz="2400" dirty="0"/>
              <a:t> par jaunākā vecuma bērnu darbošanos interneta vidē, lai maksimizētu bērnu ieguvumus un minimalizētu iespējamos riskus. </a:t>
            </a:r>
          </a:p>
          <a:p>
            <a:pPr algn="just"/>
            <a:r>
              <a:rPr lang="lv-LV" sz="2400" dirty="0"/>
              <a:t>Stiprināt </a:t>
            </a:r>
            <a:r>
              <a:rPr lang="lv-LV" sz="2400" b="1" dirty="0"/>
              <a:t>vecāku pedagoģiskās </a:t>
            </a:r>
            <a:r>
              <a:rPr lang="lv-LV" sz="2400" b="1"/>
              <a:t>kompetences </a:t>
            </a:r>
            <a:r>
              <a:rPr lang="lv-LV" sz="2400" b="1" smtClean="0"/>
              <a:t>pilnveidi</a:t>
            </a:r>
            <a:r>
              <a:rPr lang="lv-LV" sz="2400" smtClean="0"/>
              <a:t> </a:t>
            </a:r>
            <a:r>
              <a:rPr lang="lv-LV" sz="2400" dirty="0"/>
              <a:t>ar informālās un neformālās izglītības līdzekļiem.</a:t>
            </a:r>
          </a:p>
          <a:p>
            <a:pPr marL="0" indent="0">
              <a:buNone/>
            </a:pPr>
            <a:endParaRPr lang="lv-LV" dirty="0"/>
          </a:p>
        </p:txBody>
      </p:sp>
    </p:spTree>
    <p:extLst>
      <p:ext uri="{BB962C8B-B14F-4D97-AF65-F5344CB8AC3E}">
        <p14:creationId xmlns:p14="http://schemas.microsoft.com/office/powerpoint/2010/main" val="13227134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229</TotalTime>
  <Words>1141</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Ion</vt:lpstr>
      <vt:lpstr>EK pētījums  Mazi bērni (0-8) un digitālās tehnoloģijas LU prof. Zanda Rubene</vt:lpstr>
      <vt:lpstr>Pētījuma konteksts</vt:lpstr>
      <vt:lpstr>Pētījuma konteksts</vt:lpstr>
      <vt:lpstr>Pētījumu jomas aktualitāte Eiropas Savienībā</vt:lpstr>
      <vt:lpstr>Pētījumu jomas aktualitāte Eiropas Savienībā</vt:lpstr>
      <vt:lpstr>Pētījuma metodoloģija un norise</vt:lpstr>
      <vt:lpstr>Pētījuma jautājumi</vt:lpstr>
      <vt:lpstr>Izpētes kritēriji</vt:lpstr>
      <vt:lpstr>Pirmie rezultāti</vt:lpstr>
      <vt:lpstr>Pirmie rezultāti</vt:lpstr>
      <vt:lpstr>Pirmie rezultāti</vt:lpstr>
      <vt:lpstr>Pirmie rezultāti</vt:lpstr>
      <vt:lpstr>Secinājumi</vt:lpstr>
      <vt:lpstr>Secinājumi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Zanda</dc:creator>
  <cp:lastModifiedBy>Zanda</cp:lastModifiedBy>
  <cp:revision>54</cp:revision>
  <dcterms:created xsi:type="dcterms:W3CDTF">2017-02-22T10:13:37Z</dcterms:created>
  <dcterms:modified xsi:type="dcterms:W3CDTF">2017-02-22T14:06:27Z</dcterms:modified>
</cp:coreProperties>
</file>