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2"/>
  </p:notesMasterIdLst>
  <p:handoutMasterIdLst>
    <p:handoutMasterId r:id="rId33"/>
  </p:handoutMasterIdLst>
  <p:sldIdLst>
    <p:sldId id="285" r:id="rId2"/>
    <p:sldId id="413" r:id="rId3"/>
    <p:sldId id="442" r:id="rId4"/>
    <p:sldId id="432" r:id="rId5"/>
    <p:sldId id="299" r:id="rId6"/>
    <p:sldId id="414" r:id="rId7"/>
    <p:sldId id="434" r:id="rId8"/>
    <p:sldId id="416" r:id="rId9"/>
    <p:sldId id="417" r:id="rId10"/>
    <p:sldId id="317" r:id="rId11"/>
    <p:sldId id="318" r:id="rId12"/>
    <p:sldId id="435" r:id="rId13"/>
    <p:sldId id="441" r:id="rId14"/>
    <p:sldId id="440" r:id="rId15"/>
    <p:sldId id="439" r:id="rId16"/>
    <p:sldId id="438" r:id="rId17"/>
    <p:sldId id="437" r:id="rId18"/>
    <p:sldId id="415" r:id="rId19"/>
    <p:sldId id="418" r:id="rId20"/>
    <p:sldId id="419" r:id="rId21"/>
    <p:sldId id="431" r:id="rId22"/>
    <p:sldId id="315" r:id="rId23"/>
    <p:sldId id="406" r:id="rId24"/>
    <p:sldId id="407" r:id="rId25"/>
    <p:sldId id="408" r:id="rId26"/>
    <p:sldId id="411" r:id="rId27"/>
    <p:sldId id="409" r:id="rId28"/>
    <p:sldId id="426" r:id="rId29"/>
    <p:sldId id="436" r:id="rId30"/>
    <p:sldId id="430" r:id="rId31"/>
  </p:sldIdLst>
  <p:sldSz cx="12192000" cy="6858000"/>
  <p:notesSz cx="6858000" cy="994568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1B31"/>
    <a:srgbClr val="C00000"/>
    <a:srgbClr val="003300"/>
    <a:srgbClr val="EB9803"/>
    <a:srgbClr val="B70D31"/>
    <a:srgbClr val="FFE8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84173" autoAdjust="0"/>
  </p:normalViewPr>
  <p:slideViewPr>
    <p:cSldViewPr snapToGrid="0">
      <p:cViewPr varScale="1">
        <p:scale>
          <a:sx n="79" d="100"/>
          <a:sy n="79" d="100"/>
        </p:scale>
        <p:origin x="120" y="5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CC7D2656-4A1B-427B-8F4E-5820237D0383}" type="datetimeFigureOut">
              <a:rPr lang="lv-LV" smtClean="0"/>
              <a:pPr/>
              <a:t>2016.03.31.</a:t>
            </a:fld>
            <a:endParaRPr lang="lv-LV"/>
          </a:p>
        </p:txBody>
      </p:sp>
      <p:sp>
        <p:nvSpPr>
          <p:cNvPr id="4" name="Footer Placeholder 3"/>
          <p:cNvSpPr>
            <a:spLocks noGrp="1"/>
          </p:cNvSpPr>
          <p:nvPr>
            <p:ph type="ftr" sz="quarter" idx="2"/>
          </p:nvPr>
        </p:nvSpPr>
        <p:spPr>
          <a:xfrm>
            <a:off x="0" y="9446679"/>
            <a:ext cx="2971800" cy="499011"/>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84613" y="9446679"/>
            <a:ext cx="2971800" cy="499011"/>
          </a:xfrm>
          <a:prstGeom prst="rect">
            <a:avLst/>
          </a:prstGeom>
        </p:spPr>
        <p:txBody>
          <a:bodyPr vert="horz" lIns="91440" tIns="45720" rIns="91440" bIns="45720" rtlCol="0" anchor="b"/>
          <a:lstStyle>
            <a:lvl1pPr algn="r">
              <a:defRPr sz="1200"/>
            </a:lvl1pPr>
          </a:lstStyle>
          <a:p>
            <a:fld id="{2C1983D6-3CC9-42C9-8E9F-56E88EBC7570}" type="slidenum">
              <a:rPr lang="lv-LV" smtClean="0"/>
              <a:pPr/>
              <a:t>‹#›</a:t>
            </a:fld>
            <a:endParaRPr lang="lv-LV"/>
          </a:p>
        </p:txBody>
      </p:sp>
    </p:spTree>
    <p:extLst>
      <p:ext uri="{BB962C8B-B14F-4D97-AF65-F5344CB8AC3E}">
        <p14:creationId xmlns:p14="http://schemas.microsoft.com/office/powerpoint/2010/main" val="95378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2B92528A-39B8-4AE2-8225-5264AF2D6262}" type="datetimeFigureOut">
              <a:rPr lang="lv-LV" smtClean="0"/>
              <a:pPr/>
              <a:t>2016.03.31.</a:t>
            </a:fld>
            <a:endParaRPr lang="lv-LV"/>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724203"/>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F077C59A-1B71-4DB2-AFEE-5E6186A33F9D}" type="slidenum">
              <a:rPr lang="lv-LV" smtClean="0"/>
              <a:pPr/>
              <a:t>‹#›</a:t>
            </a:fld>
            <a:endParaRPr lang="lv-LV"/>
          </a:p>
        </p:txBody>
      </p:sp>
    </p:spTree>
    <p:extLst>
      <p:ext uri="{BB962C8B-B14F-4D97-AF65-F5344CB8AC3E}">
        <p14:creationId xmlns:p14="http://schemas.microsoft.com/office/powerpoint/2010/main" val="194462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a:t>
            </a:fld>
            <a:endParaRPr lang="lv-LV"/>
          </a:p>
        </p:txBody>
      </p:sp>
    </p:spTree>
    <p:extLst>
      <p:ext uri="{BB962C8B-B14F-4D97-AF65-F5344CB8AC3E}">
        <p14:creationId xmlns:p14="http://schemas.microsoft.com/office/powerpoint/2010/main" val="4242903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
            </a:pPr>
            <a:endParaRPr lang="lv-LV" dirty="0" smtClean="0">
              <a:solidFill>
                <a:schemeClr val="bg2">
                  <a:lumMod val="10000"/>
                </a:schemeClr>
              </a:solidFill>
            </a:endParaRPr>
          </a:p>
        </p:txBody>
      </p:sp>
      <p:sp>
        <p:nvSpPr>
          <p:cNvPr id="4" name="Slide Number Placeholder 3"/>
          <p:cNvSpPr>
            <a:spLocks noGrp="1"/>
          </p:cNvSpPr>
          <p:nvPr>
            <p:ph type="sldNum" sz="quarter" idx="10"/>
          </p:nvPr>
        </p:nvSpPr>
        <p:spPr/>
        <p:txBody>
          <a:bodyPr/>
          <a:lstStyle/>
          <a:p>
            <a:fld id="{F077C59A-1B71-4DB2-AFEE-5E6186A33F9D}" type="slidenum">
              <a:rPr lang="lv-LV" smtClean="0"/>
              <a:pPr/>
              <a:t>3</a:t>
            </a:fld>
            <a:endParaRPr lang="lv-LV"/>
          </a:p>
        </p:txBody>
      </p:sp>
    </p:spTree>
    <p:extLst>
      <p:ext uri="{BB962C8B-B14F-4D97-AF65-F5344CB8AC3E}">
        <p14:creationId xmlns:p14="http://schemas.microsoft.com/office/powerpoint/2010/main" val="152982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4</a:t>
            </a:fld>
            <a:endParaRPr lang="lv-LV"/>
          </a:p>
        </p:txBody>
      </p:sp>
    </p:spTree>
    <p:extLst>
      <p:ext uri="{BB962C8B-B14F-4D97-AF65-F5344CB8AC3E}">
        <p14:creationId xmlns:p14="http://schemas.microsoft.com/office/powerpoint/2010/main" val="1529826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v-LV" dirty="0" smtClean="0">
              <a:solidFill>
                <a:schemeClr val="bg2">
                  <a:lumMod val="10000"/>
                </a:schemeClr>
              </a:solidFill>
            </a:endParaRPr>
          </a:p>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5</a:t>
            </a:fld>
            <a:endParaRPr lang="lv-LV"/>
          </a:p>
        </p:txBody>
      </p:sp>
    </p:spTree>
    <p:extLst>
      <p:ext uri="{BB962C8B-B14F-4D97-AF65-F5344CB8AC3E}">
        <p14:creationId xmlns:p14="http://schemas.microsoft.com/office/powerpoint/2010/main" val="3461868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6</a:t>
            </a:fld>
            <a:endParaRPr lang="lv-LV"/>
          </a:p>
        </p:txBody>
      </p:sp>
    </p:spTree>
    <p:extLst>
      <p:ext uri="{BB962C8B-B14F-4D97-AF65-F5344CB8AC3E}">
        <p14:creationId xmlns:p14="http://schemas.microsoft.com/office/powerpoint/2010/main" val="1944543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endParaRPr lang="lv-LV" dirty="0" smtClean="0">
              <a:solidFill>
                <a:schemeClr val="bg2">
                  <a:lumMod val="10000"/>
                </a:schemeClr>
              </a:solidFill>
            </a:endParaRPr>
          </a:p>
        </p:txBody>
      </p:sp>
      <p:sp>
        <p:nvSpPr>
          <p:cNvPr id="4" name="Slide Number Placeholder 3"/>
          <p:cNvSpPr>
            <a:spLocks noGrp="1"/>
          </p:cNvSpPr>
          <p:nvPr>
            <p:ph type="sldNum" sz="quarter" idx="10"/>
          </p:nvPr>
        </p:nvSpPr>
        <p:spPr/>
        <p:txBody>
          <a:bodyPr/>
          <a:lstStyle/>
          <a:p>
            <a:fld id="{F077C59A-1B71-4DB2-AFEE-5E6186A33F9D}" type="slidenum">
              <a:rPr lang="lv-LV" smtClean="0"/>
              <a:pPr/>
              <a:t>12</a:t>
            </a:fld>
            <a:endParaRPr lang="lv-LV"/>
          </a:p>
        </p:txBody>
      </p:sp>
    </p:spTree>
    <p:extLst>
      <p:ext uri="{BB962C8B-B14F-4D97-AF65-F5344CB8AC3E}">
        <p14:creationId xmlns:p14="http://schemas.microsoft.com/office/powerpoint/2010/main" val="950681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13</a:t>
            </a:fld>
            <a:endParaRPr lang="lv-LV"/>
          </a:p>
        </p:txBody>
      </p:sp>
    </p:spTree>
    <p:extLst>
      <p:ext uri="{BB962C8B-B14F-4D97-AF65-F5344CB8AC3E}">
        <p14:creationId xmlns:p14="http://schemas.microsoft.com/office/powerpoint/2010/main" val="950681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14</a:t>
            </a:fld>
            <a:endParaRPr lang="lv-LV"/>
          </a:p>
        </p:txBody>
      </p:sp>
    </p:spTree>
    <p:extLst>
      <p:ext uri="{BB962C8B-B14F-4D97-AF65-F5344CB8AC3E}">
        <p14:creationId xmlns:p14="http://schemas.microsoft.com/office/powerpoint/2010/main" val="950681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15</a:t>
            </a:fld>
            <a:endParaRPr lang="lv-LV"/>
          </a:p>
        </p:txBody>
      </p:sp>
    </p:spTree>
    <p:extLst>
      <p:ext uri="{BB962C8B-B14F-4D97-AF65-F5344CB8AC3E}">
        <p14:creationId xmlns:p14="http://schemas.microsoft.com/office/powerpoint/2010/main" val="950681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16</a:t>
            </a:fld>
            <a:endParaRPr lang="lv-LV"/>
          </a:p>
        </p:txBody>
      </p:sp>
    </p:spTree>
    <p:extLst>
      <p:ext uri="{BB962C8B-B14F-4D97-AF65-F5344CB8AC3E}">
        <p14:creationId xmlns:p14="http://schemas.microsoft.com/office/powerpoint/2010/main" val="950681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Font typeface="Wingdings" panose="05000000000000000000" pitchFamily="2" charset="2"/>
              <a:buChar cha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17</a:t>
            </a:fld>
            <a:endParaRPr lang="lv-LV"/>
          </a:p>
        </p:txBody>
      </p:sp>
    </p:spTree>
    <p:extLst>
      <p:ext uri="{BB962C8B-B14F-4D97-AF65-F5344CB8AC3E}">
        <p14:creationId xmlns:p14="http://schemas.microsoft.com/office/powerpoint/2010/main" val="4230712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smtClean="0">
              <a:solidFill>
                <a:schemeClr val="bg2">
                  <a:lumMod val="10000"/>
                </a:schemeClr>
              </a:solidFill>
            </a:endParaRPr>
          </a:p>
        </p:txBody>
      </p:sp>
      <p:sp>
        <p:nvSpPr>
          <p:cNvPr id="4" name="Slide Number Placeholder 3"/>
          <p:cNvSpPr>
            <a:spLocks noGrp="1"/>
          </p:cNvSpPr>
          <p:nvPr>
            <p:ph type="sldNum" sz="quarter" idx="10"/>
          </p:nvPr>
        </p:nvSpPr>
        <p:spPr/>
        <p:txBody>
          <a:bodyPr/>
          <a:lstStyle/>
          <a:p>
            <a:fld id="{F077C59A-1B71-4DB2-AFEE-5E6186A33F9D}" type="slidenum">
              <a:rPr lang="lv-LV" smtClean="0"/>
              <a:pPr/>
              <a:t>18</a:t>
            </a:fld>
            <a:endParaRPr lang="lv-LV"/>
          </a:p>
        </p:txBody>
      </p:sp>
    </p:spTree>
    <p:extLst>
      <p:ext uri="{BB962C8B-B14F-4D97-AF65-F5344CB8AC3E}">
        <p14:creationId xmlns:p14="http://schemas.microsoft.com/office/powerpoint/2010/main" val="2432494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23</a:t>
            </a:fld>
            <a:endParaRPr lang="lv-LV"/>
          </a:p>
        </p:txBody>
      </p:sp>
    </p:spTree>
    <p:extLst>
      <p:ext uri="{BB962C8B-B14F-4D97-AF65-F5344CB8AC3E}">
        <p14:creationId xmlns:p14="http://schemas.microsoft.com/office/powerpoint/2010/main" val="3345561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lv-LV" i="1" dirty="0" smtClean="0">
              <a:solidFill>
                <a:schemeClr val="tx1"/>
              </a:solidFill>
            </a:endParaRPr>
          </a:p>
        </p:txBody>
      </p:sp>
      <p:sp>
        <p:nvSpPr>
          <p:cNvPr id="4" name="Slide Number Placeholder 3"/>
          <p:cNvSpPr>
            <a:spLocks noGrp="1"/>
          </p:cNvSpPr>
          <p:nvPr>
            <p:ph type="sldNum" sz="quarter" idx="10"/>
          </p:nvPr>
        </p:nvSpPr>
        <p:spPr/>
        <p:txBody>
          <a:bodyPr/>
          <a:lstStyle/>
          <a:p>
            <a:fld id="{F077C59A-1B71-4DB2-AFEE-5E6186A33F9D}" type="slidenum">
              <a:rPr lang="lv-LV" smtClean="0"/>
              <a:pPr/>
              <a:t>25</a:t>
            </a:fld>
            <a:endParaRPr lang="lv-LV"/>
          </a:p>
        </p:txBody>
      </p:sp>
    </p:spTree>
    <p:extLst>
      <p:ext uri="{BB962C8B-B14F-4D97-AF65-F5344CB8AC3E}">
        <p14:creationId xmlns:p14="http://schemas.microsoft.com/office/powerpoint/2010/main" val="3169618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26</a:t>
            </a:fld>
            <a:endParaRPr lang="lv-LV"/>
          </a:p>
        </p:txBody>
      </p:sp>
    </p:spTree>
    <p:extLst>
      <p:ext uri="{BB962C8B-B14F-4D97-AF65-F5344CB8AC3E}">
        <p14:creationId xmlns:p14="http://schemas.microsoft.com/office/powerpoint/2010/main" val="546743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28</a:t>
            </a:fld>
            <a:endParaRPr lang="lv-LV"/>
          </a:p>
        </p:txBody>
      </p:sp>
    </p:spTree>
    <p:extLst>
      <p:ext uri="{BB962C8B-B14F-4D97-AF65-F5344CB8AC3E}">
        <p14:creationId xmlns:p14="http://schemas.microsoft.com/office/powerpoint/2010/main" val="2076815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F077C59A-1B71-4DB2-AFEE-5E6186A33F9D}" type="slidenum">
              <a:rPr lang="lv-LV" smtClean="0"/>
              <a:pPr/>
              <a:t>29</a:t>
            </a:fld>
            <a:endParaRPr lang="lv-LV"/>
          </a:p>
        </p:txBody>
      </p:sp>
    </p:spTree>
    <p:extLst>
      <p:ext uri="{BB962C8B-B14F-4D97-AF65-F5344CB8AC3E}">
        <p14:creationId xmlns:p14="http://schemas.microsoft.com/office/powerpoint/2010/main" val="1257208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8" name="Slide Number Placeholder 7"/>
          <p:cNvSpPr>
            <a:spLocks noGrp="1"/>
          </p:cNvSpPr>
          <p:nvPr>
            <p:ph type="sldNum" sz="quarter" idx="11"/>
          </p:nvPr>
        </p:nvSpPr>
        <p:spPr/>
        <p:txBody>
          <a:bodyPr/>
          <a:lstStyle/>
          <a:p>
            <a:fld id="{F9350387-DD42-4FA3-91B2-C4B5A0B30C45}" type="slidenum">
              <a:rPr lang="lv-LV" smtClean="0"/>
              <a:pPr/>
              <a:t>‹#›</a:t>
            </a:fld>
            <a:endParaRPr lang="lv-LV"/>
          </a:p>
        </p:txBody>
      </p:sp>
      <p:sp>
        <p:nvSpPr>
          <p:cNvPr id="9" name="Footer Placeholder 8"/>
          <p:cNvSpPr>
            <a:spLocks noGrp="1"/>
          </p:cNvSpPr>
          <p:nvPr>
            <p:ph type="ftr" sz="quarter" idx="12"/>
          </p:nvPr>
        </p:nvSpPr>
        <p:spPr/>
        <p:txBody>
          <a:bodyPr/>
          <a:lstStyle/>
          <a:p>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9350387-DD42-4FA3-91B2-C4B5A0B30C45}" type="slidenum">
              <a:rPr lang="lv-LV" smtClean="0"/>
              <a:pPr/>
              <a:t>‹#›</a:t>
            </a:fld>
            <a:endParaRPr lang="lv-LV"/>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9350387-DD42-4FA3-91B2-C4B5A0B30C45}" type="slidenum">
              <a:rPr lang="lv-LV" smtClean="0"/>
              <a:pPr/>
              <a:t>‹#›</a:t>
            </a:fld>
            <a:endParaRPr lang="lv-LV"/>
          </a:p>
        </p:txBody>
      </p:sp>
      <p:sp>
        <p:nvSpPr>
          <p:cNvPr id="9" name="Content Placeholder 8"/>
          <p:cNvSpPr>
            <a:spLocks noGrp="1"/>
          </p:cNvSpPr>
          <p:nvPr>
            <p:ph sz="quarter" idx="13"/>
          </p:nvPr>
        </p:nvSpPr>
        <p:spPr>
          <a:xfrm>
            <a:off x="487680" y="1600200"/>
            <a:ext cx="5388864"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F9350387-DD42-4FA3-91B2-C4B5A0B30C45}" type="slidenum">
              <a:rPr lang="lv-LV" smtClean="0"/>
              <a:pPr/>
              <a:t>‹#›</a:t>
            </a:fld>
            <a:endParaRPr lang="lv-LV"/>
          </a:p>
        </p:txBody>
      </p:sp>
      <p:sp>
        <p:nvSpPr>
          <p:cNvPr id="11" name="Content Placeholder 10"/>
          <p:cNvSpPr>
            <a:spLocks noGrp="1"/>
          </p:cNvSpPr>
          <p:nvPr>
            <p:ph sz="quarter" idx="13"/>
          </p:nvPr>
        </p:nvSpPr>
        <p:spPr>
          <a:xfrm>
            <a:off x="609600" y="2212848"/>
            <a:ext cx="5388864"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76829-B4EF-4CA3-8E3B-BDE04A261403}" type="datetimeFigureOut">
              <a:rPr lang="lv-LV" smtClean="0"/>
              <a:pPr/>
              <a:t>2016.03.31.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9350387-DD42-4FA3-91B2-C4B5A0B30C45}"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A276829-B4EF-4CA3-8E3B-BDE04A261403}" type="datetimeFigureOut">
              <a:rPr lang="lv-LV" smtClean="0"/>
              <a:pPr/>
              <a:t>2016.03.31.</a:t>
            </a:fld>
            <a:endParaRPr lang="lv-LV"/>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lv-LV"/>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F9350387-DD42-4FA3-91B2-C4B5A0B30C45}" type="slidenum">
              <a:rPr lang="lv-LV" smtClean="0"/>
              <a:pPr/>
              <a:t>‹#›</a:t>
            </a:fld>
            <a:endParaRPr lang="lv-LV"/>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1424" y="476673"/>
            <a:ext cx="10363200" cy="3054201"/>
          </a:xfrm>
        </p:spPr>
        <p:txBody>
          <a:bodyPr>
            <a:normAutofit/>
          </a:bodyPr>
          <a:lstStyle/>
          <a:p>
            <a:r>
              <a:rPr lang="en-US" sz="4400" dirty="0" smtClean="0">
                <a:solidFill>
                  <a:schemeClr val="tx2">
                    <a:lumMod val="75000"/>
                  </a:schemeClr>
                </a:solidFill>
              </a:rPr>
              <a:t>Seksu</a:t>
            </a:r>
            <a:r>
              <a:rPr lang="lv-LV" sz="4400" dirty="0" smtClean="0">
                <a:solidFill>
                  <a:schemeClr val="tx2">
                    <a:lumMod val="75000"/>
                  </a:schemeClr>
                </a:solidFill>
              </a:rPr>
              <a:t>ā</a:t>
            </a:r>
            <a:r>
              <a:rPr lang="en-US" sz="4400" dirty="0" smtClean="0">
                <a:solidFill>
                  <a:schemeClr val="tx2">
                    <a:lumMod val="75000"/>
                  </a:schemeClr>
                </a:solidFill>
              </a:rPr>
              <a:t>lie</a:t>
            </a:r>
            <a:r>
              <a:rPr lang="lv-LV" sz="4400" dirty="0" smtClean="0">
                <a:solidFill>
                  <a:schemeClr val="tx2">
                    <a:lumMod val="75000"/>
                  </a:schemeClr>
                </a:solidFill>
              </a:rPr>
              <a:t> </a:t>
            </a:r>
            <a:r>
              <a:rPr lang="en-US" sz="4400" dirty="0" smtClean="0">
                <a:solidFill>
                  <a:schemeClr val="tx2">
                    <a:lumMod val="75000"/>
                  </a:schemeClr>
                </a:solidFill>
              </a:rPr>
              <a:t>noziegumi </a:t>
            </a:r>
            <a:r>
              <a:rPr lang="lv-LV" sz="4400" dirty="0" smtClean="0">
                <a:solidFill>
                  <a:schemeClr val="tx2">
                    <a:lumMod val="75000"/>
                  </a:schemeClr>
                </a:solidFill>
              </a:rPr>
              <a:t>internetā un bērniem radītās sekas</a:t>
            </a:r>
            <a:r>
              <a:rPr lang="lv-LV" sz="3600" b="1" dirty="0" smtClean="0">
                <a:solidFill>
                  <a:schemeClr val="tx2">
                    <a:lumMod val="75000"/>
                  </a:schemeClr>
                </a:solidFill>
              </a:rPr>
              <a:t/>
            </a:r>
            <a:br>
              <a:rPr lang="lv-LV" sz="3600" b="1" dirty="0" smtClean="0">
                <a:solidFill>
                  <a:schemeClr val="tx2">
                    <a:lumMod val="75000"/>
                  </a:schemeClr>
                </a:solidFill>
              </a:rPr>
            </a:br>
            <a:endParaRPr lang="lv-LV" sz="3600" dirty="0">
              <a:solidFill>
                <a:schemeClr val="tx2">
                  <a:lumMod val="75000"/>
                </a:schemeClr>
              </a:solidFill>
            </a:endParaRPr>
          </a:p>
        </p:txBody>
      </p:sp>
      <p:sp>
        <p:nvSpPr>
          <p:cNvPr id="3" name="Subtitle 2"/>
          <p:cNvSpPr>
            <a:spLocks noGrp="1"/>
          </p:cNvSpPr>
          <p:nvPr>
            <p:ph type="subTitle" idx="1"/>
          </p:nvPr>
        </p:nvSpPr>
        <p:spPr>
          <a:xfrm>
            <a:off x="345910" y="4365104"/>
            <a:ext cx="7862325" cy="840880"/>
          </a:xfrm>
        </p:spPr>
        <p:txBody>
          <a:bodyPr>
            <a:noAutofit/>
          </a:bodyPr>
          <a:lstStyle/>
          <a:p>
            <a:pPr algn="l"/>
            <a:r>
              <a:rPr lang="lv-LV" sz="2000" b="1" i="1" dirty="0" smtClean="0">
                <a:solidFill>
                  <a:schemeClr val="bg2">
                    <a:lumMod val="10000"/>
                  </a:schemeClr>
                </a:solidFill>
              </a:rPr>
              <a:t>Tiesu psiholoģijas eksperte, Dr.psych., </a:t>
            </a:r>
            <a:r>
              <a:rPr lang="lv-LV" sz="2000" b="1" dirty="0" smtClean="0">
                <a:solidFill>
                  <a:schemeClr val="bg2">
                    <a:lumMod val="10000"/>
                  </a:schemeClr>
                </a:solidFill>
              </a:rPr>
              <a:t>Dace Landmane</a:t>
            </a:r>
          </a:p>
          <a:p>
            <a:pPr algn="l"/>
            <a:endParaRPr lang="lv-LV" sz="1600" dirty="0" smtClean="0">
              <a:solidFill>
                <a:schemeClr val="bg2">
                  <a:lumMod val="10000"/>
                </a:schemeClr>
              </a:solidFill>
            </a:endParaRPr>
          </a:p>
          <a:p>
            <a:pPr algn="l"/>
            <a:endParaRPr lang="lv-LV" sz="2000" dirty="0" smtClean="0">
              <a:solidFill>
                <a:srgbClr val="006600"/>
              </a:solidFill>
            </a:endParaRPr>
          </a:p>
          <a:p>
            <a:endParaRPr lang="lv-LV" sz="2400" dirty="0"/>
          </a:p>
        </p:txBody>
      </p:sp>
      <p:pic>
        <p:nvPicPr>
          <p:cNvPr id="5" name="Picture 4" descr="drossinternets_Logo_Vert.png"/>
          <p:cNvPicPr>
            <a:picLocks noChangeAspect="1"/>
          </p:cNvPicPr>
          <p:nvPr/>
        </p:nvPicPr>
        <p:blipFill>
          <a:blip r:embed="rId3" cstate="print"/>
          <a:stretch>
            <a:fillRect/>
          </a:stretch>
        </p:blipFill>
        <p:spPr>
          <a:xfrm>
            <a:off x="9648395" y="4725144"/>
            <a:ext cx="2208245" cy="1913474"/>
          </a:xfrm>
          <a:prstGeom prst="rect">
            <a:avLst/>
          </a:prstGeom>
        </p:spPr>
      </p:pic>
    </p:spTree>
    <p:extLst>
      <p:ext uri="{BB962C8B-B14F-4D97-AF65-F5344CB8AC3E}">
        <p14:creationId xmlns:p14="http://schemas.microsoft.com/office/powerpoint/2010/main" val="1900156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4000" dirty="0" smtClean="0">
                <a:solidFill>
                  <a:schemeClr val="tx2">
                    <a:lumMod val="50000"/>
                  </a:schemeClr>
                </a:solidFill>
              </a:rPr>
              <a:t>Tēmas</a:t>
            </a:r>
            <a:endParaRPr lang="lv-LV" sz="4000" dirty="0">
              <a:solidFill>
                <a:schemeClr val="tx2">
                  <a:lumMod val="50000"/>
                </a:schemeClr>
              </a:solidFill>
            </a:endParaRPr>
          </a:p>
        </p:txBody>
      </p:sp>
      <p:sp>
        <p:nvSpPr>
          <p:cNvPr id="3" name="Content Placeholder 2"/>
          <p:cNvSpPr>
            <a:spLocks noGrp="1"/>
          </p:cNvSpPr>
          <p:nvPr>
            <p:ph idx="1"/>
          </p:nvPr>
        </p:nvSpPr>
        <p:spPr/>
        <p:txBody>
          <a:bodyPr>
            <a:normAutofit/>
          </a:bodyPr>
          <a:lstStyle/>
          <a:p>
            <a:pPr marL="0" indent="0">
              <a:buNone/>
            </a:pPr>
            <a:r>
              <a:rPr lang="lv-LV" dirty="0" smtClean="0">
                <a:solidFill>
                  <a:schemeClr val="bg2">
                    <a:lumMod val="10000"/>
                  </a:schemeClr>
                </a:solidFill>
              </a:rPr>
              <a:t>1. Seksuālo noziegumu internetā vispārējais raksturojums</a:t>
            </a:r>
          </a:p>
          <a:p>
            <a:pPr marL="0" indent="0">
              <a:buNone/>
            </a:pPr>
            <a:r>
              <a:rPr lang="lv-LV" dirty="0" smtClean="0">
                <a:solidFill>
                  <a:schemeClr val="bg2">
                    <a:lumMod val="10000"/>
                  </a:schemeClr>
                </a:solidFill>
              </a:rPr>
              <a:t>2. Seksuālā uzmākšanās internetā</a:t>
            </a:r>
          </a:p>
          <a:p>
            <a:pPr marL="400050" lvl="1" indent="0">
              <a:buNone/>
            </a:pPr>
            <a:r>
              <a:rPr lang="lv-LV" sz="2400" dirty="0" smtClean="0">
                <a:solidFill>
                  <a:schemeClr val="bg2">
                    <a:lumMod val="10000"/>
                  </a:schemeClr>
                </a:solidFill>
              </a:rPr>
              <a:t>2.1. Seksuālās uzmākšanās internetā juridiskais skaidrojums</a:t>
            </a:r>
          </a:p>
          <a:p>
            <a:pPr marL="400050" lvl="1" indent="0">
              <a:buNone/>
            </a:pPr>
            <a:r>
              <a:rPr lang="lv-LV" sz="2400" dirty="0" smtClean="0">
                <a:solidFill>
                  <a:schemeClr val="bg2">
                    <a:lumMod val="10000"/>
                  </a:schemeClr>
                </a:solidFill>
              </a:rPr>
              <a:t>2.2. Seksuālās uzmākšanās internetā </a:t>
            </a:r>
            <a:r>
              <a:rPr lang="lv-LV" sz="2400" dirty="0" smtClean="0">
                <a:solidFill>
                  <a:schemeClr val="bg2">
                    <a:lumMod val="10000"/>
                  </a:schemeClr>
                </a:solidFill>
              </a:rPr>
              <a:t>radītās </a:t>
            </a:r>
            <a:r>
              <a:rPr lang="lv-LV" sz="2400" dirty="0" smtClean="0">
                <a:solidFill>
                  <a:schemeClr val="bg2">
                    <a:lumMod val="10000"/>
                  </a:schemeClr>
                </a:solidFill>
              </a:rPr>
              <a:t>sekas</a:t>
            </a:r>
            <a:r>
              <a:rPr lang="en-US" sz="2400" dirty="0" smtClean="0">
                <a:solidFill>
                  <a:schemeClr val="bg2">
                    <a:lumMod val="10000"/>
                  </a:schemeClr>
                </a:solidFill>
              </a:rPr>
              <a:t> </a:t>
            </a:r>
            <a:r>
              <a:rPr lang="lv-LV" sz="2400" dirty="0" smtClean="0">
                <a:solidFill>
                  <a:schemeClr val="bg2">
                    <a:lumMod val="10000"/>
                  </a:schemeClr>
                </a:solidFill>
              </a:rPr>
              <a:t>bērniem </a:t>
            </a:r>
            <a:endParaRPr lang="lv-LV" sz="2400" dirty="0" smtClean="0">
              <a:solidFill>
                <a:schemeClr val="bg2">
                  <a:lumMod val="10000"/>
                </a:schemeClr>
              </a:solidFill>
            </a:endParaRPr>
          </a:p>
          <a:p>
            <a:pPr marL="0" indent="0">
              <a:buNone/>
            </a:pPr>
            <a:r>
              <a:rPr lang="lv-LV" dirty="0" smtClean="0">
                <a:solidFill>
                  <a:schemeClr val="bg2">
                    <a:lumMod val="10000"/>
                  </a:schemeClr>
                </a:solidFill>
              </a:rPr>
              <a:t>3. Pornogrāfiska rakstura materiāli internetā </a:t>
            </a:r>
          </a:p>
          <a:p>
            <a:pPr marL="400050" lvl="1" indent="0">
              <a:buNone/>
            </a:pPr>
            <a:r>
              <a:rPr lang="lv-LV" sz="2400" dirty="0" smtClean="0">
                <a:solidFill>
                  <a:schemeClr val="bg2">
                    <a:lumMod val="10000"/>
                  </a:schemeClr>
                </a:solidFill>
              </a:rPr>
              <a:t>3.1. Pornogrāfisku rakstura materiālu internetā juridiskais skaidrojums</a:t>
            </a:r>
          </a:p>
          <a:p>
            <a:pPr marL="400050" lvl="1" indent="0">
              <a:buNone/>
            </a:pPr>
            <a:r>
              <a:rPr lang="lv-LV" sz="2400" dirty="0" smtClean="0">
                <a:solidFill>
                  <a:schemeClr val="bg2">
                    <a:lumMod val="10000"/>
                  </a:schemeClr>
                </a:solidFill>
              </a:rPr>
              <a:t>3.2. Pornogrāfiska rakstura materiālu internetā ietekme uz bērniem</a:t>
            </a:r>
            <a:endParaRPr lang="lv-LV" sz="2400" dirty="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796698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4000" dirty="0" smtClean="0">
                <a:solidFill>
                  <a:schemeClr val="tx2">
                    <a:lumMod val="75000"/>
                  </a:schemeClr>
                </a:solidFill>
              </a:rPr>
              <a:t>Aktualitāte </a:t>
            </a:r>
            <a:endParaRPr lang="lv-LV" sz="4000" dirty="0">
              <a:solidFill>
                <a:schemeClr val="tx2">
                  <a:lumMod val="75000"/>
                </a:schemeClr>
              </a:solidFill>
            </a:endParaRPr>
          </a:p>
        </p:txBody>
      </p:sp>
      <p:sp>
        <p:nvSpPr>
          <p:cNvPr id="3" name="Content Placeholder 2"/>
          <p:cNvSpPr>
            <a:spLocks noGrp="1"/>
          </p:cNvSpPr>
          <p:nvPr>
            <p:ph idx="1"/>
          </p:nvPr>
        </p:nvSpPr>
        <p:spPr>
          <a:xfrm>
            <a:off x="609600" y="1600201"/>
            <a:ext cx="10972800" cy="4786951"/>
          </a:xfrm>
        </p:spPr>
        <p:txBody>
          <a:bodyPr>
            <a:normAutofit/>
          </a:bodyPr>
          <a:lstStyle/>
          <a:p>
            <a:pPr marL="0" indent="0">
              <a:buNone/>
            </a:pPr>
            <a:r>
              <a:rPr lang="lv-LV" b="1" dirty="0" smtClean="0">
                <a:solidFill>
                  <a:schemeClr val="tx2">
                    <a:lumMod val="75000"/>
                  </a:schemeClr>
                </a:solidFill>
              </a:rPr>
              <a:t>Zināms, ka ...</a:t>
            </a:r>
          </a:p>
          <a:p>
            <a:pPr marL="0" indent="0">
              <a:buNone/>
            </a:pPr>
            <a:endParaRPr lang="lv-LV" sz="600" b="1" dirty="0" smtClean="0">
              <a:solidFill>
                <a:schemeClr val="tx2">
                  <a:lumMod val="75000"/>
                </a:schemeClr>
              </a:solidFill>
            </a:endParaRPr>
          </a:p>
          <a:p>
            <a:pPr>
              <a:buFont typeface="Wingdings" pitchFamily="2" charset="2"/>
              <a:buChar char="§"/>
            </a:pPr>
            <a:r>
              <a:rPr lang="lv-LV" dirty="0" smtClean="0">
                <a:solidFill>
                  <a:schemeClr val="bg2">
                    <a:lumMod val="10000"/>
                  </a:schemeClr>
                </a:solidFill>
              </a:rPr>
              <a:t>Kopumā </a:t>
            </a:r>
            <a:r>
              <a:rPr lang="lv-LV" dirty="0">
                <a:solidFill>
                  <a:schemeClr val="bg2">
                    <a:lumMod val="10000"/>
                  </a:schemeClr>
                </a:solidFill>
              </a:rPr>
              <a:t>gada laikā </a:t>
            </a:r>
            <a:r>
              <a:rPr lang="lv-LV" b="1" dirty="0" smtClean="0">
                <a:solidFill>
                  <a:schemeClr val="tx2">
                    <a:lumMod val="75000"/>
                  </a:schemeClr>
                </a:solidFill>
              </a:rPr>
              <a:t>seksuāla rakstura </a:t>
            </a:r>
            <a:r>
              <a:rPr lang="lv-LV" b="1" dirty="0">
                <a:solidFill>
                  <a:schemeClr val="tx2">
                    <a:lumMod val="75000"/>
                  </a:schemeClr>
                </a:solidFill>
              </a:rPr>
              <a:t>attēlus </a:t>
            </a:r>
            <a:r>
              <a:rPr lang="lv-LV" dirty="0" smtClean="0">
                <a:solidFill>
                  <a:schemeClr val="bg2">
                    <a:lumMod val="10000"/>
                  </a:schemeClr>
                </a:solidFill>
              </a:rPr>
              <a:t>internetā ir </a:t>
            </a:r>
            <a:r>
              <a:rPr lang="lv-LV" dirty="0">
                <a:solidFill>
                  <a:schemeClr val="bg2">
                    <a:lumMod val="10000"/>
                  </a:schemeClr>
                </a:solidFill>
              </a:rPr>
              <a:t>redzējuši 27% </a:t>
            </a:r>
            <a:r>
              <a:rPr lang="lv-LV" dirty="0" smtClean="0">
                <a:solidFill>
                  <a:schemeClr val="bg2">
                    <a:lumMod val="10000"/>
                  </a:schemeClr>
                </a:solidFill>
              </a:rPr>
              <a:t>bērni. Seksuāla rakstura attēlus internetā vairāk ir redzējuši zēni (31%) salīdzinājumā ar meitenēm (26%). Vairāk seksuāla rakstura attēlus ir </a:t>
            </a:r>
            <a:r>
              <a:rPr lang="lv-LV" dirty="0">
                <a:solidFill>
                  <a:schemeClr val="bg2">
                    <a:lumMod val="10000"/>
                  </a:schemeClr>
                </a:solidFill>
              </a:rPr>
              <a:t>redzējuši bērni vecumā no 15-16 gadiem (45</a:t>
            </a:r>
            <a:r>
              <a:rPr lang="lv-LV" dirty="0" smtClean="0">
                <a:solidFill>
                  <a:schemeClr val="bg2">
                    <a:lumMod val="10000"/>
                  </a:schemeClr>
                </a:solidFill>
              </a:rPr>
              <a:t>%).</a:t>
            </a:r>
          </a:p>
          <a:p>
            <a:pPr>
              <a:buFont typeface="Wingdings" pitchFamily="2" charset="2"/>
              <a:buChar char="§"/>
            </a:pPr>
            <a:endParaRPr lang="lv-LV" sz="600" dirty="0" smtClean="0">
              <a:solidFill>
                <a:schemeClr val="bg2">
                  <a:lumMod val="10000"/>
                </a:schemeClr>
              </a:solidFill>
            </a:endParaRPr>
          </a:p>
          <a:p>
            <a:pPr>
              <a:buFont typeface="Wingdings" pitchFamily="2" charset="2"/>
              <a:buChar char="§"/>
            </a:pPr>
            <a:r>
              <a:rPr lang="lv-LV" dirty="0" smtClean="0">
                <a:solidFill>
                  <a:schemeClr val="bg2">
                    <a:lumMod val="10000"/>
                  </a:schemeClr>
                </a:solidFill>
              </a:rPr>
              <a:t>Kopumā </a:t>
            </a:r>
            <a:r>
              <a:rPr lang="lv-LV" dirty="0">
                <a:solidFill>
                  <a:schemeClr val="bg2">
                    <a:lumMod val="10000"/>
                  </a:schemeClr>
                </a:solidFill>
              </a:rPr>
              <a:t>gada laikā </a:t>
            </a:r>
            <a:r>
              <a:rPr lang="lv-LV" b="1" dirty="0" smtClean="0">
                <a:solidFill>
                  <a:schemeClr val="tx2">
                    <a:lumMod val="75000"/>
                  </a:schemeClr>
                </a:solidFill>
              </a:rPr>
              <a:t>seksuāla rakstura ziņojumus </a:t>
            </a:r>
            <a:r>
              <a:rPr lang="lv-LV" dirty="0" smtClean="0">
                <a:solidFill>
                  <a:schemeClr val="bg2">
                    <a:lumMod val="10000"/>
                  </a:schemeClr>
                </a:solidFill>
              </a:rPr>
              <a:t>internetā</a:t>
            </a:r>
            <a:r>
              <a:rPr lang="lv-LV" b="1" dirty="0" smtClean="0">
                <a:solidFill>
                  <a:schemeClr val="bg2">
                    <a:lumMod val="10000"/>
                  </a:schemeClr>
                </a:solidFill>
              </a:rPr>
              <a:t> </a:t>
            </a:r>
            <a:r>
              <a:rPr lang="lv-LV" dirty="0" smtClean="0">
                <a:solidFill>
                  <a:schemeClr val="bg2">
                    <a:lumMod val="10000"/>
                  </a:schemeClr>
                </a:solidFill>
              </a:rPr>
              <a:t>ir saņēmuši 9% bērnu. Seksuāla rakstura ziņojumus internetā vairāk ir saņēmušas meitenes (10%) salīdzinājumā ar zēniem (7%). Vairāk seksuāla </a:t>
            </a:r>
            <a:r>
              <a:rPr lang="lv-LV" dirty="0">
                <a:solidFill>
                  <a:schemeClr val="bg2">
                    <a:lumMod val="10000"/>
                  </a:schemeClr>
                </a:solidFill>
              </a:rPr>
              <a:t>rakstura ziņojumus</a:t>
            </a:r>
            <a:r>
              <a:rPr lang="lv-LV" b="1" dirty="0">
                <a:solidFill>
                  <a:schemeClr val="tx2">
                    <a:lumMod val="75000"/>
                  </a:schemeClr>
                </a:solidFill>
              </a:rPr>
              <a:t> </a:t>
            </a:r>
            <a:r>
              <a:rPr lang="lv-LV" dirty="0" smtClean="0">
                <a:solidFill>
                  <a:schemeClr val="bg2">
                    <a:lumMod val="10000"/>
                  </a:schemeClr>
                </a:solidFill>
              </a:rPr>
              <a:t>ir </a:t>
            </a:r>
            <a:r>
              <a:rPr lang="lv-LV" dirty="0">
                <a:solidFill>
                  <a:schemeClr val="bg2">
                    <a:lumMod val="10000"/>
                  </a:schemeClr>
                </a:solidFill>
              </a:rPr>
              <a:t>saņēmuši </a:t>
            </a:r>
            <a:r>
              <a:rPr lang="lv-LV" dirty="0" smtClean="0">
                <a:solidFill>
                  <a:schemeClr val="bg2">
                    <a:lumMod val="10000"/>
                  </a:schemeClr>
                </a:solidFill>
              </a:rPr>
              <a:t>bērni vecumā </a:t>
            </a:r>
            <a:r>
              <a:rPr lang="lv-LV" dirty="0">
                <a:solidFill>
                  <a:schemeClr val="bg2">
                    <a:lumMod val="10000"/>
                  </a:schemeClr>
                </a:solidFill>
              </a:rPr>
              <a:t>no 15 – 16 gadiem (15</a:t>
            </a:r>
            <a:r>
              <a:rPr lang="lv-LV" dirty="0" smtClean="0">
                <a:solidFill>
                  <a:schemeClr val="bg2">
                    <a:lumMod val="10000"/>
                  </a:schemeClr>
                </a:solidFill>
              </a:rPr>
              <a:t>%).</a:t>
            </a: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017312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4000" dirty="0" smtClean="0">
                <a:solidFill>
                  <a:schemeClr val="tx2">
                    <a:lumMod val="75000"/>
                  </a:schemeClr>
                </a:solidFill>
              </a:rPr>
              <a:t>Aktualitāte </a:t>
            </a:r>
            <a:endParaRPr lang="lv-LV" sz="40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buNone/>
            </a:pPr>
            <a:r>
              <a:rPr lang="lv-LV" b="1" dirty="0" smtClean="0">
                <a:solidFill>
                  <a:schemeClr val="tx2">
                    <a:lumMod val="75000"/>
                  </a:schemeClr>
                </a:solidFill>
              </a:rPr>
              <a:t>Ņemot vērā iegūto informāciju </a:t>
            </a:r>
            <a:r>
              <a:rPr lang="lv-LV" dirty="0" smtClean="0">
                <a:solidFill>
                  <a:schemeClr val="tx2">
                    <a:lumMod val="75000"/>
                  </a:schemeClr>
                </a:solidFill>
              </a:rPr>
              <a:t>...</a:t>
            </a:r>
          </a:p>
          <a:p>
            <a:pPr marL="0" indent="0">
              <a:buNone/>
            </a:pPr>
            <a:endParaRPr lang="lv-LV" sz="600" dirty="0" smtClean="0">
              <a:solidFill>
                <a:schemeClr val="bg2">
                  <a:lumMod val="10000"/>
                </a:schemeClr>
              </a:solidFill>
            </a:endParaRPr>
          </a:p>
          <a:p>
            <a:pPr>
              <a:buFont typeface="Wingdings" pitchFamily="2" charset="2"/>
              <a:buChar char="§"/>
            </a:pPr>
            <a:r>
              <a:rPr lang="lv-LV" dirty="0" smtClean="0">
                <a:solidFill>
                  <a:schemeClr val="bg2">
                    <a:lumMod val="10000"/>
                  </a:schemeClr>
                </a:solidFill>
              </a:rPr>
              <a:t>Jebkurš bērns ir pakļauts seksuālās uzmākšanās riskam internetā</a:t>
            </a:r>
          </a:p>
          <a:p>
            <a:pPr>
              <a:buFont typeface="Wingdings" pitchFamily="2" charset="2"/>
              <a:buChar char="§"/>
            </a:pPr>
            <a:endParaRPr lang="lv-LV" sz="600" dirty="0" smtClean="0">
              <a:solidFill>
                <a:schemeClr val="bg2">
                  <a:lumMod val="10000"/>
                </a:schemeClr>
              </a:solidFill>
            </a:endParaRPr>
          </a:p>
          <a:p>
            <a:pPr>
              <a:buFont typeface="Wingdings" pitchFamily="2" charset="2"/>
              <a:buChar char="§"/>
            </a:pPr>
            <a:r>
              <a:rPr lang="lv-LV" dirty="0" smtClean="0">
                <a:solidFill>
                  <a:schemeClr val="bg2">
                    <a:lumMod val="10000"/>
                  </a:schemeClr>
                </a:solidFill>
              </a:rPr>
              <a:t>Bērniem internetā ir viegli pieejami pornogrāfiska rakstura materiāli</a:t>
            </a:r>
          </a:p>
          <a:p>
            <a:pPr marL="0" indent="0">
              <a:buNone/>
            </a:pPr>
            <a:endParaRPr lang="lv-LV" dirty="0" smtClean="0">
              <a:solidFill>
                <a:schemeClr val="bg2">
                  <a:lumMod val="10000"/>
                </a:schemeClr>
              </a:solidFill>
            </a:endParaRPr>
          </a:p>
          <a:p>
            <a:pPr marL="0" indent="0">
              <a:buNone/>
            </a:pPr>
            <a:r>
              <a:rPr lang="lv-LV" b="1" dirty="0" smtClean="0">
                <a:solidFill>
                  <a:schemeClr val="tx2">
                    <a:lumMod val="75000"/>
                  </a:schemeClr>
                </a:solidFill>
              </a:rPr>
              <a:t>Aktuāls kļūst jautājums ...</a:t>
            </a:r>
          </a:p>
          <a:p>
            <a:pPr marL="0" indent="0">
              <a:buNone/>
            </a:pPr>
            <a:endParaRPr lang="lv-LV" sz="600" b="1" dirty="0">
              <a:solidFill>
                <a:schemeClr val="bg2">
                  <a:lumMod val="10000"/>
                </a:schemeClr>
              </a:solidFill>
            </a:endParaRPr>
          </a:p>
          <a:p>
            <a:pPr>
              <a:buFont typeface="Wingdings" pitchFamily="2" charset="2"/>
              <a:buChar char="§"/>
            </a:pPr>
            <a:r>
              <a:rPr lang="lv-LV" dirty="0" smtClean="0">
                <a:solidFill>
                  <a:schemeClr val="bg2">
                    <a:lumMod val="10000"/>
                  </a:schemeClr>
                </a:solidFill>
              </a:rPr>
              <a:t>Kā seksuālā uzmākšanās internetā un pornogrāfisku materiālu aplūkošana ietekmē bērnu?</a:t>
            </a:r>
            <a:endParaRPr lang="lv-LV" dirty="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92169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nSpc>
                <a:spcPct val="100000"/>
              </a:lnSpc>
            </a:pPr>
            <a:r>
              <a:rPr lang="lv-LV" sz="3600" dirty="0" smtClean="0">
                <a:solidFill>
                  <a:schemeClr val="tx2">
                    <a:lumMod val="75000"/>
                  </a:schemeClr>
                </a:solidFill>
              </a:rPr>
              <a:t>1. Seksuālo noziegumu internetā vispārējais raksturojums</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lvl="0" indent="0">
              <a:buNone/>
            </a:pPr>
            <a:r>
              <a:rPr lang="lv-LV" b="1" dirty="0" smtClean="0">
                <a:solidFill>
                  <a:schemeClr val="tx2">
                    <a:lumMod val="75000"/>
                  </a:schemeClr>
                </a:solidFill>
              </a:rPr>
              <a:t>Seksuāli noziegumi internetā </a:t>
            </a:r>
            <a:r>
              <a:rPr lang="lv-LV" dirty="0" smtClean="0">
                <a:solidFill>
                  <a:schemeClr val="bg2">
                    <a:lumMod val="10000"/>
                  </a:schemeClr>
                </a:solidFill>
              </a:rPr>
              <a:t>saskaņā ar krimināllikuma </a:t>
            </a:r>
            <a:r>
              <a:rPr lang="lv-LV" dirty="0">
                <a:solidFill>
                  <a:schemeClr val="bg2">
                    <a:lumMod val="10000"/>
                  </a:schemeClr>
                </a:solidFill>
              </a:rPr>
              <a:t>XVI </a:t>
            </a:r>
            <a:r>
              <a:rPr lang="lv-LV" dirty="0" smtClean="0">
                <a:solidFill>
                  <a:schemeClr val="bg2">
                    <a:lumMod val="10000"/>
                  </a:schemeClr>
                </a:solidFill>
              </a:rPr>
              <a:t>nodaļu ir noziedzīgi nodarījumu pret tikumību un dzimumneaizskaramību</a:t>
            </a:r>
          </a:p>
          <a:p>
            <a:pPr lvl="0" algn="l">
              <a:buFont typeface="Wingdings" pitchFamily="2" charset="2"/>
              <a:buChar char="§"/>
            </a:pPr>
            <a:endParaRPr lang="lv-LV" dirty="0">
              <a:solidFill>
                <a:schemeClr val="bg2">
                  <a:lumMod val="10000"/>
                </a:schemeClr>
              </a:solidFill>
            </a:endParaRPr>
          </a:p>
          <a:p>
            <a:pPr marL="0" lvl="0" indent="0" algn="l">
              <a:buNone/>
            </a:pPr>
            <a:r>
              <a:rPr lang="lv-LV" b="1" dirty="0" smtClean="0">
                <a:solidFill>
                  <a:schemeClr val="tx2">
                    <a:lumMod val="75000"/>
                  </a:schemeClr>
                </a:solidFill>
              </a:rPr>
              <a:t>Seksuāli noziegumi internetā iedalās:</a:t>
            </a:r>
          </a:p>
          <a:p>
            <a:pPr lvl="1">
              <a:buFont typeface="Wingdings" pitchFamily="2" charset="2"/>
              <a:buChar char="§"/>
            </a:pPr>
            <a:r>
              <a:rPr lang="lv-LV" sz="2400" dirty="0" smtClean="0">
                <a:solidFill>
                  <a:schemeClr val="bg2">
                    <a:lumMod val="10000"/>
                  </a:schemeClr>
                </a:solidFill>
              </a:rPr>
              <a:t>Seksuālā uzmākšanās attiecībā pret bērniem</a:t>
            </a:r>
          </a:p>
          <a:p>
            <a:pPr lvl="1">
              <a:buFont typeface="Wingdings" pitchFamily="2" charset="2"/>
              <a:buChar char="§"/>
            </a:pPr>
            <a:endParaRPr lang="lv-LV" sz="600" dirty="0" smtClean="0">
              <a:solidFill>
                <a:schemeClr val="bg2">
                  <a:lumMod val="10000"/>
                </a:schemeClr>
              </a:solidFill>
            </a:endParaRPr>
          </a:p>
          <a:p>
            <a:pPr lvl="1">
              <a:buFont typeface="Wingdings" pitchFamily="2" charset="2"/>
              <a:buChar char="§"/>
            </a:pPr>
            <a:r>
              <a:rPr lang="lv-LV" sz="2400" dirty="0" smtClean="0">
                <a:solidFill>
                  <a:schemeClr val="bg2">
                    <a:lumMod val="10000"/>
                  </a:schemeClr>
                </a:solidFill>
              </a:rPr>
              <a:t>Bērniem pieejami pornogrāfiska rakstura materiāli</a:t>
            </a:r>
            <a:endParaRPr lang="lv-LV" sz="2400" dirty="0">
              <a:solidFill>
                <a:schemeClr val="bg2">
                  <a:lumMod val="10000"/>
                </a:schemeClr>
              </a:solidFill>
            </a:endParaRPr>
          </a:p>
        </p:txBody>
      </p:sp>
      <p:pic>
        <p:nvPicPr>
          <p:cNvPr id="7" name="Picture 6"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463526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4000" dirty="0" smtClean="0">
                <a:solidFill>
                  <a:schemeClr val="tx2">
                    <a:lumMod val="75000"/>
                  </a:schemeClr>
                </a:solidFill>
              </a:rPr>
              <a:t>2. Seksuālā uzmākšanās internetā</a:t>
            </a:r>
            <a:endParaRPr lang="lv-LV" sz="4000" dirty="0">
              <a:solidFill>
                <a:schemeClr val="tx2">
                  <a:lumMod val="75000"/>
                </a:schemeClr>
              </a:solidFill>
            </a:endParaRPr>
          </a:p>
        </p:txBody>
      </p:sp>
      <p:sp>
        <p:nvSpPr>
          <p:cNvPr id="3" name="Content Placeholder 2"/>
          <p:cNvSpPr>
            <a:spLocks noGrp="1"/>
          </p:cNvSpPr>
          <p:nvPr>
            <p:ph idx="1"/>
          </p:nvPr>
        </p:nvSpPr>
        <p:spPr>
          <a:xfrm>
            <a:off x="609600" y="1600201"/>
            <a:ext cx="10972800" cy="4944978"/>
          </a:xfrm>
        </p:spPr>
        <p:txBody>
          <a:bodyPr>
            <a:normAutofit fontScale="85000" lnSpcReduction="20000"/>
          </a:bodyPr>
          <a:lstStyle/>
          <a:p>
            <a:pPr marL="0" indent="0">
              <a:buNone/>
            </a:pPr>
            <a:r>
              <a:rPr lang="lv-LV" sz="2800" b="1" dirty="0" smtClean="0">
                <a:solidFill>
                  <a:schemeClr val="tx2">
                    <a:lumMod val="75000"/>
                  </a:schemeClr>
                </a:solidFill>
              </a:rPr>
              <a:t>Seksuālā uzmākšanās </a:t>
            </a:r>
            <a:r>
              <a:rPr lang="lv-LV" sz="2800" b="1" i="1" dirty="0" smtClean="0">
                <a:solidFill>
                  <a:schemeClr val="tx2">
                    <a:lumMod val="75000"/>
                  </a:schemeClr>
                </a:solidFill>
              </a:rPr>
              <a:t>(sexual grooming)</a:t>
            </a:r>
          </a:p>
          <a:p>
            <a:pPr>
              <a:lnSpc>
                <a:spcPct val="120000"/>
              </a:lnSpc>
              <a:buFont typeface="Wingdings" pitchFamily="2" charset="2"/>
              <a:buChar char="§"/>
            </a:pPr>
            <a:r>
              <a:rPr lang="lv-LV" sz="2800" dirty="0" smtClean="0">
                <a:solidFill>
                  <a:schemeClr val="bg2">
                    <a:lumMod val="10000"/>
                  </a:schemeClr>
                </a:solidFill>
              </a:rPr>
              <a:t>Seksuālā uzmākšanās - process</a:t>
            </a:r>
            <a:r>
              <a:rPr lang="lv-LV" sz="2800" dirty="0">
                <a:solidFill>
                  <a:schemeClr val="bg2">
                    <a:lumMod val="10000"/>
                  </a:schemeClr>
                </a:solidFill>
              </a:rPr>
              <a:t>, kurā </a:t>
            </a:r>
            <a:r>
              <a:rPr lang="lv-LV" sz="2800" dirty="0" smtClean="0">
                <a:solidFill>
                  <a:schemeClr val="bg2">
                    <a:lumMod val="10000"/>
                  </a:schemeClr>
                </a:solidFill>
              </a:rPr>
              <a:t>iespējamais varmāka sadraudzējas ar bērnu, mēģinot iegūt bērna uzticēšanos, tā panākot, ka bērni piekrīt vardarbīgām aktivitātēm </a:t>
            </a:r>
            <a:r>
              <a:rPr lang="lv-LV" sz="2800" i="1" dirty="0" smtClean="0">
                <a:solidFill>
                  <a:schemeClr val="bg2">
                    <a:lumMod val="10000"/>
                  </a:schemeClr>
                </a:solidFill>
              </a:rPr>
              <a:t>(</a:t>
            </a:r>
            <a:r>
              <a:rPr lang="en-US" sz="2800" i="1" dirty="0">
                <a:solidFill>
                  <a:schemeClr val="bg2">
                    <a:lumMod val="10000"/>
                  </a:schemeClr>
                </a:solidFill>
              </a:rPr>
              <a:t>Gillespie,</a:t>
            </a:r>
            <a:r>
              <a:rPr lang="lv-LV" sz="2800" i="1" dirty="0">
                <a:solidFill>
                  <a:schemeClr val="bg2">
                    <a:lumMod val="10000"/>
                  </a:schemeClr>
                </a:solidFill>
              </a:rPr>
              <a:t> </a:t>
            </a:r>
            <a:r>
              <a:rPr lang="en-US" sz="2800" i="1" dirty="0">
                <a:solidFill>
                  <a:schemeClr val="bg2">
                    <a:lumMod val="10000"/>
                  </a:schemeClr>
                </a:solidFill>
              </a:rPr>
              <a:t>2002</a:t>
            </a:r>
            <a:r>
              <a:rPr lang="lv-LV" sz="2800" i="1" dirty="0" smtClean="0">
                <a:solidFill>
                  <a:schemeClr val="bg2">
                    <a:lumMod val="10000"/>
                  </a:schemeClr>
                </a:solidFill>
              </a:rPr>
              <a:t>).</a:t>
            </a:r>
          </a:p>
          <a:p>
            <a:pPr lvl="1">
              <a:buFont typeface="Wingdings" pitchFamily="2" charset="2"/>
              <a:buChar char="§"/>
            </a:pPr>
            <a:endParaRPr lang="lv-LV" i="1" dirty="0">
              <a:solidFill>
                <a:schemeClr val="bg2">
                  <a:lumMod val="10000"/>
                </a:schemeClr>
              </a:solidFill>
            </a:endParaRPr>
          </a:p>
          <a:p>
            <a:pPr marL="57150" indent="0">
              <a:buNone/>
            </a:pPr>
            <a:r>
              <a:rPr lang="lv-LV" sz="2800" b="1" dirty="0" smtClean="0">
                <a:solidFill>
                  <a:schemeClr val="tx2">
                    <a:lumMod val="75000"/>
                  </a:schemeClr>
                </a:solidFill>
              </a:rPr>
              <a:t>Seksuālā uzmākšanās internetā izpaužas kā </a:t>
            </a:r>
          </a:p>
          <a:p>
            <a:pPr marL="400050">
              <a:lnSpc>
                <a:spcPct val="120000"/>
              </a:lnSpc>
              <a:buFont typeface="Wingdings" pitchFamily="2" charset="2"/>
              <a:buChar char="§"/>
            </a:pPr>
            <a:r>
              <a:rPr lang="lv-LV" sz="2800" dirty="0" smtClean="0">
                <a:solidFill>
                  <a:schemeClr val="bg2">
                    <a:lumMod val="10000"/>
                  </a:schemeClr>
                </a:solidFill>
              </a:rPr>
              <a:t>Seksuāla rakstura sarakste </a:t>
            </a:r>
          </a:p>
          <a:p>
            <a:pPr marL="400050">
              <a:lnSpc>
                <a:spcPct val="120000"/>
              </a:lnSpc>
              <a:buFont typeface="Wingdings" pitchFamily="2" charset="2"/>
              <a:buChar char="§"/>
            </a:pPr>
            <a:r>
              <a:rPr lang="lv-LV" sz="2800" dirty="0" smtClean="0">
                <a:solidFill>
                  <a:schemeClr val="bg2">
                    <a:lumMod val="10000"/>
                  </a:schemeClr>
                </a:solidFill>
              </a:rPr>
              <a:t>Nosūtīta saite uz pornogrāfiska rakstura materiāliem</a:t>
            </a:r>
          </a:p>
          <a:p>
            <a:pPr marL="400050">
              <a:lnSpc>
                <a:spcPct val="120000"/>
              </a:lnSpc>
              <a:buFont typeface="Wingdings" pitchFamily="2" charset="2"/>
              <a:buChar char="§"/>
            </a:pPr>
            <a:r>
              <a:rPr lang="lv-LV" sz="2800" dirty="0" smtClean="0">
                <a:solidFill>
                  <a:schemeClr val="bg2">
                    <a:lumMod val="10000"/>
                  </a:schemeClr>
                </a:solidFill>
              </a:rPr>
              <a:t>Pornogrāfiska rakstura materiālu izplatīšana</a:t>
            </a:r>
          </a:p>
          <a:p>
            <a:pPr marL="400050">
              <a:lnSpc>
                <a:spcPct val="120000"/>
              </a:lnSpc>
              <a:buFont typeface="Wingdings" pitchFamily="2" charset="2"/>
              <a:buChar char="§"/>
            </a:pPr>
            <a:r>
              <a:rPr lang="lv-LV" sz="2800" dirty="0" smtClean="0">
                <a:solidFill>
                  <a:schemeClr val="bg2">
                    <a:lumMod val="10000"/>
                  </a:schemeClr>
                </a:solidFill>
              </a:rPr>
              <a:t>Personīgu video un foto attēlu izplatīšana</a:t>
            </a:r>
          </a:p>
          <a:p>
            <a:pPr marL="400050">
              <a:lnSpc>
                <a:spcPct val="120000"/>
              </a:lnSpc>
              <a:buFont typeface="Wingdings" pitchFamily="2" charset="2"/>
              <a:buChar char="§"/>
            </a:pPr>
            <a:r>
              <a:rPr lang="lv-LV" sz="2800" dirty="0" smtClean="0">
                <a:solidFill>
                  <a:schemeClr val="bg2">
                    <a:lumMod val="10000"/>
                  </a:schemeClr>
                </a:solidFill>
              </a:rPr>
              <a:t>Video un audio tiešsaiste (bērnu pornogrāfijas izgatavošana) u.c. darbības</a:t>
            </a:r>
            <a:r>
              <a:rPr lang="lv-LV" sz="2800" i="1" dirty="0" smtClean="0">
                <a:solidFill>
                  <a:schemeClr val="bg2">
                    <a:lumMod val="10000"/>
                  </a:schemeClr>
                </a:solidFill>
              </a:rPr>
              <a:t> </a:t>
            </a: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538650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4000" dirty="0" smtClean="0">
                <a:solidFill>
                  <a:schemeClr val="tx2">
                    <a:lumMod val="75000"/>
                  </a:schemeClr>
                </a:solidFill>
              </a:rPr>
              <a:t>2. Seksuālā uzmākšanās internetā</a:t>
            </a:r>
            <a:endParaRPr lang="lv-LV" sz="4000" dirty="0">
              <a:solidFill>
                <a:schemeClr val="tx2">
                  <a:lumMod val="75000"/>
                </a:schemeClr>
              </a:solidFill>
            </a:endParaRPr>
          </a:p>
        </p:txBody>
      </p:sp>
      <p:sp>
        <p:nvSpPr>
          <p:cNvPr id="3" name="Content Placeholder 2"/>
          <p:cNvSpPr>
            <a:spLocks noGrp="1"/>
          </p:cNvSpPr>
          <p:nvPr>
            <p:ph idx="1"/>
          </p:nvPr>
        </p:nvSpPr>
        <p:spPr>
          <a:xfrm>
            <a:off x="609600" y="1600201"/>
            <a:ext cx="10972800" cy="4800599"/>
          </a:xfrm>
        </p:spPr>
        <p:txBody>
          <a:bodyPr>
            <a:normAutofit/>
          </a:bodyPr>
          <a:lstStyle/>
          <a:p>
            <a:pPr marL="0" indent="0">
              <a:buNone/>
            </a:pPr>
            <a:r>
              <a:rPr lang="lv-LV" b="1" dirty="0">
                <a:solidFill>
                  <a:schemeClr val="tx2">
                    <a:lumMod val="75000"/>
                  </a:schemeClr>
                </a:solidFill>
              </a:rPr>
              <a:t>Seksuālās uzmākšanās internetā galvenās </a:t>
            </a:r>
            <a:r>
              <a:rPr lang="lv-LV" b="1" dirty="0" smtClean="0">
                <a:solidFill>
                  <a:schemeClr val="tx2">
                    <a:lumMod val="75000"/>
                  </a:schemeClr>
                </a:solidFill>
              </a:rPr>
              <a:t>stadijas:</a:t>
            </a:r>
          </a:p>
          <a:p>
            <a:pPr marL="457200" indent="-457200">
              <a:spcBef>
                <a:spcPts val="600"/>
              </a:spcBef>
              <a:buFont typeface="+mj-lt"/>
              <a:buAutoNum type="arabicPeriod"/>
            </a:pPr>
            <a:r>
              <a:rPr lang="lv-LV" dirty="0">
                <a:solidFill>
                  <a:schemeClr val="bg2">
                    <a:lumMod val="10000"/>
                  </a:schemeClr>
                </a:solidFill>
              </a:rPr>
              <a:t>Draudzības </a:t>
            </a:r>
            <a:r>
              <a:rPr lang="lv-LV" dirty="0" smtClean="0">
                <a:solidFill>
                  <a:schemeClr val="bg2">
                    <a:lumMod val="10000"/>
                  </a:schemeClr>
                </a:solidFill>
              </a:rPr>
              <a:t>veidošana</a:t>
            </a:r>
          </a:p>
          <a:p>
            <a:pPr marL="457200" indent="-457200">
              <a:spcBef>
                <a:spcPts val="600"/>
              </a:spcBef>
              <a:buFont typeface="+mj-lt"/>
              <a:buAutoNum type="arabicPeriod"/>
            </a:pPr>
            <a:r>
              <a:rPr lang="lv-LV" dirty="0" smtClean="0">
                <a:solidFill>
                  <a:schemeClr val="bg2">
                    <a:lumMod val="10000"/>
                  </a:schemeClr>
                </a:solidFill>
              </a:rPr>
              <a:t>Attiecību izveidošana</a:t>
            </a:r>
          </a:p>
          <a:p>
            <a:pPr marL="457200" indent="-457200">
              <a:spcBef>
                <a:spcPts val="600"/>
              </a:spcBef>
              <a:buFont typeface="+mj-lt"/>
              <a:buAutoNum type="arabicPeriod"/>
            </a:pPr>
            <a:r>
              <a:rPr lang="lv-LV" dirty="0">
                <a:solidFill>
                  <a:schemeClr val="bg2">
                    <a:lumMod val="10000"/>
                  </a:schemeClr>
                </a:solidFill>
              </a:rPr>
              <a:t>Riska </a:t>
            </a:r>
            <a:r>
              <a:rPr lang="lv-LV" dirty="0" smtClean="0">
                <a:solidFill>
                  <a:schemeClr val="bg2">
                    <a:lumMod val="10000"/>
                  </a:schemeClr>
                </a:solidFill>
              </a:rPr>
              <a:t>novērtēšana</a:t>
            </a:r>
          </a:p>
          <a:p>
            <a:pPr marL="457200" indent="-457200">
              <a:spcBef>
                <a:spcPts val="600"/>
              </a:spcBef>
              <a:buFont typeface="+mj-lt"/>
              <a:buAutoNum type="arabicPeriod"/>
            </a:pPr>
            <a:r>
              <a:rPr lang="lv-LV" dirty="0">
                <a:solidFill>
                  <a:schemeClr val="bg2">
                    <a:lumMod val="10000"/>
                  </a:schemeClr>
                </a:solidFill>
              </a:rPr>
              <a:t>Ekskluzīvais </a:t>
            </a:r>
            <a:r>
              <a:rPr lang="lv-LV" dirty="0" smtClean="0">
                <a:solidFill>
                  <a:schemeClr val="bg2">
                    <a:lumMod val="10000"/>
                  </a:schemeClr>
                </a:solidFill>
              </a:rPr>
              <a:t>posms</a:t>
            </a:r>
          </a:p>
          <a:p>
            <a:pPr marL="457200" indent="-457200">
              <a:spcBef>
                <a:spcPts val="600"/>
              </a:spcBef>
              <a:buFont typeface="+mj-lt"/>
              <a:buAutoNum type="arabicPeriod"/>
            </a:pPr>
            <a:r>
              <a:rPr lang="lv-LV" dirty="0">
                <a:solidFill>
                  <a:schemeClr val="bg2">
                    <a:lumMod val="10000"/>
                  </a:schemeClr>
                </a:solidFill>
              </a:rPr>
              <a:t>Seksuālais </a:t>
            </a:r>
            <a:r>
              <a:rPr lang="lv-LV" dirty="0" smtClean="0">
                <a:solidFill>
                  <a:schemeClr val="bg2">
                    <a:lumMod val="10000"/>
                  </a:schemeClr>
                </a:solidFill>
              </a:rPr>
              <a:t>posms</a:t>
            </a:r>
          </a:p>
          <a:p>
            <a:pPr marL="457200" indent="-457200">
              <a:spcBef>
                <a:spcPts val="600"/>
              </a:spcBef>
              <a:buFont typeface="+mj-lt"/>
              <a:buAutoNum type="arabicPeriod"/>
            </a:pPr>
            <a:r>
              <a:rPr lang="lv-LV" dirty="0">
                <a:solidFill>
                  <a:schemeClr val="bg2">
                    <a:lumMod val="10000"/>
                  </a:schemeClr>
                </a:solidFill>
              </a:rPr>
              <a:t>Noslēgumu </a:t>
            </a:r>
            <a:r>
              <a:rPr lang="lv-LV" dirty="0" smtClean="0">
                <a:solidFill>
                  <a:schemeClr val="bg2">
                    <a:lumMod val="10000"/>
                  </a:schemeClr>
                </a:solidFill>
              </a:rPr>
              <a:t>posms </a:t>
            </a:r>
            <a:r>
              <a:rPr lang="lv-LV" i="1" dirty="0" smtClean="0">
                <a:solidFill>
                  <a:schemeClr val="bg2">
                    <a:lumMod val="10000"/>
                  </a:schemeClr>
                </a:solidFill>
              </a:rPr>
              <a:t>(</a:t>
            </a:r>
            <a:r>
              <a:rPr lang="lv-LV" i="1" dirty="0">
                <a:solidFill>
                  <a:schemeClr val="bg2">
                    <a:lumMod val="10000"/>
                  </a:schemeClr>
                </a:solidFill>
              </a:rPr>
              <a:t>O’Connell, 2003</a:t>
            </a:r>
            <a:r>
              <a:rPr lang="lv-LV" i="1" dirty="0" smtClean="0">
                <a:solidFill>
                  <a:schemeClr val="bg2">
                    <a:lumMod val="10000"/>
                  </a:schemeClr>
                </a:solidFill>
              </a:rPr>
              <a:t>)</a:t>
            </a:r>
            <a:endParaRPr lang="lv-LV" i="1" dirty="0">
              <a:solidFill>
                <a:schemeClr val="bg2">
                  <a:lumMod val="10000"/>
                </a:schemeClr>
              </a:solidFill>
            </a:endParaRPr>
          </a:p>
          <a:p>
            <a:pPr marL="0" indent="0">
              <a:buNone/>
            </a:pPr>
            <a:endParaRPr lang="lv-LV" dirty="0"/>
          </a:p>
          <a:p>
            <a:pPr marL="0" indent="0">
              <a:buNone/>
            </a:pPr>
            <a:endParaRPr lang="lv-LV" dirty="0"/>
          </a:p>
          <a:p>
            <a:pPr marL="0" indent="0">
              <a:buNone/>
            </a:pPr>
            <a:endParaRPr lang="lv-LV" dirty="0"/>
          </a:p>
          <a:p>
            <a:pPr marL="0" indent="0">
              <a:buNone/>
            </a:pPr>
            <a:endParaRPr lang="lv-LV" dirty="0"/>
          </a:p>
          <a:p>
            <a:pPr marL="0" indent="0">
              <a:buNone/>
            </a:pPr>
            <a:endParaRPr lang="lv-LV" dirty="0"/>
          </a:p>
          <a:p>
            <a:pPr marL="0" indent="0">
              <a:buNone/>
            </a:pPr>
            <a:endParaRPr lang="lv-LV" b="1" dirty="0">
              <a:solidFill>
                <a:schemeClr val="bg2">
                  <a:lumMod val="10000"/>
                </a:schemeClr>
              </a:solidFill>
            </a:endParaRPr>
          </a:p>
          <a:p>
            <a:pPr marL="0" indent="0">
              <a:buNone/>
            </a:pPr>
            <a:endParaRPr lang="lv-LV" b="1"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768528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accent1">
                    <a:lumMod val="75000"/>
                  </a:schemeClr>
                </a:solidFill>
              </a:rPr>
              <a:t>2.1. Seksuālās uzmākšanās internetā juridiskais skaidrojums</a:t>
            </a:r>
            <a:endParaRPr lang="lv-LV" sz="3600" dirty="0">
              <a:solidFill>
                <a:schemeClr val="accent1">
                  <a:lumMod val="75000"/>
                </a:schemeClr>
              </a:solidFill>
            </a:endParaRPr>
          </a:p>
        </p:txBody>
      </p:sp>
      <p:sp>
        <p:nvSpPr>
          <p:cNvPr id="3" name="Content Placeholder 2"/>
          <p:cNvSpPr>
            <a:spLocks noGrp="1"/>
          </p:cNvSpPr>
          <p:nvPr>
            <p:ph idx="1"/>
          </p:nvPr>
        </p:nvSpPr>
        <p:spPr>
          <a:xfrm>
            <a:off x="609600" y="1600201"/>
            <a:ext cx="10972800" cy="4860757"/>
          </a:xfrm>
        </p:spPr>
        <p:txBody>
          <a:bodyPr>
            <a:normAutofit/>
          </a:bodyPr>
          <a:lstStyle/>
          <a:p>
            <a:pPr marL="0" indent="0">
              <a:buNone/>
            </a:pPr>
            <a:r>
              <a:rPr lang="lv-LV" b="1" dirty="0">
                <a:solidFill>
                  <a:schemeClr val="tx2">
                    <a:lumMod val="75000"/>
                  </a:schemeClr>
                </a:solidFill>
              </a:rPr>
              <a:t>Pamudināšana iesaistīties seksuālās </a:t>
            </a:r>
            <a:r>
              <a:rPr lang="lv-LV" b="1" dirty="0" smtClean="0">
                <a:solidFill>
                  <a:schemeClr val="tx2">
                    <a:lumMod val="75000"/>
                  </a:schemeClr>
                </a:solidFill>
              </a:rPr>
              <a:t>darbībās </a:t>
            </a:r>
          </a:p>
          <a:p>
            <a:pPr marL="0" indent="0">
              <a:buNone/>
            </a:pPr>
            <a:endParaRPr lang="lv-LV" sz="600" b="1" dirty="0" smtClean="0">
              <a:solidFill>
                <a:schemeClr val="bg2">
                  <a:lumMod val="10000"/>
                </a:schemeClr>
              </a:solidFill>
            </a:endParaRPr>
          </a:p>
          <a:p>
            <a:pPr marL="0" indent="0">
              <a:buNone/>
            </a:pPr>
            <a:r>
              <a:rPr lang="en-US" sz="2200" dirty="0" smtClean="0">
                <a:solidFill>
                  <a:schemeClr val="bg2">
                    <a:lumMod val="10000"/>
                  </a:schemeClr>
                </a:solidFill>
                <a:cs typeface="Times New Roman" panose="02020603050405020304" pitchFamily="18" charset="0"/>
              </a:rPr>
              <a:t>(</a:t>
            </a:r>
            <a:r>
              <a:rPr lang="en-US" sz="2200" dirty="0">
                <a:solidFill>
                  <a:schemeClr val="bg2">
                    <a:lumMod val="10000"/>
                  </a:schemeClr>
                </a:solidFill>
                <a:cs typeface="Times New Roman" panose="02020603050405020304" pitchFamily="18" charset="0"/>
              </a:rPr>
              <a:t>1)</a:t>
            </a:r>
            <a:r>
              <a:rPr lang="lv-LV" sz="2200" dirty="0">
                <a:solidFill>
                  <a:schemeClr val="bg2">
                    <a:lumMod val="10000"/>
                  </a:schemeClr>
                </a:solidFill>
                <a:cs typeface="Times New Roman" panose="02020603050405020304" pitchFamily="18" charset="0"/>
              </a:rPr>
              <a:t>Par sešpadsmit gadu vecumu nesasniegušas personas pamudināšanu iesaistīties seksuālās darbībās vai šādas personas pamudināšanu tikties ar mērķi izdarīt seksuālas darbības vai stāties dzimumattiecībās, izmantojot informācijas vai komunikācijas tehnoloģijas vai citu saziņas veidu, ja to izdarījusi pilngadīga persona, —</a:t>
            </a:r>
          </a:p>
          <a:p>
            <a:pPr marL="0" indent="0">
              <a:buNone/>
            </a:pPr>
            <a:r>
              <a:rPr lang="lv-LV" sz="1600" dirty="0">
                <a:solidFill>
                  <a:schemeClr val="bg2">
                    <a:lumMod val="10000"/>
                  </a:schemeClr>
                </a:solidFill>
                <a:cs typeface="Times New Roman" panose="02020603050405020304" pitchFamily="18" charset="0"/>
              </a:rPr>
              <a:t>soda ar brīvības atņemšanu uz laiku līdz četriem gadiem vai ar īslaicīgu brīvības atņemšanu, vai ar piespiedu darbu, vai ar naudas sodu un ar probācijas uzraudzību uz laiku līdz pieciem gadiem.</a:t>
            </a:r>
          </a:p>
          <a:p>
            <a:pPr marL="0" indent="0">
              <a:buNone/>
            </a:pPr>
            <a:endParaRPr lang="en-US" sz="800" dirty="0">
              <a:solidFill>
                <a:schemeClr val="bg2">
                  <a:lumMod val="10000"/>
                </a:schemeClr>
              </a:solidFill>
              <a:cs typeface="Times New Roman" panose="02020603050405020304" pitchFamily="18" charset="0"/>
            </a:endParaRPr>
          </a:p>
          <a:p>
            <a:pPr marL="0" indent="0">
              <a:buNone/>
            </a:pPr>
            <a:r>
              <a:rPr lang="lv-LV" sz="2200" dirty="0">
                <a:solidFill>
                  <a:schemeClr val="bg2">
                    <a:lumMod val="10000"/>
                  </a:schemeClr>
                </a:solidFill>
                <a:cs typeface="Times New Roman" panose="02020603050405020304" pitchFamily="18" charset="0"/>
              </a:rPr>
              <a:t>(2) Par šā panta pirmajā daļā paredzēto noziedzīgo nodarījumu, ja tas izdarīts ar mazgadīgo, —</a:t>
            </a:r>
          </a:p>
          <a:p>
            <a:pPr marL="0" indent="0">
              <a:buNone/>
            </a:pPr>
            <a:r>
              <a:rPr lang="lv-LV" sz="1600" dirty="0">
                <a:solidFill>
                  <a:schemeClr val="bg2">
                    <a:lumMod val="10000"/>
                  </a:schemeClr>
                </a:solidFill>
                <a:cs typeface="Times New Roman" panose="02020603050405020304" pitchFamily="18" charset="0"/>
              </a:rPr>
              <a:t>soda ar brīvības atņemšanu uz laiku līdz pieciem gadiem vai ar īslaicīgu brīvības atņemšanu, vai ar piespiedu darbu, vai ar naudas sodu un ar probācijas uzraudzību uz laiku līdz pieciem </a:t>
            </a:r>
            <a:r>
              <a:rPr lang="lv-LV" sz="1600" dirty="0" smtClean="0">
                <a:solidFill>
                  <a:schemeClr val="bg2">
                    <a:lumMod val="10000"/>
                  </a:schemeClr>
                </a:solidFill>
                <a:cs typeface="Times New Roman" panose="02020603050405020304" pitchFamily="18" charset="0"/>
              </a:rPr>
              <a:t>gadiem.</a:t>
            </a:r>
            <a:r>
              <a:rPr lang="en-US" sz="1600" dirty="0" smtClean="0">
                <a:solidFill>
                  <a:schemeClr val="bg2">
                    <a:lumMod val="10000"/>
                  </a:schemeClr>
                </a:solidFill>
                <a:cs typeface="Times New Roman" panose="02020603050405020304" pitchFamily="18" charset="0"/>
              </a:rPr>
              <a:t> </a:t>
            </a:r>
            <a:r>
              <a:rPr lang="lv-LV" sz="1600" i="1" dirty="0" smtClean="0">
                <a:solidFill>
                  <a:schemeClr val="bg2">
                    <a:lumMod val="10000"/>
                  </a:schemeClr>
                </a:solidFill>
                <a:cs typeface="Times New Roman" pitchFamily="18" charset="0"/>
              </a:rPr>
              <a:t>(Krimināllikuma </a:t>
            </a:r>
            <a:r>
              <a:rPr lang="lv-LV" sz="1600" i="1" dirty="0">
                <a:solidFill>
                  <a:schemeClr val="bg2">
                    <a:lumMod val="10000"/>
                  </a:schemeClr>
                </a:solidFill>
                <a:cs typeface="Times New Roman" pitchFamily="18" charset="0"/>
              </a:rPr>
              <a:t>162.</a:t>
            </a:r>
            <a:r>
              <a:rPr lang="lv-LV" sz="1600" i="1" baseline="30000" dirty="0">
                <a:solidFill>
                  <a:schemeClr val="bg2">
                    <a:lumMod val="10000"/>
                  </a:schemeClr>
                </a:solidFill>
                <a:cs typeface="Times New Roman" pitchFamily="18" charset="0"/>
              </a:rPr>
              <a:t>1 </a:t>
            </a:r>
            <a:r>
              <a:rPr lang="lv-LV" sz="1600" i="1" dirty="0">
                <a:solidFill>
                  <a:schemeClr val="bg2">
                    <a:lumMod val="10000"/>
                  </a:schemeClr>
                </a:solidFill>
                <a:cs typeface="Times New Roman" pitchFamily="18" charset="0"/>
              </a:rPr>
              <a:t>pantu</a:t>
            </a:r>
            <a:r>
              <a:rPr lang="lv-LV" sz="1600" i="1" dirty="0" smtClean="0">
                <a:solidFill>
                  <a:schemeClr val="bg2">
                    <a:lumMod val="10000"/>
                  </a:schemeClr>
                </a:solidFill>
                <a:cs typeface="Times New Roman" pitchFamily="18" charset="0"/>
              </a:rPr>
              <a:t>)</a:t>
            </a:r>
            <a:endParaRPr lang="lv-LV" sz="1600" i="1" dirty="0">
              <a:solidFill>
                <a:schemeClr val="bg2">
                  <a:lumMod val="10000"/>
                </a:schemeClr>
              </a:solidFill>
              <a:ea typeface="Times New Roman"/>
              <a:cs typeface="Times New Roman" pitchFamily="18" charset="0"/>
            </a:endParaRPr>
          </a:p>
          <a:p>
            <a:pPr marL="0" indent="0">
              <a:buNone/>
            </a:pPr>
            <a:endParaRPr lang="lv-LV" sz="1800" dirty="0">
              <a:solidFill>
                <a:schemeClr val="bg2">
                  <a:lumMod val="10000"/>
                </a:schemeClr>
              </a:solidFill>
              <a:latin typeface="Times New Roman" pitchFamily="18" charset="0"/>
              <a:cs typeface="Times New Roman" pitchFamily="18" charset="0"/>
            </a:endParaRPr>
          </a:p>
          <a:p>
            <a:pPr marL="0" indent="0">
              <a:buNone/>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4095390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2.1. Seksuālās </a:t>
            </a:r>
            <a:r>
              <a:rPr lang="lv-LV" sz="3600" dirty="0">
                <a:solidFill>
                  <a:schemeClr val="tx2">
                    <a:lumMod val="75000"/>
                  </a:schemeClr>
                </a:solidFill>
              </a:rPr>
              <a:t>uzmākšanās internetā </a:t>
            </a:r>
            <a:r>
              <a:rPr lang="lv-LV" sz="3600" dirty="0" smtClean="0">
                <a:solidFill>
                  <a:schemeClr val="tx2">
                    <a:lumMod val="75000"/>
                  </a:schemeClr>
                </a:solidFill>
              </a:rPr>
              <a:t>juridiskais </a:t>
            </a:r>
            <a:r>
              <a:rPr lang="lv-LV" sz="3600" dirty="0">
                <a:solidFill>
                  <a:schemeClr val="tx2">
                    <a:lumMod val="75000"/>
                  </a:schemeClr>
                </a:solidFill>
              </a:rPr>
              <a:t>skaidrojums</a:t>
            </a:r>
          </a:p>
        </p:txBody>
      </p:sp>
      <p:sp>
        <p:nvSpPr>
          <p:cNvPr id="3" name="Content Placeholder 2"/>
          <p:cNvSpPr>
            <a:spLocks noGrp="1"/>
          </p:cNvSpPr>
          <p:nvPr>
            <p:ph idx="1"/>
          </p:nvPr>
        </p:nvSpPr>
        <p:spPr>
          <a:xfrm>
            <a:off x="609600" y="1600202"/>
            <a:ext cx="10972800" cy="5017166"/>
          </a:xfrm>
        </p:spPr>
        <p:txBody>
          <a:bodyPr>
            <a:normAutofit fontScale="92500" lnSpcReduction="10000"/>
          </a:bodyPr>
          <a:lstStyle/>
          <a:p>
            <a:pPr marL="0" indent="0">
              <a:buNone/>
            </a:pPr>
            <a:r>
              <a:rPr lang="lv-LV" sz="2600" b="1" dirty="0">
                <a:solidFill>
                  <a:schemeClr val="tx2">
                    <a:lumMod val="75000"/>
                  </a:schemeClr>
                </a:solidFill>
              </a:rPr>
              <a:t>Pavešana </a:t>
            </a:r>
            <a:r>
              <a:rPr lang="lv-LV" sz="2600" b="1" dirty="0" smtClean="0">
                <a:solidFill>
                  <a:schemeClr val="tx2">
                    <a:lumMod val="75000"/>
                  </a:schemeClr>
                </a:solidFill>
              </a:rPr>
              <a:t>netiklībā</a:t>
            </a:r>
          </a:p>
          <a:p>
            <a:pPr marL="0" indent="0">
              <a:buNone/>
            </a:pPr>
            <a:endParaRPr lang="lv-LV" sz="600" dirty="0">
              <a:solidFill>
                <a:schemeClr val="bg2">
                  <a:lumMod val="10000"/>
                </a:schemeClr>
              </a:solidFill>
            </a:endParaRPr>
          </a:p>
          <a:p>
            <a:pPr marL="0" indent="0">
              <a:lnSpc>
                <a:spcPct val="110000"/>
              </a:lnSpc>
              <a:buNone/>
            </a:pPr>
            <a:r>
              <a:rPr lang="lv-LV" dirty="0">
                <a:solidFill>
                  <a:schemeClr val="bg2">
                    <a:lumMod val="10000"/>
                  </a:schemeClr>
                </a:solidFill>
                <a:cs typeface="Times New Roman" panose="02020603050405020304" pitchFamily="18" charset="0"/>
              </a:rPr>
              <a:t>(1) Par sešpadsmit gadu vecumu nesasniegušas vai bezpalīdzības stāvoklī esošas personas pavešanu netiklībā, tas ir, par tādas seksuāla rakstura darbības izdarīšanu bez fiziskas saskares ar cietušā ķermeni nolūkā apmierināt savu dzimumtieksmi vai izraisīt dzimuminstinktu cietušajā, ja to izdarījusi pilngadīga persona vai ja tas izdarīts, izmantojot cietušā bezpalīdzības stāvokli vai pret cietušā gribu, lietojot vardarbību, draudus vai izmantojot uzticību, autoritāti vai citādu ietekmi uz cietušo, —</a:t>
            </a:r>
          </a:p>
          <a:p>
            <a:pPr marL="0" indent="0">
              <a:lnSpc>
                <a:spcPct val="110000"/>
              </a:lnSpc>
              <a:buNone/>
            </a:pPr>
            <a:r>
              <a:rPr lang="lv-LV" sz="1700" dirty="0">
                <a:solidFill>
                  <a:schemeClr val="bg2">
                    <a:lumMod val="10000"/>
                  </a:schemeClr>
                </a:solidFill>
                <a:cs typeface="Times New Roman" panose="02020603050405020304" pitchFamily="18" charset="0"/>
              </a:rPr>
              <a:t>soda ar brīvības atņemšanu uz laiku līdz pieciem gadiem vai ar īslaicīgu brīvības atņemšanu, vai ar piespiedu darbu, vai ar naudas sodu un ar probācijas uzraudzību uz laiku līdz pieciem gadiem</a:t>
            </a:r>
            <a:r>
              <a:rPr lang="lv-LV" sz="1600" dirty="0" smtClean="0">
                <a:solidFill>
                  <a:schemeClr val="bg2">
                    <a:lumMod val="10000"/>
                  </a:schemeClr>
                </a:solidFill>
                <a:cs typeface="Times New Roman" panose="02020603050405020304" pitchFamily="18" charset="0"/>
              </a:rPr>
              <a:t>.</a:t>
            </a:r>
          </a:p>
          <a:p>
            <a:pPr marL="0" indent="0">
              <a:lnSpc>
                <a:spcPct val="110000"/>
              </a:lnSpc>
              <a:buNone/>
            </a:pPr>
            <a:endParaRPr lang="lv-LV" sz="800" dirty="0">
              <a:solidFill>
                <a:schemeClr val="bg2">
                  <a:lumMod val="10000"/>
                </a:schemeClr>
              </a:solidFill>
              <a:cs typeface="Times New Roman" panose="02020603050405020304" pitchFamily="18" charset="0"/>
            </a:endParaRPr>
          </a:p>
          <a:p>
            <a:pPr marL="0" indent="0">
              <a:lnSpc>
                <a:spcPct val="110000"/>
              </a:lnSpc>
              <a:buNone/>
            </a:pPr>
            <a:r>
              <a:rPr lang="lv-LV" dirty="0">
                <a:solidFill>
                  <a:schemeClr val="bg2">
                    <a:lumMod val="10000"/>
                  </a:schemeClr>
                </a:solidFill>
                <a:cs typeface="Times New Roman" panose="02020603050405020304" pitchFamily="18" charset="0"/>
              </a:rPr>
              <a:t>(2) Par šā panta pirmajā daļā paredzēto noziedzīgo nodarījumu, ja tas izraisījis smagas sekas vai ja tas izdarīts ar mazgadīgo, —</a:t>
            </a:r>
          </a:p>
          <a:p>
            <a:pPr marL="0" indent="0">
              <a:lnSpc>
                <a:spcPct val="110000"/>
              </a:lnSpc>
              <a:buNone/>
            </a:pPr>
            <a:r>
              <a:rPr lang="lv-LV" sz="1700" dirty="0">
                <a:solidFill>
                  <a:schemeClr val="bg2">
                    <a:lumMod val="10000"/>
                  </a:schemeClr>
                </a:solidFill>
                <a:cs typeface="Times New Roman" panose="02020603050405020304" pitchFamily="18" charset="0"/>
              </a:rPr>
              <a:t>soda ar brīvības atņemšanu uz laiku līdz septiņiem gadiem un ar probācijas uzraudzību uz laiku līdz pieciem </a:t>
            </a:r>
            <a:r>
              <a:rPr lang="lv-LV" sz="1700" dirty="0" smtClean="0">
                <a:solidFill>
                  <a:schemeClr val="bg2">
                    <a:lumMod val="10000"/>
                  </a:schemeClr>
                </a:solidFill>
                <a:cs typeface="Times New Roman" panose="02020603050405020304" pitchFamily="18" charset="0"/>
              </a:rPr>
              <a:t>gadiem </a:t>
            </a:r>
            <a:r>
              <a:rPr lang="lv-LV" sz="1700" i="1" dirty="0" smtClean="0">
                <a:solidFill>
                  <a:schemeClr val="bg2">
                    <a:lumMod val="10000"/>
                  </a:schemeClr>
                </a:solidFill>
                <a:cs typeface="Times New Roman" pitchFamily="18" charset="0"/>
              </a:rPr>
              <a:t>(Krimināllikuma </a:t>
            </a:r>
            <a:r>
              <a:rPr lang="lv-LV" sz="1700" i="1" dirty="0">
                <a:solidFill>
                  <a:schemeClr val="bg2">
                    <a:lumMod val="10000"/>
                  </a:schemeClr>
                </a:solidFill>
                <a:cs typeface="Times New Roman" pitchFamily="18" charset="0"/>
              </a:rPr>
              <a:t>162</a:t>
            </a:r>
            <a:r>
              <a:rPr lang="lv-LV" sz="1700" i="1" dirty="0" smtClean="0">
                <a:solidFill>
                  <a:schemeClr val="bg2">
                    <a:lumMod val="10000"/>
                  </a:schemeClr>
                </a:solidFill>
                <a:cs typeface="Times New Roman" pitchFamily="18" charset="0"/>
              </a:rPr>
              <a:t>.</a:t>
            </a:r>
            <a:r>
              <a:rPr lang="lv-LV" sz="1700" i="1" baseline="30000" dirty="0" smtClean="0">
                <a:solidFill>
                  <a:schemeClr val="bg2">
                    <a:lumMod val="10000"/>
                  </a:schemeClr>
                </a:solidFill>
                <a:cs typeface="Times New Roman" pitchFamily="18" charset="0"/>
              </a:rPr>
              <a:t> </a:t>
            </a:r>
            <a:r>
              <a:rPr lang="lv-LV" sz="1700" i="1" dirty="0" smtClean="0">
                <a:solidFill>
                  <a:schemeClr val="bg2">
                    <a:lumMod val="10000"/>
                  </a:schemeClr>
                </a:solidFill>
                <a:cs typeface="Times New Roman" pitchFamily="18" charset="0"/>
              </a:rPr>
              <a:t>pants)</a:t>
            </a:r>
            <a:endParaRPr lang="lv-LV" sz="1700" i="1" dirty="0">
              <a:solidFill>
                <a:schemeClr val="bg2">
                  <a:lumMod val="10000"/>
                </a:schemeClr>
              </a:solidFill>
              <a:ea typeface="Times New Roman"/>
              <a:cs typeface="Times New Roman" pitchFamily="18" charset="0"/>
            </a:endParaRPr>
          </a:p>
          <a:p>
            <a:pPr marL="0" indent="0">
              <a:buNone/>
            </a:pPr>
            <a:endParaRPr lang="lv-LV" sz="1800" dirty="0">
              <a:solidFill>
                <a:schemeClr val="bg2">
                  <a:lumMod val="10000"/>
                </a:schemeClr>
              </a:solidFill>
              <a:latin typeface="Times New Roman" panose="02020603050405020304" pitchFamily="18" charset="0"/>
              <a:cs typeface="Times New Roman" panose="02020603050405020304" pitchFamily="18" charset="0"/>
            </a:endParaRPr>
          </a:p>
          <a:p>
            <a:pPr marL="0" indent="0">
              <a:buNone/>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679249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lv-LV" sz="3600" dirty="0">
                <a:solidFill>
                  <a:schemeClr val="tx2">
                    <a:lumMod val="75000"/>
                  </a:schemeClr>
                </a:solidFill>
              </a:rPr>
              <a:t>2.1. </a:t>
            </a:r>
            <a:r>
              <a:rPr lang="lv-LV" sz="3600" dirty="0" smtClean="0">
                <a:solidFill>
                  <a:schemeClr val="tx2">
                    <a:lumMod val="75000"/>
                  </a:schemeClr>
                </a:solidFill>
              </a:rPr>
              <a:t>Seksuālās </a:t>
            </a:r>
            <a:r>
              <a:rPr lang="lv-LV" sz="3600" dirty="0">
                <a:solidFill>
                  <a:schemeClr val="tx2">
                    <a:lumMod val="75000"/>
                  </a:schemeClr>
                </a:solidFill>
              </a:rPr>
              <a:t>uzmākšanās internetā </a:t>
            </a:r>
            <a:r>
              <a:rPr lang="lv-LV" sz="3600" dirty="0" smtClean="0">
                <a:solidFill>
                  <a:schemeClr val="tx2">
                    <a:lumMod val="75000"/>
                  </a:schemeClr>
                </a:solidFill>
              </a:rPr>
              <a:t>juridiskais </a:t>
            </a:r>
            <a:r>
              <a:rPr lang="lv-LV" sz="3600" dirty="0">
                <a:solidFill>
                  <a:schemeClr val="tx2">
                    <a:lumMod val="75000"/>
                  </a:schemeClr>
                </a:solidFill>
              </a:rPr>
              <a:t>skaidrojums</a:t>
            </a:r>
            <a:endParaRPr lang="lv-LV" sz="3400" dirty="0">
              <a:solidFill>
                <a:schemeClr val="tx2">
                  <a:lumMod val="75000"/>
                </a:schemeClr>
              </a:solidFill>
            </a:endParaRPr>
          </a:p>
        </p:txBody>
      </p:sp>
      <p:sp>
        <p:nvSpPr>
          <p:cNvPr id="3" name="Content Placeholder 2"/>
          <p:cNvSpPr>
            <a:spLocks noGrp="1"/>
          </p:cNvSpPr>
          <p:nvPr>
            <p:ph idx="1"/>
          </p:nvPr>
        </p:nvSpPr>
        <p:spPr>
          <a:xfrm>
            <a:off x="609600" y="1600201"/>
            <a:ext cx="10972800" cy="5257799"/>
          </a:xfrm>
        </p:spPr>
        <p:txBody>
          <a:bodyPr>
            <a:normAutofit fontScale="92500" lnSpcReduction="10000"/>
          </a:bodyPr>
          <a:lstStyle/>
          <a:p>
            <a:pPr marL="0" indent="0">
              <a:spcAft>
                <a:spcPts val="0"/>
              </a:spcAft>
              <a:buNone/>
            </a:pPr>
            <a:r>
              <a:rPr lang="lv-LV" dirty="0" smtClean="0">
                <a:solidFill>
                  <a:schemeClr val="bg2">
                    <a:lumMod val="10000"/>
                  </a:schemeClr>
                </a:solidFill>
              </a:rPr>
              <a:t>Pornogrāfiska </a:t>
            </a:r>
            <a:r>
              <a:rPr lang="lv-LV" dirty="0">
                <a:solidFill>
                  <a:schemeClr val="bg2">
                    <a:lumMod val="10000"/>
                  </a:schemeClr>
                </a:solidFill>
              </a:rPr>
              <a:t>priekšnesuma demonstrēšanas, intīma rakstura izklaides ierobežošanas un </a:t>
            </a:r>
            <a:r>
              <a:rPr lang="lv-LV" b="1" dirty="0">
                <a:solidFill>
                  <a:schemeClr val="tx2">
                    <a:lumMod val="75000"/>
                  </a:schemeClr>
                </a:solidFill>
              </a:rPr>
              <a:t>pornogrāfiska rakstura materiāla aprites noteikumu </a:t>
            </a:r>
            <a:r>
              <a:rPr lang="lv-LV" b="1" dirty="0" smtClean="0">
                <a:solidFill>
                  <a:schemeClr val="tx2">
                    <a:lumMod val="75000"/>
                  </a:schemeClr>
                </a:solidFill>
              </a:rPr>
              <a:t>pārkāpšana</a:t>
            </a:r>
            <a:r>
              <a:rPr lang="lv-LV" i="1" dirty="0" smtClean="0">
                <a:solidFill>
                  <a:schemeClr val="bg2">
                    <a:lumMod val="10000"/>
                  </a:schemeClr>
                </a:solidFill>
              </a:rPr>
              <a:t> </a:t>
            </a:r>
          </a:p>
          <a:p>
            <a:pPr marL="0" indent="0">
              <a:spcAft>
                <a:spcPts val="0"/>
              </a:spcAft>
              <a:buNone/>
            </a:pPr>
            <a:endParaRPr lang="lv-LV" sz="600" i="1" dirty="0" smtClean="0">
              <a:solidFill>
                <a:schemeClr val="bg2">
                  <a:lumMod val="10000"/>
                </a:schemeClr>
              </a:solidFill>
            </a:endParaRPr>
          </a:p>
          <a:p>
            <a:pPr marL="0" indent="0">
              <a:lnSpc>
                <a:spcPct val="110000"/>
              </a:lnSpc>
              <a:spcBef>
                <a:spcPts val="0"/>
              </a:spcBef>
              <a:buNone/>
            </a:pPr>
            <a:r>
              <a:rPr lang="lv-LV" dirty="0" smtClean="0">
                <a:solidFill>
                  <a:schemeClr val="bg2">
                    <a:lumMod val="10000"/>
                  </a:schemeClr>
                </a:solidFill>
                <a:cs typeface="Times New Roman" pitchFamily="18" charset="0"/>
              </a:rPr>
              <a:t>(1) Par </a:t>
            </a:r>
            <a:r>
              <a:rPr lang="lv-LV" dirty="0">
                <a:solidFill>
                  <a:schemeClr val="bg2">
                    <a:lumMod val="10000"/>
                  </a:schemeClr>
                </a:solidFill>
                <a:cs typeface="Times New Roman" panose="02020603050405020304" pitchFamily="18" charset="0"/>
              </a:rPr>
              <a:t>pornogrāfiska priekšnesuma demonstrēšanas vai citu intīma rakstura izklaides ierobežošanas noteikumu pārkāpšanu vai par pornogrāfiska rakstura materiāla aprites noteikumu pārkāpšanu, ja tā izdarīta ievērojamā apmērā vai ja ar to radīts būtisks kaitējums</a:t>
            </a:r>
            <a:r>
              <a:rPr lang="lv-LV" dirty="0" smtClean="0">
                <a:solidFill>
                  <a:schemeClr val="bg2">
                    <a:lumMod val="10000"/>
                  </a:schemeClr>
                </a:solidFill>
                <a:cs typeface="Times New Roman" pitchFamily="18" charset="0"/>
              </a:rPr>
              <a:t>, - </a:t>
            </a:r>
          </a:p>
          <a:p>
            <a:pPr marL="0" indent="0">
              <a:lnSpc>
                <a:spcPct val="110000"/>
              </a:lnSpc>
              <a:spcBef>
                <a:spcPts val="0"/>
              </a:spcBef>
              <a:buNone/>
            </a:pPr>
            <a:r>
              <a:rPr lang="lv-LV" sz="1700" dirty="0" smtClean="0">
                <a:solidFill>
                  <a:schemeClr val="bg2">
                    <a:lumMod val="10000"/>
                  </a:schemeClr>
                </a:solidFill>
                <a:cs typeface="Times New Roman" pitchFamily="18" charset="0"/>
              </a:rPr>
              <a:t>soda </a:t>
            </a:r>
            <a:r>
              <a:rPr lang="lv-LV" sz="1700" dirty="0">
                <a:solidFill>
                  <a:schemeClr val="bg2">
                    <a:lumMod val="10000"/>
                  </a:schemeClr>
                </a:solidFill>
                <a:cs typeface="Times New Roman" pitchFamily="18" charset="0"/>
              </a:rPr>
              <a:t>ar brīvības atņemšanu uz laiku līdz vienam gadam vai ar īslaicīgu brīvības atņemšanu, vai ar piespiedu darbu, vai ar naudas sodu</a:t>
            </a:r>
            <a:r>
              <a:rPr lang="lv-LV" sz="1700" dirty="0" smtClean="0">
                <a:solidFill>
                  <a:schemeClr val="bg2">
                    <a:lumMod val="10000"/>
                  </a:schemeClr>
                </a:solidFill>
                <a:cs typeface="Times New Roman" pitchFamily="18" charset="0"/>
              </a:rPr>
              <a:t>.</a:t>
            </a:r>
          </a:p>
          <a:p>
            <a:pPr marL="0" indent="0">
              <a:lnSpc>
                <a:spcPct val="110000"/>
              </a:lnSpc>
              <a:spcBef>
                <a:spcPts val="0"/>
              </a:spcBef>
              <a:buNone/>
            </a:pPr>
            <a:endParaRPr lang="lv-LV" sz="600" dirty="0" smtClean="0">
              <a:solidFill>
                <a:schemeClr val="bg2">
                  <a:lumMod val="10000"/>
                </a:schemeClr>
              </a:solidFill>
              <a:cs typeface="Times New Roman" pitchFamily="18" charset="0"/>
            </a:endParaRPr>
          </a:p>
          <a:p>
            <a:pPr marL="0" indent="0">
              <a:lnSpc>
                <a:spcPct val="110000"/>
              </a:lnSpc>
              <a:spcBef>
                <a:spcPts val="0"/>
              </a:spcBef>
              <a:buNone/>
            </a:pPr>
            <a:r>
              <a:rPr lang="lv-LV" dirty="0">
                <a:solidFill>
                  <a:schemeClr val="bg2">
                    <a:lumMod val="10000"/>
                  </a:schemeClr>
                </a:solidFill>
                <a:cs typeface="Times New Roman" pitchFamily="18" charset="0"/>
              </a:rPr>
              <a:t>(2) Par tāda pornogrāfiska priekšnesuma apmeklēšanu vai demonstrēšanu vai par tādu pornogrāfiska rakstura materiāla apriti, kurš satur </a:t>
            </a:r>
            <a:r>
              <a:rPr lang="lv-LV" dirty="0">
                <a:solidFill>
                  <a:schemeClr val="tx2">
                    <a:lumMod val="75000"/>
                  </a:schemeClr>
                </a:solidFill>
                <a:cs typeface="Times New Roman" pitchFamily="18" charset="0"/>
              </a:rPr>
              <a:t>bērnu pornogrāfiju, </a:t>
            </a:r>
            <a:r>
              <a:rPr lang="lv-LV" dirty="0">
                <a:solidFill>
                  <a:schemeClr val="bg2">
                    <a:lumMod val="10000"/>
                  </a:schemeClr>
                </a:solidFill>
                <a:cs typeface="Times New Roman" pitchFamily="18" charset="0"/>
              </a:rPr>
              <a:t>cilvēka seksuālas darbības ar dzīvnieku, nekrofiliju vai dzimumtieksmes apmierināšanu vardarbīgā veidā,</a:t>
            </a:r>
            <a:r>
              <a:rPr lang="en-US" dirty="0">
                <a:solidFill>
                  <a:schemeClr val="bg2">
                    <a:lumMod val="10000"/>
                  </a:schemeClr>
                </a:solidFill>
                <a:cs typeface="Times New Roman" pitchFamily="18" charset="0"/>
              </a:rPr>
              <a:t> </a:t>
            </a:r>
            <a:r>
              <a:rPr lang="lv-LV" dirty="0">
                <a:solidFill>
                  <a:schemeClr val="accent6">
                    <a:lumMod val="50000"/>
                  </a:schemeClr>
                </a:solidFill>
                <a:cs typeface="Times New Roman" pitchFamily="18" charset="0"/>
              </a:rPr>
              <a:t>-</a:t>
            </a:r>
          </a:p>
          <a:p>
            <a:pPr marL="0" indent="0">
              <a:lnSpc>
                <a:spcPct val="110000"/>
              </a:lnSpc>
              <a:spcBef>
                <a:spcPts val="0"/>
              </a:spcBef>
              <a:buNone/>
            </a:pPr>
            <a:r>
              <a:rPr lang="lv-LV" sz="1700" dirty="0">
                <a:solidFill>
                  <a:schemeClr val="bg2">
                    <a:lumMod val="10000"/>
                  </a:schemeClr>
                </a:solidFill>
                <a:cs typeface="Times New Roman" pitchFamily="18" charset="0"/>
              </a:rPr>
              <a:t>soda ar brīvības atņemšanu uz laiku līdz trim gadiem vai ar īslaicīgu brīvības atņemšanu, vai ar piespiedu darbu, vai ar naudas sodu, konfiscējot mantu vai bez mantas konfiskācijas, un ar probācijas uzraudzību uz laiku līdz trim gadiem.</a:t>
            </a:r>
          </a:p>
          <a:p>
            <a:pPr marL="0" indent="0">
              <a:spcBef>
                <a:spcPts val="0"/>
              </a:spcBef>
              <a:buNone/>
            </a:pPr>
            <a:endParaRPr lang="lv-LV" sz="1800" dirty="0" smtClean="0">
              <a:solidFill>
                <a:schemeClr val="bg2">
                  <a:lumMod val="10000"/>
                </a:schemeClr>
              </a:solidFill>
              <a:cs typeface="Times New Roman" pitchFamily="18" charset="0"/>
            </a:endParaRPr>
          </a:p>
          <a:p>
            <a:pPr marL="0" indent="0">
              <a:lnSpc>
                <a:spcPct val="120000"/>
              </a:lnSpc>
              <a:buNone/>
            </a:pPr>
            <a:endParaRPr lang="lv-LV" sz="1800" dirty="0" smtClean="0">
              <a:solidFill>
                <a:schemeClr val="bg2">
                  <a:lumMod val="10000"/>
                </a:schemeClr>
              </a:solidFill>
              <a:cs typeface="Times New Roman" pitchFamily="18" charset="0"/>
            </a:endParaRPr>
          </a:p>
          <a:p>
            <a:pPr marL="0" indent="0">
              <a:buNone/>
            </a:pPr>
            <a:endParaRPr lang="lv-LV" sz="2200" i="1" dirty="0">
              <a:solidFill>
                <a:schemeClr val="bg2">
                  <a:lumMod val="10000"/>
                </a:schemeClr>
              </a:solidFill>
              <a:latin typeface="Times New Roman" pitchFamily="18" charset="0"/>
              <a:cs typeface="Times New Roman" pitchFamily="18" charset="0"/>
            </a:endParaRPr>
          </a:p>
        </p:txBody>
      </p:sp>
      <p:pic>
        <p:nvPicPr>
          <p:cNvPr id="5" name="Picture 4"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319565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lv-LV" sz="3600" dirty="0">
                <a:solidFill>
                  <a:schemeClr val="tx2">
                    <a:lumMod val="75000"/>
                  </a:schemeClr>
                </a:solidFill>
              </a:rPr>
              <a:t>2.1. </a:t>
            </a:r>
            <a:r>
              <a:rPr lang="lv-LV" sz="3600" dirty="0" smtClean="0">
                <a:solidFill>
                  <a:schemeClr val="tx2">
                    <a:lumMod val="75000"/>
                  </a:schemeClr>
                </a:solidFill>
              </a:rPr>
              <a:t>Seksuālās </a:t>
            </a:r>
            <a:r>
              <a:rPr lang="lv-LV" sz="3600" dirty="0">
                <a:solidFill>
                  <a:schemeClr val="tx2">
                    <a:lumMod val="75000"/>
                  </a:schemeClr>
                </a:solidFill>
              </a:rPr>
              <a:t>uzmākšanās internetā </a:t>
            </a:r>
            <a:r>
              <a:rPr lang="lv-LV" sz="3600" dirty="0" smtClean="0">
                <a:solidFill>
                  <a:schemeClr val="tx2">
                    <a:lumMod val="75000"/>
                  </a:schemeClr>
                </a:solidFill>
              </a:rPr>
              <a:t>juridiskais </a:t>
            </a:r>
            <a:r>
              <a:rPr lang="lv-LV" sz="3600" dirty="0">
                <a:solidFill>
                  <a:schemeClr val="tx2">
                    <a:lumMod val="75000"/>
                  </a:schemeClr>
                </a:solidFill>
              </a:rPr>
              <a:t>skaidrojums</a:t>
            </a:r>
            <a:endParaRPr lang="lv-LV" sz="3400" dirty="0">
              <a:solidFill>
                <a:schemeClr val="tx2">
                  <a:lumMod val="75000"/>
                </a:schemeClr>
              </a:solidFill>
            </a:endParaRPr>
          </a:p>
        </p:txBody>
      </p:sp>
      <p:sp>
        <p:nvSpPr>
          <p:cNvPr id="3" name="Content Placeholder 2"/>
          <p:cNvSpPr>
            <a:spLocks noGrp="1"/>
          </p:cNvSpPr>
          <p:nvPr>
            <p:ph idx="1"/>
          </p:nvPr>
        </p:nvSpPr>
        <p:spPr>
          <a:xfrm>
            <a:off x="609600" y="1600201"/>
            <a:ext cx="10972800" cy="4987635"/>
          </a:xfrm>
        </p:spPr>
        <p:txBody>
          <a:bodyPr>
            <a:normAutofit/>
          </a:bodyPr>
          <a:lstStyle/>
          <a:p>
            <a:pPr marL="0" indent="0">
              <a:buNone/>
            </a:pPr>
            <a:r>
              <a:rPr lang="lv-LV" sz="2200" dirty="0" smtClean="0">
                <a:solidFill>
                  <a:schemeClr val="bg2">
                    <a:lumMod val="10000"/>
                  </a:schemeClr>
                </a:solidFill>
                <a:cs typeface="Times New Roman" pitchFamily="18" charset="0"/>
              </a:rPr>
              <a:t>(</a:t>
            </a:r>
            <a:r>
              <a:rPr lang="lv-LV" sz="2200" dirty="0">
                <a:solidFill>
                  <a:schemeClr val="bg2">
                    <a:lumMod val="10000"/>
                  </a:schemeClr>
                </a:solidFill>
                <a:cs typeface="Times New Roman" pitchFamily="18" charset="0"/>
              </a:rPr>
              <a:t>3) Par nepilngadīgā pamudināšanu, iesaistīšanu, piespiešanu piedalīties vai izmantošanu pornogrāfiskā priekšnesumā vai pornogrāfiska rakstura materiāla izgatavošanā </a:t>
            </a:r>
            <a:r>
              <a:rPr lang="lv-LV" sz="2200" dirty="0" smtClean="0">
                <a:solidFill>
                  <a:schemeClr val="bg2">
                    <a:lumMod val="10000"/>
                  </a:schemeClr>
                </a:solidFill>
                <a:cs typeface="Times New Roman" pitchFamily="18" charset="0"/>
              </a:rPr>
              <a:t>—</a:t>
            </a:r>
            <a:endParaRPr lang="en-US" sz="2200" dirty="0" smtClean="0">
              <a:solidFill>
                <a:schemeClr val="bg2">
                  <a:lumMod val="10000"/>
                </a:schemeClr>
              </a:solidFill>
              <a:cs typeface="Times New Roman" pitchFamily="18" charset="0"/>
            </a:endParaRPr>
          </a:p>
          <a:p>
            <a:pPr marL="0" indent="0">
              <a:buNone/>
            </a:pPr>
            <a:r>
              <a:rPr lang="lv-LV" sz="1600" dirty="0" smtClean="0">
                <a:solidFill>
                  <a:schemeClr val="bg2">
                    <a:lumMod val="10000"/>
                  </a:schemeClr>
                </a:solidFill>
                <a:cs typeface="Times New Roman" pitchFamily="18" charset="0"/>
              </a:rPr>
              <a:t>soda </a:t>
            </a:r>
            <a:r>
              <a:rPr lang="lv-LV" sz="1600" dirty="0">
                <a:solidFill>
                  <a:schemeClr val="bg2">
                    <a:lumMod val="10000"/>
                  </a:schemeClr>
                </a:solidFill>
                <a:cs typeface="Times New Roman" pitchFamily="18" charset="0"/>
              </a:rPr>
              <a:t>ar brīvības atņemšanu uz laiku līdz sešiem gadiem, konfiscējot mantu vai bez mantas konfiskācijas, un ar probācijas uzraudzību uz laiku līdz trim gadiem</a:t>
            </a:r>
            <a:r>
              <a:rPr lang="lv-LV" sz="1600" dirty="0" smtClean="0">
                <a:solidFill>
                  <a:schemeClr val="bg2">
                    <a:lumMod val="10000"/>
                  </a:schemeClr>
                </a:solidFill>
                <a:cs typeface="Times New Roman" pitchFamily="18" charset="0"/>
              </a:rPr>
              <a:t>.</a:t>
            </a:r>
            <a:endParaRPr lang="en-US" sz="1600" dirty="0" smtClean="0">
              <a:solidFill>
                <a:schemeClr val="bg2">
                  <a:lumMod val="10000"/>
                </a:schemeClr>
              </a:solidFill>
              <a:cs typeface="Times New Roman" pitchFamily="18" charset="0"/>
            </a:endParaRPr>
          </a:p>
          <a:p>
            <a:pPr marL="0" indent="0">
              <a:buNone/>
            </a:pPr>
            <a:endParaRPr lang="lv-LV" sz="600" dirty="0">
              <a:solidFill>
                <a:schemeClr val="bg2">
                  <a:lumMod val="10000"/>
                </a:schemeClr>
              </a:solidFill>
              <a:cs typeface="Times New Roman" pitchFamily="18" charset="0"/>
            </a:endParaRPr>
          </a:p>
          <a:p>
            <a:pPr marL="0" indent="0">
              <a:buNone/>
            </a:pPr>
            <a:r>
              <a:rPr lang="lv-LV" sz="2200" dirty="0">
                <a:solidFill>
                  <a:schemeClr val="bg2">
                    <a:lumMod val="10000"/>
                  </a:schemeClr>
                </a:solidFill>
                <a:cs typeface="Times New Roman" pitchFamily="18" charset="0"/>
              </a:rPr>
              <a:t>(4) Par sešpadsmit gadu vecumu nesasniegušas personas pamudināšanu, iesaistīšanu, piespiešanu piedalīties vai izmantošanu pornogrāfiskā priekšnesumā vai pornogrāfiska rakstura materiāla izgatavošanā </a:t>
            </a:r>
            <a:r>
              <a:rPr lang="lv-LV" sz="2200" dirty="0" smtClean="0">
                <a:solidFill>
                  <a:schemeClr val="bg2">
                    <a:lumMod val="10000"/>
                  </a:schemeClr>
                </a:solidFill>
                <a:cs typeface="Times New Roman" pitchFamily="18" charset="0"/>
              </a:rPr>
              <a:t>—</a:t>
            </a:r>
            <a:endParaRPr lang="en-US" sz="2200" dirty="0" smtClean="0">
              <a:solidFill>
                <a:schemeClr val="bg2">
                  <a:lumMod val="10000"/>
                </a:schemeClr>
              </a:solidFill>
              <a:cs typeface="Times New Roman" pitchFamily="18" charset="0"/>
            </a:endParaRPr>
          </a:p>
          <a:p>
            <a:pPr marL="0" indent="0">
              <a:buNone/>
            </a:pPr>
            <a:r>
              <a:rPr lang="lv-LV" sz="1600" dirty="0" smtClean="0">
                <a:solidFill>
                  <a:schemeClr val="bg2">
                    <a:lumMod val="10000"/>
                  </a:schemeClr>
                </a:solidFill>
                <a:cs typeface="Times New Roman" pitchFamily="18" charset="0"/>
              </a:rPr>
              <a:t>soda </a:t>
            </a:r>
            <a:r>
              <a:rPr lang="lv-LV" sz="1600" dirty="0">
                <a:solidFill>
                  <a:schemeClr val="bg2">
                    <a:lumMod val="10000"/>
                  </a:schemeClr>
                </a:solidFill>
                <a:cs typeface="Times New Roman" pitchFamily="18" charset="0"/>
              </a:rPr>
              <a:t>ar brīvības atņemšanu uz laiku no trim līdz divpadsmit gadiem, konfiscējot mantu vai bez mantas konfiskācijas, un ar probācijas uzraudzību uz laiku līdz trim gadiem</a:t>
            </a:r>
            <a:r>
              <a:rPr lang="lv-LV" sz="1600" dirty="0" smtClean="0">
                <a:solidFill>
                  <a:schemeClr val="bg2">
                    <a:lumMod val="10000"/>
                  </a:schemeClr>
                </a:solidFill>
                <a:cs typeface="Times New Roman" pitchFamily="18" charset="0"/>
              </a:rPr>
              <a:t>. </a:t>
            </a:r>
            <a:r>
              <a:rPr lang="lv-LV" sz="1600" i="1" dirty="0" smtClean="0">
                <a:solidFill>
                  <a:schemeClr val="bg2">
                    <a:lumMod val="10000"/>
                  </a:schemeClr>
                </a:solidFill>
                <a:cs typeface="Times New Roman" pitchFamily="18" charset="0"/>
              </a:rPr>
              <a:t>(Krimināllikuma 166.</a:t>
            </a:r>
            <a:r>
              <a:rPr lang="lv-LV" sz="1600" i="1" baseline="30000" dirty="0" smtClean="0">
                <a:solidFill>
                  <a:schemeClr val="bg2">
                    <a:lumMod val="10000"/>
                  </a:schemeClr>
                </a:solidFill>
                <a:cs typeface="Times New Roman" pitchFamily="18" charset="0"/>
              </a:rPr>
              <a:t> </a:t>
            </a:r>
            <a:r>
              <a:rPr lang="lv-LV" sz="1600" i="1" dirty="0" smtClean="0">
                <a:solidFill>
                  <a:schemeClr val="bg2">
                    <a:lumMod val="10000"/>
                  </a:schemeClr>
                </a:solidFill>
                <a:cs typeface="Times New Roman" pitchFamily="18" charset="0"/>
              </a:rPr>
              <a:t>pants)</a:t>
            </a:r>
            <a:endParaRPr lang="lv-LV" sz="1600" i="1" dirty="0">
              <a:solidFill>
                <a:schemeClr val="bg2">
                  <a:lumMod val="10000"/>
                </a:schemeClr>
              </a:solidFill>
              <a:ea typeface="Times New Roman"/>
              <a:cs typeface="Times New Roman" pitchFamily="18" charset="0"/>
            </a:endParaRPr>
          </a:p>
          <a:p>
            <a:pPr marL="0" indent="0">
              <a:buNone/>
            </a:pPr>
            <a:endParaRPr lang="lv-LV" sz="2100" i="1"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a:buNone/>
            </a:pPr>
            <a:endParaRPr lang="lv-LV" sz="2200" i="1" dirty="0" smtClean="0">
              <a:solidFill>
                <a:schemeClr val="bg2">
                  <a:lumMod val="10000"/>
                </a:schemeClr>
              </a:solidFill>
              <a:latin typeface="Times New Roman" pitchFamily="18" charset="0"/>
              <a:cs typeface="Times New Roman" pitchFamily="18" charset="0"/>
            </a:endParaRPr>
          </a:p>
          <a:p>
            <a:pPr marL="0" indent="0">
              <a:buNone/>
            </a:pPr>
            <a:endParaRPr lang="lv-LV" sz="2200" b="1" dirty="0" smtClean="0">
              <a:solidFill>
                <a:schemeClr val="accent6">
                  <a:lumMod val="50000"/>
                </a:schemeClr>
              </a:solidFill>
              <a:latin typeface="Times New Roman" pitchFamily="18" charset="0"/>
              <a:cs typeface="Times New Roman" pitchFamily="18" charset="0"/>
            </a:endParaRPr>
          </a:p>
          <a:p>
            <a:pPr marL="0" lvl="0" indent="0">
              <a:buNone/>
            </a:pPr>
            <a:endParaRPr lang="lv-LV" dirty="0" smtClean="0">
              <a:solidFill>
                <a:schemeClr val="accent6">
                  <a:lumMod val="50000"/>
                </a:schemeClr>
              </a:solidFill>
            </a:endParaRPr>
          </a:p>
        </p:txBody>
      </p:sp>
      <p:pic>
        <p:nvPicPr>
          <p:cNvPr id="5" name="Picture 4"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33212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internetā </a:t>
            </a:r>
            <a:r>
              <a:rPr lang="lv-LV" sz="3600" dirty="0" smtClean="0">
                <a:solidFill>
                  <a:schemeClr val="tx2">
                    <a:lumMod val="75000"/>
                  </a:schemeClr>
                </a:solidFill>
              </a:rPr>
              <a:t>radītās </a:t>
            </a:r>
            <a:r>
              <a:rPr lang="lv-LV" sz="3600" dirty="0" smtClean="0">
                <a:solidFill>
                  <a:schemeClr val="tx2">
                    <a:lumMod val="75000"/>
                  </a:schemeClr>
                </a:solidFill>
              </a:rPr>
              <a:t>sekas</a:t>
            </a:r>
            <a:r>
              <a:rPr lang="en-US" sz="3600" dirty="0" smtClean="0">
                <a:solidFill>
                  <a:schemeClr val="tx2">
                    <a:lumMod val="75000"/>
                  </a:schemeClr>
                </a:solidFill>
              </a:rPr>
              <a:t> </a:t>
            </a:r>
            <a:r>
              <a:rPr lang="lv-LV" sz="3600" dirty="0" smtClean="0">
                <a:solidFill>
                  <a:schemeClr val="tx2">
                    <a:lumMod val="75000"/>
                  </a:schemeClr>
                </a:solidFill>
              </a:rPr>
              <a:t>bērniem </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endParaRPr lang="lv-LV" sz="600" dirty="0" smtClean="0">
              <a:solidFill>
                <a:schemeClr val="bg2">
                  <a:lumMod val="10000"/>
                </a:schemeClr>
              </a:solidFill>
            </a:endParaRPr>
          </a:p>
          <a:p>
            <a:pPr>
              <a:buFont typeface="Wingdings" panose="05000000000000000000" pitchFamily="2" charset="2"/>
              <a:buChar char="§"/>
            </a:pPr>
            <a:r>
              <a:rPr lang="lv-LV" dirty="0" smtClean="0">
                <a:solidFill>
                  <a:schemeClr val="bg2">
                    <a:lumMod val="10000"/>
                  </a:schemeClr>
                </a:solidFill>
              </a:rPr>
              <a:t>Nav konstatēts, ka bērniem, kuri cietuši no seksuālās uzmākšanās </a:t>
            </a:r>
            <a:r>
              <a:rPr lang="lv-LV" dirty="0" smtClean="0">
                <a:solidFill>
                  <a:schemeClr val="bg2">
                    <a:lumMod val="10000"/>
                  </a:schemeClr>
                </a:solidFill>
              </a:rPr>
              <a:t>internet</a:t>
            </a:r>
            <a:r>
              <a:rPr lang="en-US" dirty="0" smtClean="0">
                <a:solidFill>
                  <a:schemeClr val="bg2">
                    <a:lumMod val="10000"/>
                  </a:schemeClr>
                </a:solidFill>
              </a:rPr>
              <a:t>,</a:t>
            </a:r>
            <a:r>
              <a:rPr lang="lv-LV" dirty="0" smtClean="0">
                <a:solidFill>
                  <a:schemeClr val="bg2">
                    <a:lumMod val="10000"/>
                  </a:schemeClr>
                </a:solidFill>
              </a:rPr>
              <a:t> </a:t>
            </a:r>
            <a:r>
              <a:rPr lang="lv-LV" dirty="0" smtClean="0">
                <a:solidFill>
                  <a:schemeClr val="bg2">
                    <a:lumMod val="10000"/>
                  </a:schemeClr>
                </a:solidFill>
              </a:rPr>
              <a:t>būtu mazāk izteiktu seku, salīdzinājumā ar bērniem, kuri ir seksuāli izmantoti reālajā vidē </a:t>
            </a:r>
            <a:r>
              <a:rPr lang="lv-LV" i="1" dirty="0" smtClean="0">
                <a:solidFill>
                  <a:schemeClr val="bg2">
                    <a:lumMod val="10000"/>
                  </a:schemeClr>
                </a:solidFill>
              </a:rPr>
              <a:t>(Whittle, Hamilton-</a:t>
            </a:r>
            <a:r>
              <a:rPr lang="lv-LV" i="1" dirty="0" err="1" smtClean="0">
                <a:solidFill>
                  <a:schemeClr val="bg2">
                    <a:lumMod val="10000"/>
                  </a:schemeClr>
                </a:solidFill>
              </a:rPr>
              <a:t>Giachritsis</a:t>
            </a:r>
            <a:r>
              <a:rPr lang="lv-LV" i="1" dirty="0" smtClean="0">
                <a:solidFill>
                  <a:schemeClr val="bg2">
                    <a:lumMod val="10000"/>
                  </a:schemeClr>
                </a:solidFill>
              </a:rPr>
              <a:t> &amp; </a:t>
            </a:r>
            <a:r>
              <a:rPr lang="lv-LV" i="1" dirty="0" err="1" smtClean="0">
                <a:solidFill>
                  <a:schemeClr val="bg2">
                    <a:lumMod val="10000"/>
                  </a:schemeClr>
                </a:solidFill>
              </a:rPr>
              <a:t>Beech</a:t>
            </a:r>
            <a:r>
              <a:rPr lang="lv-LV" i="1" dirty="0" smtClean="0">
                <a:solidFill>
                  <a:schemeClr val="bg2">
                    <a:lumMod val="10000"/>
                  </a:schemeClr>
                </a:solidFill>
              </a:rPr>
              <a:t>, 2013).</a:t>
            </a:r>
            <a:r>
              <a:rPr lang="lv-LV" dirty="0" smtClean="0">
                <a:solidFill>
                  <a:schemeClr val="bg2">
                    <a:lumMod val="10000"/>
                  </a:schemeClr>
                </a:solidFill>
              </a:rPr>
              <a:t> </a:t>
            </a:r>
            <a:endParaRPr lang="en-US" dirty="0" smtClean="0">
              <a:solidFill>
                <a:schemeClr val="bg2">
                  <a:lumMod val="10000"/>
                </a:schemeClr>
              </a:solidFill>
            </a:endParaRPr>
          </a:p>
          <a:p>
            <a:pPr>
              <a:buFont typeface="Wingdings" panose="05000000000000000000" pitchFamily="2" charset="2"/>
              <a:buChar char="§"/>
            </a:pPr>
            <a:endParaRPr lang="lv-LV" sz="600" dirty="0" smtClean="0">
              <a:solidFill>
                <a:schemeClr val="bg2">
                  <a:lumMod val="10000"/>
                </a:schemeClr>
              </a:solidFill>
            </a:endParaRPr>
          </a:p>
          <a:p>
            <a:pPr>
              <a:buFont typeface="Wingdings" panose="05000000000000000000" pitchFamily="2" charset="2"/>
              <a:buChar char="§"/>
            </a:pPr>
            <a:endParaRPr lang="lv-LV" sz="600" dirty="0" smtClean="0">
              <a:solidFill>
                <a:schemeClr val="bg2">
                  <a:lumMod val="10000"/>
                </a:schemeClr>
              </a:solidFill>
            </a:endParaRPr>
          </a:p>
          <a:p>
            <a:pPr>
              <a:buFont typeface="Wingdings" panose="05000000000000000000" pitchFamily="2" charset="2"/>
              <a:buChar char="§"/>
            </a:pPr>
            <a:r>
              <a:rPr lang="lv-LV" dirty="0" smtClean="0">
                <a:solidFill>
                  <a:schemeClr val="bg2">
                    <a:lumMod val="10000"/>
                  </a:schemeClr>
                </a:solidFill>
              </a:rPr>
              <a:t>Seksuālā uzmākšanās internetā ir </a:t>
            </a:r>
            <a:r>
              <a:rPr lang="lv-LV" dirty="0">
                <a:solidFill>
                  <a:schemeClr val="bg2">
                    <a:lumMod val="10000"/>
                  </a:schemeClr>
                </a:solidFill>
              </a:rPr>
              <a:t>ļoti variatīva </a:t>
            </a:r>
            <a:r>
              <a:rPr lang="lv-LV" i="1" dirty="0">
                <a:solidFill>
                  <a:schemeClr val="bg2">
                    <a:lumMod val="10000"/>
                  </a:schemeClr>
                </a:solidFill>
              </a:rPr>
              <a:t>(Andrews et al., 2004). </a:t>
            </a: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892513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internetā </a:t>
            </a:r>
            <a:r>
              <a:rPr lang="lv-LV" sz="3600" dirty="0" smtClean="0">
                <a:solidFill>
                  <a:schemeClr val="tx2">
                    <a:lumMod val="75000"/>
                  </a:schemeClr>
                </a:solidFill>
              </a:rPr>
              <a:t>radītās </a:t>
            </a:r>
            <a:r>
              <a:rPr lang="lv-LV" sz="3600" dirty="0" smtClean="0">
                <a:solidFill>
                  <a:schemeClr val="tx2">
                    <a:lumMod val="75000"/>
                  </a:schemeClr>
                </a:solidFill>
              </a:rPr>
              <a:t>sekas</a:t>
            </a:r>
            <a:r>
              <a:rPr lang="en-US" sz="3600" dirty="0" smtClean="0">
                <a:solidFill>
                  <a:schemeClr val="tx2">
                    <a:lumMod val="75000"/>
                  </a:schemeClr>
                </a:solidFill>
              </a:rPr>
              <a:t> </a:t>
            </a:r>
            <a:r>
              <a:rPr lang="lv-LV" sz="3600" dirty="0" smtClean="0">
                <a:solidFill>
                  <a:schemeClr val="tx2">
                    <a:lumMod val="75000"/>
                  </a:schemeClr>
                </a:solidFill>
              </a:rPr>
              <a:t>bērniem </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0972800" cy="5426241"/>
          </a:xfrm>
        </p:spPr>
        <p:txBody>
          <a:bodyPr>
            <a:normAutofit/>
          </a:bodyPr>
          <a:lstStyle/>
          <a:p>
            <a:pPr marL="0" indent="0">
              <a:buNone/>
            </a:pPr>
            <a:r>
              <a:rPr lang="lv-LV" b="1" dirty="0" smtClean="0">
                <a:solidFill>
                  <a:schemeClr val="tx2">
                    <a:lumMod val="75000"/>
                  </a:schemeClr>
                </a:solidFill>
              </a:rPr>
              <a:t>Seksuālā uzmākšanās internetā un </a:t>
            </a:r>
            <a:r>
              <a:rPr lang="lv-LV" b="1" dirty="0" smtClean="0">
                <a:solidFill>
                  <a:schemeClr val="tx2">
                    <a:lumMod val="75000"/>
                  </a:schemeClr>
                </a:solidFill>
              </a:rPr>
              <a:t>emocionāl</a:t>
            </a:r>
            <a:r>
              <a:rPr lang="en-US" b="1" dirty="0" err="1" smtClean="0">
                <a:solidFill>
                  <a:schemeClr val="tx2">
                    <a:lumMod val="75000"/>
                  </a:schemeClr>
                </a:solidFill>
              </a:rPr>
              <a:t>ais</a:t>
            </a:r>
            <a:r>
              <a:rPr lang="lv-LV" b="1" dirty="0" smtClean="0">
                <a:solidFill>
                  <a:schemeClr val="tx2">
                    <a:lumMod val="75000"/>
                  </a:schemeClr>
                </a:solidFill>
              </a:rPr>
              <a:t> </a:t>
            </a:r>
            <a:r>
              <a:rPr lang="en-US" b="1" dirty="0" err="1" smtClean="0">
                <a:solidFill>
                  <a:schemeClr val="tx2">
                    <a:lumMod val="75000"/>
                  </a:schemeClr>
                </a:solidFill>
              </a:rPr>
              <a:t>st</a:t>
            </a:r>
            <a:r>
              <a:rPr lang="lv-LV" b="1" dirty="0" smtClean="0">
                <a:solidFill>
                  <a:schemeClr val="tx2">
                    <a:lumMod val="75000"/>
                  </a:schemeClr>
                </a:solidFill>
              </a:rPr>
              <a:t>ā</a:t>
            </a:r>
            <a:r>
              <a:rPr lang="en-US" b="1" dirty="0" err="1" smtClean="0">
                <a:solidFill>
                  <a:schemeClr val="tx2">
                    <a:lumMod val="75000"/>
                  </a:schemeClr>
                </a:solidFill>
              </a:rPr>
              <a:t>voklis</a:t>
            </a:r>
            <a:endParaRPr lang="lv-LV" b="1" dirty="0" smtClean="0">
              <a:solidFill>
                <a:schemeClr val="tx2">
                  <a:lumMod val="75000"/>
                </a:schemeClr>
              </a:solidFill>
            </a:endParaRPr>
          </a:p>
          <a:p>
            <a:pPr marL="0" indent="0">
              <a:buNone/>
            </a:pPr>
            <a:endParaRPr lang="lv-LV" sz="600" b="1" dirty="0">
              <a:solidFill>
                <a:schemeClr val="bg2">
                  <a:lumMod val="10000"/>
                </a:schemeClr>
              </a:solidFill>
            </a:endParaRPr>
          </a:p>
          <a:p>
            <a:pPr>
              <a:buFont typeface="Wingdings" panose="05000000000000000000" pitchFamily="2" charset="2"/>
              <a:buChar char="§"/>
            </a:pPr>
            <a:r>
              <a:rPr lang="lv-LV" sz="2200" dirty="0" smtClean="0">
                <a:solidFill>
                  <a:schemeClr val="bg2">
                    <a:lumMod val="10000"/>
                  </a:schemeClr>
                </a:solidFill>
              </a:rPr>
              <a:t>No seksuālās uzmākšanās internetā cietušie bērni norāda, ka viņi jūtas </a:t>
            </a:r>
            <a:r>
              <a:rPr lang="lv-LV" sz="2200" dirty="0" smtClean="0">
                <a:solidFill>
                  <a:schemeClr val="tx2">
                    <a:lumMod val="75000"/>
                  </a:schemeClr>
                </a:solidFill>
              </a:rPr>
              <a:t>apmulsuši, pazemoti </a:t>
            </a:r>
            <a:r>
              <a:rPr lang="lv-LV" sz="2200" dirty="0" smtClean="0">
                <a:solidFill>
                  <a:schemeClr val="bg2">
                    <a:lumMod val="10000"/>
                  </a:schemeClr>
                </a:solidFill>
              </a:rPr>
              <a:t>un </a:t>
            </a:r>
            <a:r>
              <a:rPr lang="lv-LV" sz="2200" dirty="0" smtClean="0">
                <a:solidFill>
                  <a:schemeClr val="bg2">
                    <a:lumMod val="10000"/>
                  </a:schemeClr>
                </a:solidFill>
              </a:rPr>
              <a:t>jūtas </a:t>
            </a:r>
            <a:r>
              <a:rPr lang="lv-LV" sz="2200" dirty="0" smtClean="0">
                <a:solidFill>
                  <a:schemeClr val="tx2">
                    <a:lumMod val="75000"/>
                  </a:schemeClr>
                </a:solidFill>
              </a:rPr>
              <a:t>briesmīgi</a:t>
            </a:r>
            <a:r>
              <a:rPr lang="lv-LV" sz="2200" dirty="0" smtClean="0">
                <a:solidFill>
                  <a:schemeClr val="bg2">
                    <a:lumMod val="10000"/>
                  </a:schemeClr>
                </a:solidFill>
              </a:rPr>
              <a:t> </a:t>
            </a:r>
            <a:r>
              <a:rPr lang="lv-LV" sz="2200" i="1" dirty="0">
                <a:solidFill>
                  <a:schemeClr val="bg2">
                    <a:lumMod val="10000"/>
                  </a:schemeClr>
                </a:solidFill>
              </a:rPr>
              <a:t>(Whittle, Hamilton-</a:t>
            </a:r>
            <a:r>
              <a:rPr lang="lv-LV" sz="2200" i="1" dirty="0" err="1">
                <a:solidFill>
                  <a:schemeClr val="bg2">
                    <a:lumMod val="10000"/>
                  </a:schemeClr>
                </a:solidFill>
              </a:rPr>
              <a:t>Giachritsis</a:t>
            </a:r>
            <a:r>
              <a:rPr lang="lv-LV" sz="2200" i="1" dirty="0">
                <a:solidFill>
                  <a:schemeClr val="bg2">
                    <a:lumMod val="10000"/>
                  </a:schemeClr>
                </a:solidFill>
              </a:rPr>
              <a:t> &amp; </a:t>
            </a:r>
            <a:r>
              <a:rPr lang="lv-LV" sz="2200" i="1" dirty="0" err="1">
                <a:solidFill>
                  <a:schemeClr val="bg2">
                    <a:lumMod val="10000"/>
                  </a:schemeClr>
                </a:solidFill>
              </a:rPr>
              <a:t>Beech</a:t>
            </a:r>
            <a:r>
              <a:rPr lang="lv-LV" sz="2200" i="1" dirty="0">
                <a:solidFill>
                  <a:schemeClr val="bg2">
                    <a:lumMod val="10000"/>
                  </a:schemeClr>
                </a:solidFill>
              </a:rPr>
              <a:t>, </a:t>
            </a:r>
            <a:r>
              <a:rPr lang="lv-LV" sz="2200" i="1" dirty="0" smtClean="0">
                <a:solidFill>
                  <a:schemeClr val="bg2">
                    <a:lumMod val="10000"/>
                  </a:schemeClr>
                </a:solidFill>
              </a:rPr>
              <a:t>2013). </a:t>
            </a:r>
          </a:p>
          <a:p>
            <a:pPr marL="342900" lvl="1" indent="-342900">
              <a:buFont typeface="Wingdings" panose="05000000000000000000" pitchFamily="2" charset="2"/>
              <a:buChar char="§"/>
            </a:pPr>
            <a:r>
              <a:rPr lang="lv-LV" sz="2200" dirty="0">
                <a:solidFill>
                  <a:schemeClr val="bg2">
                    <a:lumMod val="10000"/>
                  </a:schemeClr>
                </a:solidFill>
              </a:rPr>
              <a:t>28% no bērniem, kuri piedzīvojuši seksuālu uzmākšanos internetā, norāda, ka jutušies </a:t>
            </a:r>
            <a:r>
              <a:rPr lang="lv-LV" sz="2200" dirty="0">
                <a:solidFill>
                  <a:schemeClr val="tx2">
                    <a:lumMod val="75000"/>
                  </a:schemeClr>
                </a:solidFill>
              </a:rPr>
              <a:t>nobijušies</a:t>
            </a:r>
            <a:r>
              <a:rPr lang="lv-LV" sz="2200" i="1" dirty="0">
                <a:solidFill>
                  <a:schemeClr val="bg2">
                    <a:lumMod val="10000"/>
                  </a:schemeClr>
                </a:solidFill>
              </a:rPr>
              <a:t>. </a:t>
            </a:r>
            <a:r>
              <a:rPr lang="lv-LV" sz="2200" dirty="0">
                <a:solidFill>
                  <a:schemeClr val="bg2">
                    <a:lumMod val="10000"/>
                  </a:schemeClr>
                </a:solidFill>
              </a:rPr>
              <a:t>Savukārt, kad seksuālā uzmākšanās internetā, kļūst agresīva bērnu skaits, kuri izjūt bailes pieaug (34%) </a:t>
            </a:r>
            <a:r>
              <a:rPr lang="lv-LV" sz="2200" i="1" dirty="0">
                <a:solidFill>
                  <a:schemeClr val="bg2">
                    <a:lumMod val="10000"/>
                  </a:schemeClr>
                </a:solidFill>
              </a:rPr>
              <a:t>(</a:t>
            </a:r>
            <a:r>
              <a:rPr lang="lv-LV" sz="2200" i="1" dirty="0" err="1">
                <a:solidFill>
                  <a:schemeClr val="bg2">
                    <a:lumMod val="10000"/>
                  </a:schemeClr>
                </a:solidFill>
              </a:rPr>
              <a:t>Wolak</a:t>
            </a:r>
            <a:r>
              <a:rPr lang="lv-LV" sz="2200" i="1" dirty="0">
                <a:solidFill>
                  <a:schemeClr val="bg2">
                    <a:lumMod val="10000"/>
                  </a:schemeClr>
                </a:solidFill>
              </a:rPr>
              <a:t>, Mitchell &amp; </a:t>
            </a:r>
            <a:r>
              <a:rPr lang="lv-LV" sz="2200" i="1" dirty="0" err="1">
                <a:solidFill>
                  <a:schemeClr val="bg2">
                    <a:lumMod val="10000"/>
                  </a:schemeClr>
                </a:solidFill>
              </a:rPr>
              <a:t>Finkelhor</a:t>
            </a:r>
            <a:r>
              <a:rPr lang="lv-LV" sz="2200" i="1" dirty="0">
                <a:solidFill>
                  <a:schemeClr val="bg2">
                    <a:lumMod val="10000"/>
                  </a:schemeClr>
                </a:solidFill>
              </a:rPr>
              <a:t>, 2006).</a:t>
            </a:r>
          </a:p>
          <a:p>
            <a:pPr>
              <a:buFont typeface="Wingdings" panose="05000000000000000000" pitchFamily="2" charset="2"/>
              <a:buChar char="§"/>
            </a:pPr>
            <a:endParaRPr lang="lv-LV" i="1" dirty="0">
              <a:solidFill>
                <a:schemeClr val="bg2">
                  <a:lumMod val="10000"/>
                </a:schemeClr>
              </a:solidFill>
            </a:endParaRP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3690580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a:t>
            </a:r>
            <a:r>
              <a:rPr lang="lv-LV" sz="3600" dirty="0" smtClean="0">
                <a:solidFill>
                  <a:schemeClr val="tx2">
                    <a:lumMod val="75000"/>
                  </a:schemeClr>
                </a:solidFill>
              </a:rPr>
              <a:t>internetā </a:t>
            </a:r>
            <a:r>
              <a:rPr lang="lv-LV" sz="3600" dirty="0" smtClean="0">
                <a:solidFill>
                  <a:schemeClr val="tx2">
                    <a:lumMod val="75000"/>
                  </a:schemeClr>
                </a:solidFill>
              </a:rPr>
              <a:t>radītās </a:t>
            </a:r>
            <a:r>
              <a:rPr lang="lv-LV" sz="3600" dirty="0" smtClean="0">
                <a:solidFill>
                  <a:schemeClr val="tx2">
                    <a:lumMod val="75000"/>
                  </a:schemeClr>
                </a:solidFill>
              </a:rPr>
              <a:t>sekas bērniem </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0972800" cy="4692315"/>
          </a:xfrm>
        </p:spPr>
        <p:txBody>
          <a:bodyPr>
            <a:normAutofit/>
          </a:bodyPr>
          <a:lstStyle/>
          <a:p>
            <a:pPr marL="342900" lvl="1" indent="-342900">
              <a:spcBef>
                <a:spcPts val="528"/>
              </a:spcBef>
              <a:buFont typeface="Wingdings" panose="05000000000000000000" pitchFamily="2" charset="2"/>
              <a:buChar char="§"/>
            </a:pPr>
            <a:r>
              <a:rPr lang="lv-LV" sz="2200" dirty="0" smtClean="0">
                <a:solidFill>
                  <a:schemeClr val="bg2">
                    <a:lumMod val="10000"/>
                  </a:schemeClr>
                </a:solidFill>
              </a:rPr>
              <a:t>35</a:t>
            </a:r>
            <a:r>
              <a:rPr lang="lv-LV" sz="2200" dirty="0">
                <a:solidFill>
                  <a:schemeClr val="bg2">
                    <a:lumMod val="10000"/>
                  </a:schemeClr>
                </a:solidFill>
              </a:rPr>
              <a:t>% (46% meitenes, 24% zēni) bērni, kuri bija redzējuši pornogrāfiska rakstura materiālus, pēc to saņemšanas jutās </a:t>
            </a:r>
            <a:r>
              <a:rPr lang="lv-LV" sz="2200" dirty="0">
                <a:solidFill>
                  <a:schemeClr val="tx2">
                    <a:lumMod val="75000"/>
                  </a:schemeClr>
                </a:solidFill>
              </a:rPr>
              <a:t>apjukuši</a:t>
            </a:r>
            <a:r>
              <a:rPr lang="lv-LV" sz="2200" dirty="0">
                <a:solidFill>
                  <a:schemeClr val="bg2">
                    <a:lumMod val="10000"/>
                  </a:schemeClr>
                </a:solidFill>
              </a:rPr>
              <a:t>. Turklāt apjukumu izrādīt bija lielāka tendence jaunākiem bērniem (9-10g.v. – 65%; 11-12g.v. – 53%; 13-14g.v. – 27%; 15-16g.v. – 19%) </a:t>
            </a:r>
            <a:r>
              <a:rPr lang="lv-LV" sz="2200" i="1" dirty="0">
                <a:solidFill>
                  <a:schemeClr val="bg2">
                    <a:lumMod val="10000"/>
                  </a:schemeClr>
                </a:solidFill>
              </a:rPr>
              <a:t>(</a:t>
            </a:r>
            <a:r>
              <a:rPr lang="lv-LV" sz="2200" i="1" dirty="0" err="1">
                <a:solidFill>
                  <a:schemeClr val="bg2">
                    <a:lumMod val="10000"/>
                  </a:schemeClr>
                </a:solidFill>
              </a:rPr>
              <a:t>Brikse</a:t>
            </a:r>
            <a:r>
              <a:rPr lang="lv-LV" sz="2200" i="1" dirty="0">
                <a:solidFill>
                  <a:schemeClr val="bg2">
                    <a:lumMod val="10000"/>
                  </a:schemeClr>
                </a:solidFill>
              </a:rPr>
              <a:t> &amp; </a:t>
            </a:r>
            <a:r>
              <a:rPr lang="lv-LV" sz="2200" i="1" dirty="0" err="1">
                <a:solidFill>
                  <a:schemeClr val="bg2">
                    <a:lumMod val="10000"/>
                  </a:schemeClr>
                </a:solidFill>
              </a:rPr>
              <a:t>Spurava</a:t>
            </a:r>
            <a:r>
              <a:rPr lang="lv-LV" sz="2200" i="1" dirty="0">
                <a:solidFill>
                  <a:schemeClr val="bg2">
                    <a:lumMod val="10000"/>
                  </a:schemeClr>
                </a:solidFill>
              </a:rPr>
              <a:t>, 2014</a:t>
            </a:r>
            <a:r>
              <a:rPr lang="lv-LV" sz="2200" i="1" dirty="0" smtClean="0">
                <a:solidFill>
                  <a:schemeClr val="bg2">
                    <a:lumMod val="10000"/>
                  </a:schemeClr>
                </a:solidFill>
              </a:rPr>
              <a:t>).</a:t>
            </a:r>
          </a:p>
          <a:p>
            <a:pPr marL="342900" lvl="1" indent="-342900">
              <a:spcBef>
                <a:spcPts val="528"/>
              </a:spcBef>
              <a:buFont typeface="Wingdings" panose="05000000000000000000" pitchFamily="2" charset="2"/>
              <a:buChar char="§"/>
            </a:pPr>
            <a:r>
              <a:rPr lang="lv-LV" sz="2200" dirty="0" smtClean="0">
                <a:solidFill>
                  <a:schemeClr val="bg2">
                    <a:lumMod val="10000"/>
                  </a:schemeClr>
                </a:solidFill>
              </a:rPr>
              <a:t>27</a:t>
            </a:r>
            <a:r>
              <a:rPr lang="lv-LV" sz="2200" dirty="0">
                <a:solidFill>
                  <a:schemeClr val="bg2">
                    <a:lumMod val="10000"/>
                  </a:schemeClr>
                </a:solidFill>
              </a:rPr>
              <a:t>% (31%meitenes, 20% zēni) bērnu, kuri bija saņēmuši seksuāla rakstura saraksti, pēc to saņemšanas jutās </a:t>
            </a:r>
            <a:r>
              <a:rPr lang="lv-LV" sz="2200" dirty="0">
                <a:solidFill>
                  <a:schemeClr val="tx2">
                    <a:lumMod val="75000"/>
                  </a:schemeClr>
                </a:solidFill>
              </a:rPr>
              <a:t>nomākti</a:t>
            </a:r>
            <a:r>
              <a:rPr lang="lv-LV" sz="2200" dirty="0">
                <a:solidFill>
                  <a:schemeClr val="bg2">
                    <a:lumMod val="10000"/>
                  </a:schemeClr>
                </a:solidFill>
              </a:rPr>
              <a:t>. Turklāt nomāktību izrādīt bija lielāka tendence jaunākiem bērniem (11-12g.v. – 45%; 13-14g.v. – 25%; 15-16g.v.-23%) </a:t>
            </a:r>
            <a:r>
              <a:rPr lang="lv-LV" sz="2200" i="1" dirty="0">
                <a:solidFill>
                  <a:schemeClr val="bg2">
                    <a:lumMod val="10000"/>
                  </a:schemeClr>
                </a:solidFill>
              </a:rPr>
              <a:t>(</a:t>
            </a:r>
            <a:r>
              <a:rPr lang="lv-LV" sz="2200" i="1" dirty="0" err="1">
                <a:solidFill>
                  <a:schemeClr val="bg2">
                    <a:lumMod val="10000"/>
                  </a:schemeClr>
                </a:solidFill>
              </a:rPr>
              <a:t>Brikse</a:t>
            </a:r>
            <a:r>
              <a:rPr lang="lv-LV" sz="2200" i="1" dirty="0">
                <a:solidFill>
                  <a:schemeClr val="bg2">
                    <a:lumMod val="10000"/>
                  </a:schemeClr>
                </a:solidFill>
              </a:rPr>
              <a:t> &amp; </a:t>
            </a:r>
            <a:r>
              <a:rPr lang="lv-LV" sz="2200" i="1" dirty="0" err="1">
                <a:solidFill>
                  <a:schemeClr val="bg2">
                    <a:lumMod val="10000"/>
                  </a:schemeClr>
                </a:solidFill>
              </a:rPr>
              <a:t>Spurava</a:t>
            </a:r>
            <a:r>
              <a:rPr lang="lv-LV" sz="2200" i="1" dirty="0">
                <a:solidFill>
                  <a:schemeClr val="bg2">
                    <a:lumMod val="10000"/>
                  </a:schemeClr>
                </a:solidFill>
              </a:rPr>
              <a:t>, 2014).</a:t>
            </a:r>
            <a:r>
              <a:rPr lang="lv-LV" sz="2200" dirty="0">
                <a:solidFill>
                  <a:schemeClr val="bg2">
                    <a:lumMod val="10000"/>
                  </a:schemeClr>
                </a:solidFill>
              </a:rPr>
              <a:t> </a:t>
            </a:r>
            <a:r>
              <a:rPr lang="lv-LV" sz="2200" i="1" dirty="0" smtClean="0">
                <a:solidFill>
                  <a:schemeClr val="bg2">
                    <a:lumMod val="10000"/>
                  </a:schemeClr>
                </a:solidFill>
              </a:rPr>
              <a:t> </a:t>
            </a:r>
          </a:p>
          <a:p>
            <a:pPr marL="342900" lvl="1" indent="-342900">
              <a:spcBef>
                <a:spcPts val="528"/>
              </a:spcBef>
              <a:buFont typeface="Wingdings" panose="05000000000000000000" pitchFamily="2" charset="2"/>
              <a:buChar char="§"/>
            </a:pPr>
            <a:r>
              <a:rPr lang="lv-LV" sz="2200" dirty="0">
                <a:solidFill>
                  <a:schemeClr val="bg2">
                    <a:lumMod val="10000"/>
                  </a:schemeClr>
                </a:solidFill>
              </a:rPr>
              <a:t>Bērniem, kuri cietuši no seksuālās uzmākšanās internetā, konstatēti paaugstināti </a:t>
            </a:r>
            <a:r>
              <a:rPr lang="lv-LV" sz="2200" dirty="0" smtClean="0">
                <a:solidFill>
                  <a:schemeClr val="tx2">
                    <a:lumMod val="75000"/>
                  </a:schemeClr>
                </a:solidFill>
              </a:rPr>
              <a:t>dusmu</a:t>
            </a:r>
            <a:r>
              <a:rPr lang="lv-LV" sz="2200" dirty="0" smtClean="0">
                <a:solidFill>
                  <a:schemeClr val="bg2">
                    <a:lumMod val="10000"/>
                  </a:schemeClr>
                </a:solidFill>
              </a:rPr>
              <a:t> rādītāji</a:t>
            </a:r>
            <a:r>
              <a:rPr lang="lv-LV" sz="2200" b="1" dirty="0" smtClean="0">
                <a:solidFill>
                  <a:schemeClr val="bg2">
                    <a:lumMod val="10000"/>
                  </a:schemeClr>
                </a:solidFill>
              </a:rPr>
              <a:t> </a:t>
            </a:r>
            <a:r>
              <a:rPr lang="lv-LV" sz="2200" i="1" dirty="0">
                <a:solidFill>
                  <a:schemeClr val="bg2">
                    <a:lumMod val="10000"/>
                  </a:schemeClr>
                </a:solidFill>
              </a:rPr>
              <a:t>(Mitchell et al., 2011)</a:t>
            </a:r>
            <a:r>
              <a:rPr lang="lv-LV" sz="2200" dirty="0">
                <a:solidFill>
                  <a:schemeClr val="bg2">
                    <a:lumMod val="10000"/>
                  </a:schemeClr>
                </a:solidFill>
              </a:rPr>
              <a:t>.  </a:t>
            </a:r>
            <a:endParaRPr lang="lv-LV" sz="2200" i="1" dirty="0">
              <a:solidFill>
                <a:schemeClr val="bg2">
                  <a:lumMod val="10000"/>
                </a:schemeClr>
              </a:solidFill>
            </a:endParaRPr>
          </a:p>
          <a:p>
            <a:pPr marL="342900" lvl="1" indent="-342900">
              <a:buFont typeface="Wingdings" panose="05000000000000000000" pitchFamily="2" charset="2"/>
              <a:buChar char="§"/>
            </a:pPr>
            <a:endParaRPr lang="lv-LV" sz="2200" i="1" dirty="0" smtClean="0">
              <a:solidFill>
                <a:schemeClr val="bg2">
                  <a:lumMod val="10000"/>
                </a:schemeClr>
              </a:solidFill>
            </a:endParaRPr>
          </a:p>
          <a:p>
            <a:pPr>
              <a:buFont typeface="Wingdings" panose="05000000000000000000" pitchFamily="2" charset="2"/>
              <a:buChar char="§"/>
            </a:pPr>
            <a:endParaRPr lang="lv-LV" i="1" dirty="0">
              <a:solidFill>
                <a:schemeClr val="bg2">
                  <a:lumMod val="10000"/>
                </a:schemeClr>
              </a:solidFill>
            </a:endParaRP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3071046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internetā </a:t>
            </a:r>
            <a:r>
              <a:rPr lang="lv-LV" sz="3600" dirty="0" smtClean="0">
                <a:solidFill>
                  <a:schemeClr val="tx2">
                    <a:lumMod val="75000"/>
                  </a:schemeClr>
                </a:solidFill>
              </a:rPr>
              <a:t>radītās </a:t>
            </a:r>
            <a:r>
              <a:rPr lang="lv-LV" sz="3600" dirty="0" smtClean="0">
                <a:solidFill>
                  <a:schemeClr val="tx2">
                    <a:lumMod val="75000"/>
                  </a:schemeClr>
                </a:solidFill>
              </a:rPr>
              <a:t>sekas bērniem</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buNone/>
            </a:pPr>
            <a:r>
              <a:rPr lang="lv-LV" b="1" dirty="0" smtClean="0">
                <a:solidFill>
                  <a:schemeClr val="tx2">
                    <a:lumMod val="75000"/>
                  </a:schemeClr>
                </a:solidFill>
              </a:rPr>
              <a:t>Seksuālā uzmākšanās internetā un savstarpējās attiecības</a:t>
            </a:r>
          </a:p>
          <a:p>
            <a:pPr marL="0" indent="0">
              <a:buNone/>
            </a:pPr>
            <a:endParaRPr lang="lv-LV" sz="600" b="1" dirty="0">
              <a:solidFill>
                <a:schemeClr val="bg2">
                  <a:lumMod val="10000"/>
                </a:schemeClr>
              </a:solidFill>
            </a:endParaRPr>
          </a:p>
          <a:p>
            <a:pPr>
              <a:spcBef>
                <a:spcPts val="528"/>
              </a:spcBef>
              <a:buFont typeface="Wingdings" panose="05000000000000000000" pitchFamily="2" charset="2"/>
              <a:buChar char="§"/>
            </a:pPr>
            <a:r>
              <a:rPr lang="lv-LV" sz="2200" dirty="0" smtClean="0">
                <a:solidFill>
                  <a:schemeClr val="bg2">
                    <a:lumMod val="10000"/>
                  </a:schemeClr>
                </a:solidFill>
              </a:rPr>
              <a:t>Bērni, kuri cietuši no seksuālās uzmākšanās internetā, </a:t>
            </a:r>
            <a:r>
              <a:rPr lang="lv-LV" sz="2200" dirty="0" smtClean="0">
                <a:solidFill>
                  <a:schemeClr val="bg2">
                    <a:lumMod val="10000"/>
                  </a:schemeClr>
                </a:solidFill>
              </a:rPr>
              <a:t>norāda, ka tas ir </a:t>
            </a:r>
            <a:r>
              <a:rPr lang="lv-LV" sz="2200" dirty="0" smtClean="0">
                <a:solidFill>
                  <a:schemeClr val="tx2">
                    <a:lumMod val="75000"/>
                  </a:schemeClr>
                </a:solidFill>
              </a:rPr>
              <a:t>pasliktinājis</a:t>
            </a:r>
            <a:r>
              <a:rPr lang="lv-LV" sz="2200" dirty="0" smtClean="0">
                <a:solidFill>
                  <a:schemeClr val="bg2">
                    <a:lumMod val="10000"/>
                  </a:schemeClr>
                </a:solidFill>
              </a:rPr>
              <a:t> viņu </a:t>
            </a:r>
            <a:r>
              <a:rPr lang="lv-LV" sz="2200" dirty="0" smtClean="0">
                <a:solidFill>
                  <a:schemeClr val="tx2">
                    <a:lumMod val="75000"/>
                  </a:schemeClr>
                </a:solidFill>
              </a:rPr>
              <a:t>attiecības</a:t>
            </a:r>
            <a:r>
              <a:rPr lang="lv-LV" sz="2200" dirty="0" smtClean="0">
                <a:solidFill>
                  <a:schemeClr val="bg2">
                    <a:lumMod val="10000"/>
                  </a:schemeClr>
                </a:solidFill>
              </a:rPr>
              <a:t> ar ģimenes locekļiem, viņi zaudējuši vecāku uzticību. </a:t>
            </a:r>
          </a:p>
          <a:p>
            <a:pPr>
              <a:spcBef>
                <a:spcPts val="528"/>
              </a:spcBef>
              <a:buFont typeface="Wingdings" panose="05000000000000000000" pitchFamily="2" charset="2"/>
              <a:buChar char="§"/>
            </a:pPr>
            <a:r>
              <a:rPr lang="lv-LV" sz="2200" dirty="0" smtClean="0">
                <a:solidFill>
                  <a:schemeClr val="bg2">
                    <a:lumMod val="10000"/>
                  </a:schemeClr>
                </a:solidFill>
              </a:rPr>
              <a:t>Savukārt </a:t>
            </a:r>
            <a:r>
              <a:rPr lang="lv-LV" sz="2200" dirty="0" smtClean="0">
                <a:solidFill>
                  <a:schemeClr val="bg2">
                    <a:lumMod val="10000"/>
                  </a:schemeClr>
                </a:solidFill>
              </a:rPr>
              <a:t>bērni, kuri cietuši no seksuālās uzmākšanās internetā, norāda</a:t>
            </a:r>
            <a:r>
              <a:rPr lang="lv-LV" sz="2200" dirty="0" smtClean="0">
                <a:solidFill>
                  <a:schemeClr val="bg2">
                    <a:lumMod val="10000"/>
                  </a:schemeClr>
                </a:solidFill>
              </a:rPr>
              <a:t>, ka </a:t>
            </a:r>
            <a:r>
              <a:rPr lang="lv-LV" sz="2200" dirty="0" smtClean="0">
                <a:solidFill>
                  <a:schemeClr val="tx2">
                    <a:lumMod val="75000"/>
                  </a:schemeClr>
                </a:solidFill>
              </a:rPr>
              <a:t>saņēmuši atbalstu</a:t>
            </a:r>
            <a:r>
              <a:rPr lang="lv-LV" sz="2200" dirty="0" smtClean="0">
                <a:solidFill>
                  <a:schemeClr val="bg2">
                    <a:lumMod val="10000"/>
                  </a:schemeClr>
                </a:solidFill>
              </a:rPr>
              <a:t> no skolotājiem un ģimenes, </a:t>
            </a:r>
            <a:r>
              <a:rPr lang="lv-LV" sz="2200" dirty="0" smtClean="0">
                <a:solidFill>
                  <a:schemeClr val="bg2">
                    <a:lumMod val="10000"/>
                  </a:schemeClr>
                </a:solidFill>
              </a:rPr>
              <a:t>savukārt daži </a:t>
            </a:r>
            <a:r>
              <a:rPr lang="lv-LV" sz="2200" dirty="0" smtClean="0">
                <a:solidFill>
                  <a:schemeClr val="bg2">
                    <a:lumMod val="10000"/>
                  </a:schemeClr>
                </a:solidFill>
              </a:rPr>
              <a:t>bērni pamanījuši, ka ģimene vairāk </a:t>
            </a:r>
            <a:r>
              <a:rPr lang="lv-LV" sz="2200" dirty="0" smtClean="0">
                <a:solidFill>
                  <a:schemeClr val="bg2">
                    <a:lumMod val="10000"/>
                  </a:schemeClr>
                </a:solidFill>
              </a:rPr>
              <a:t>sākusi </a:t>
            </a:r>
            <a:r>
              <a:rPr lang="lv-LV" sz="2200" dirty="0" smtClean="0">
                <a:solidFill>
                  <a:schemeClr val="tx2">
                    <a:lumMod val="75000"/>
                  </a:schemeClr>
                </a:solidFill>
              </a:rPr>
              <a:t>domāt </a:t>
            </a:r>
            <a:r>
              <a:rPr lang="lv-LV" sz="2200" dirty="0" smtClean="0">
                <a:solidFill>
                  <a:schemeClr val="bg2">
                    <a:lumMod val="10000"/>
                  </a:schemeClr>
                </a:solidFill>
              </a:rPr>
              <a:t>par viņa </a:t>
            </a:r>
            <a:r>
              <a:rPr lang="lv-LV" sz="2200" dirty="0" smtClean="0">
                <a:solidFill>
                  <a:schemeClr val="tx2">
                    <a:lumMod val="75000"/>
                  </a:schemeClr>
                </a:solidFill>
              </a:rPr>
              <a:t>drošību/kontroli</a:t>
            </a:r>
            <a:r>
              <a:rPr lang="lv-LV" sz="2200" b="1" dirty="0" smtClean="0">
                <a:solidFill>
                  <a:schemeClr val="tx2">
                    <a:lumMod val="75000"/>
                  </a:schemeClr>
                </a:solidFill>
              </a:rPr>
              <a:t> </a:t>
            </a:r>
            <a:r>
              <a:rPr lang="lv-LV" sz="2200" dirty="0" smtClean="0">
                <a:solidFill>
                  <a:schemeClr val="bg2">
                    <a:lumMod val="10000"/>
                  </a:schemeClr>
                </a:solidFill>
              </a:rPr>
              <a:t> </a:t>
            </a:r>
            <a:r>
              <a:rPr lang="lv-LV" sz="2200" i="1" dirty="0">
                <a:solidFill>
                  <a:schemeClr val="bg2">
                    <a:lumMod val="10000"/>
                  </a:schemeClr>
                </a:solidFill>
              </a:rPr>
              <a:t>(Whittle, Hamilton-</a:t>
            </a:r>
            <a:r>
              <a:rPr lang="lv-LV" sz="2200" i="1" dirty="0" err="1">
                <a:solidFill>
                  <a:schemeClr val="bg2">
                    <a:lumMod val="10000"/>
                  </a:schemeClr>
                </a:solidFill>
              </a:rPr>
              <a:t>Giachritsis</a:t>
            </a:r>
            <a:r>
              <a:rPr lang="lv-LV" sz="2200" i="1" dirty="0">
                <a:solidFill>
                  <a:schemeClr val="bg2">
                    <a:lumMod val="10000"/>
                  </a:schemeClr>
                </a:solidFill>
              </a:rPr>
              <a:t> &amp; </a:t>
            </a:r>
            <a:r>
              <a:rPr lang="lv-LV" sz="2200" i="1" dirty="0" err="1">
                <a:solidFill>
                  <a:schemeClr val="bg2">
                    <a:lumMod val="10000"/>
                  </a:schemeClr>
                </a:solidFill>
              </a:rPr>
              <a:t>Beech</a:t>
            </a:r>
            <a:r>
              <a:rPr lang="lv-LV" sz="2200" i="1" dirty="0">
                <a:solidFill>
                  <a:schemeClr val="bg2">
                    <a:lumMod val="10000"/>
                  </a:schemeClr>
                </a:solidFill>
              </a:rPr>
              <a:t>, </a:t>
            </a:r>
            <a:r>
              <a:rPr lang="lv-LV" sz="2200" i="1" dirty="0" smtClean="0">
                <a:solidFill>
                  <a:schemeClr val="bg2">
                    <a:lumMod val="10000"/>
                  </a:schemeClr>
                </a:solidFill>
              </a:rPr>
              <a:t>2013).</a:t>
            </a:r>
          </a:p>
          <a:p>
            <a:pPr>
              <a:spcBef>
                <a:spcPts val="528"/>
              </a:spcBef>
              <a:buFont typeface="Wingdings" panose="05000000000000000000" pitchFamily="2" charset="2"/>
              <a:buChar char="§"/>
            </a:pPr>
            <a:r>
              <a:rPr lang="lv-LV" sz="2200" dirty="0" smtClean="0">
                <a:solidFill>
                  <a:schemeClr val="bg2">
                    <a:lumMod val="10000"/>
                  </a:schemeClr>
                </a:solidFill>
              </a:rPr>
              <a:t>Bērni, </a:t>
            </a:r>
            <a:r>
              <a:rPr lang="lv-LV" sz="2200" dirty="0">
                <a:solidFill>
                  <a:schemeClr val="bg2">
                    <a:lumMod val="10000"/>
                  </a:schemeClr>
                </a:solidFill>
              </a:rPr>
              <a:t>kuri cietuši no seksuālās uzmākšanās internetā, norāda, ka </a:t>
            </a:r>
            <a:r>
              <a:rPr lang="lv-LV" sz="2200" dirty="0" smtClean="0">
                <a:solidFill>
                  <a:schemeClr val="bg2">
                    <a:lumMod val="10000"/>
                  </a:schemeClr>
                </a:solidFill>
              </a:rPr>
              <a:t>pēc notikušā bijušas </a:t>
            </a:r>
            <a:r>
              <a:rPr lang="lv-LV" sz="2200" dirty="0" smtClean="0">
                <a:solidFill>
                  <a:schemeClr val="tx2">
                    <a:lumMod val="75000"/>
                  </a:schemeClr>
                </a:solidFill>
              </a:rPr>
              <a:t>attiecības problēmas </a:t>
            </a:r>
            <a:r>
              <a:rPr lang="lv-LV" sz="2200" dirty="0" smtClean="0">
                <a:solidFill>
                  <a:schemeClr val="bg2">
                    <a:lumMod val="10000"/>
                  </a:schemeClr>
                </a:solidFill>
              </a:rPr>
              <a:t>ar draugiem, savukārt citi bērni norāda, ka tieši no draugiem ir </a:t>
            </a:r>
            <a:r>
              <a:rPr lang="lv-LV" sz="2200" dirty="0" smtClean="0">
                <a:solidFill>
                  <a:schemeClr val="tx2">
                    <a:lumMod val="75000"/>
                  </a:schemeClr>
                </a:solidFill>
              </a:rPr>
              <a:t>saņēmuši atbalstu</a:t>
            </a:r>
            <a:r>
              <a:rPr lang="lv-LV" sz="2200" b="1" dirty="0" smtClean="0">
                <a:solidFill>
                  <a:schemeClr val="tx2">
                    <a:lumMod val="75000"/>
                  </a:schemeClr>
                </a:solidFill>
              </a:rPr>
              <a:t> </a:t>
            </a:r>
            <a:r>
              <a:rPr lang="lv-LV" sz="2200" i="1" dirty="0">
                <a:solidFill>
                  <a:schemeClr val="bg2">
                    <a:lumMod val="10000"/>
                  </a:schemeClr>
                </a:solidFill>
              </a:rPr>
              <a:t>(Whittle, Hamilton-</a:t>
            </a:r>
            <a:r>
              <a:rPr lang="lv-LV" sz="2200" i="1" dirty="0" err="1">
                <a:solidFill>
                  <a:schemeClr val="bg2">
                    <a:lumMod val="10000"/>
                  </a:schemeClr>
                </a:solidFill>
              </a:rPr>
              <a:t>Giachritsis</a:t>
            </a:r>
            <a:r>
              <a:rPr lang="lv-LV" sz="2200" i="1" dirty="0">
                <a:solidFill>
                  <a:schemeClr val="bg2">
                    <a:lumMod val="10000"/>
                  </a:schemeClr>
                </a:solidFill>
              </a:rPr>
              <a:t> &amp; </a:t>
            </a:r>
            <a:r>
              <a:rPr lang="lv-LV" sz="2200" i="1" dirty="0" err="1">
                <a:solidFill>
                  <a:schemeClr val="bg2">
                    <a:lumMod val="10000"/>
                  </a:schemeClr>
                </a:solidFill>
              </a:rPr>
              <a:t>Beech</a:t>
            </a:r>
            <a:r>
              <a:rPr lang="lv-LV" sz="2200" i="1" dirty="0">
                <a:solidFill>
                  <a:schemeClr val="bg2">
                    <a:lumMod val="10000"/>
                  </a:schemeClr>
                </a:solidFill>
              </a:rPr>
              <a:t>, 2013).</a:t>
            </a:r>
          </a:p>
          <a:p>
            <a:pPr>
              <a:buFont typeface="Wingdings" panose="05000000000000000000" pitchFamily="2" charset="2"/>
              <a:buChar char="§"/>
            </a:pPr>
            <a:endParaRPr lang="lv-LV" i="1" dirty="0" smtClean="0">
              <a:solidFill>
                <a:schemeClr val="bg2">
                  <a:lumMod val="10000"/>
                </a:schemeClr>
              </a:solidFill>
            </a:endParaRPr>
          </a:p>
          <a:p>
            <a:pPr>
              <a:buFont typeface="Wingdings" panose="05000000000000000000" pitchFamily="2" charset="2"/>
              <a:buChar char="§"/>
            </a:pPr>
            <a:endParaRPr lang="lv-LV" i="1" dirty="0">
              <a:solidFill>
                <a:schemeClr val="bg2">
                  <a:lumMod val="10000"/>
                </a:schemeClr>
              </a:solidFill>
            </a:endParaRP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598648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internetā </a:t>
            </a:r>
            <a:r>
              <a:rPr lang="lv-LV" sz="3600" dirty="0" smtClean="0">
                <a:solidFill>
                  <a:schemeClr val="tx2">
                    <a:lumMod val="75000"/>
                  </a:schemeClr>
                </a:solidFill>
              </a:rPr>
              <a:t>radītās </a:t>
            </a:r>
            <a:r>
              <a:rPr lang="lv-LV" sz="3600" dirty="0" smtClean="0">
                <a:solidFill>
                  <a:schemeClr val="tx2">
                    <a:lumMod val="75000"/>
                  </a:schemeClr>
                </a:solidFill>
              </a:rPr>
              <a:t>sekas bērniem</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0" indent="0">
              <a:buNone/>
            </a:pPr>
            <a:r>
              <a:rPr lang="lv-LV" b="1" dirty="0">
                <a:solidFill>
                  <a:schemeClr val="tx2">
                    <a:lumMod val="75000"/>
                  </a:schemeClr>
                </a:solidFill>
              </a:rPr>
              <a:t>Seksuālā uzmākšanās internetā un </a:t>
            </a:r>
            <a:r>
              <a:rPr lang="lv-LV" b="1" dirty="0" smtClean="0">
                <a:solidFill>
                  <a:schemeClr val="tx2">
                    <a:lumMod val="75000"/>
                  </a:schemeClr>
                </a:solidFill>
              </a:rPr>
              <a:t>kognitīvā sfēra, uzvedība</a:t>
            </a:r>
          </a:p>
          <a:p>
            <a:pPr marL="0" indent="0">
              <a:buNone/>
            </a:pPr>
            <a:endParaRPr lang="lv-LV" sz="600" b="1" dirty="0">
              <a:solidFill>
                <a:schemeClr val="bg2">
                  <a:lumMod val="10000"/>
                </a:schemeClr>
              </a:solidFill>
            </a:endParaRPr>
          </a:p>
          <a:p>
            <a:pPr>
              <a:buFont typeface="Wingdings" panose="05000000000000000000" pitchFamily="2" charset="2"/>
              <a:buChar char="§"/>
            </a:pPr>
            <a:r>
              <a:rPr lang="lv-LV" sz="2200" dirty="0" smtClean="0">
                <a:solidFill>
                  <a:schemeClr val="bg2">
                    <a:lumMod val="10000"/>
                  </a:schemeClr>
                </a:solidFill>
              </a:rPr>
              <a:t>Bērni, kuri cietuši no </a:t>
            </a:r>
            <a:r>
              <a:rPr lang="lv-LV" sz="2200" dirty="0">
                <a:solidFill>
                  <a:schemeClr val="bg2">
                    <a:lumMod val="10000"/>
                  </a:schemeClr>
                </a:solidFill>
              </a:rPr>
              <a:t>seksuālās uzmākšanās </a:t>
            </a:r>
            <a:r>
              <a:rPr lang="lv-LV" sz="2200" dirty="0" smtClean="0">
                <a:solidFill>
                  <a:schemeClr val="bg2">
                    <a:lumMod val="10000"/>
                  </a:schemeClr>
                </a:solidFill>
              </a:rPr>
              <a:t>internetā, </a:t>
            </a:r>
            <a:r>
              <a:rPr lang="lv-LV" sz="2200" dirty="0">
                <a:solidFill>
                  <a:schemeClr val="bg2">
                    <a:lumMod val="10000"/>
                  </a:schemeClr>
                </a:solidFill>
              </a:rPr>
              <a:t>norāda, ka viņuprāt notikušo viņi </a:t>
            </a:r>
            <a:r>
              <a:rPr lang="lv-LV" sz="2200" dirty="0">
                <a:solidFill>
                  <a:schemeClr val="tx2">
                    <a:lumMod val="75000"/>
                  </a:schemeClr>
                </a:solidFill>
              </a:rPr>
              <a:t>nekad neaizmirsīs </a:t>
            </a:r>
            <a:r>
              <a:rPr lang="lv-LV" sz="2200" dirty="0">
                <a:solidFill>
                  <a:schemeClr val="bg2">
                    <a:lumMod val="10000"/>
                  </a:schemeClr>
                </a:solidFill>
              </a:rPr>
              <a:t>un tas ir sabojājis viņu dzīvi, kā arī viņi </a:t>
            </a:r>
            <a:r>
              <a:rPr lang="lv-LV" sz="2200" dirty="0">
                <a:solidFill>
                  <a:schemeClr val="tx2">
                    <a:lumMod val="75000"/>
                  </a:schemeClr>
                </a:solidFill>
              </a:rPr>
              <a:t>domājot</a:t>
            </a:r>
            <a:r>
              <a:rPr lang="lv-LV" sz="2200" b="1" dirty="0">
                <a:solidFill>
                  <a:schemeClr val="tx2">
                    <a:lumMod val="75000"/>
                  </a:schemeClr>
                </a:solidFill>
              </a:rPr>
              <a:t> </a:t>
            </a:r>
            <a:r>
              <a:rPr lang="lv-LV" sz="2200" dirty="0">
                <a:solidFill>
                  <a:schemeClr val="tx2">
                    <a:lumMod val="75000"/>
                  </a:schemeClr>
                </a:solidFill>
              </a:rPr>
              <a:t>par vainīgo personu </a:t>
            </a:r>
            <a:r>
              <a:rPr lang="lv-LV" sz="2200" i="1" dirty="0">
                <a:solidFill>
                  <a:schemeClr val="bg2">
                    <a:lumMod val="10000"/>
                  </a:schemeClr>
                </a:solidFill>
              </a:rPr>
              <a:t>(Whittle, Hamilton-</a:t>
            </a:r>
            <a:r>
              <a:rPr lang="lv-LV" sz="2200" i="1" dirty="0" err="1">
                <a:solidFill>
                  <a:schemeClr val="bg2">
                    <a:lumMod val="10000"/>
                  </a:schemeClr>
                </a:solidFill>
              </a:rPr>
              <a:t>Giachritsis</a:t>
            </a:r>
            <a:r>
              <a:rPr lang="lv-LV" sz="2200" i="1" dirty="0">
                <a:solidFill>
                  <a:schemeClr val="bg2">
                    <a:lumMod val="10000"/>
                  </a:schemeClr>
                </a:solidFill>
              </a:rPr>
              <a:t> &amp; </a:t>
            </a:r>
            <a:r>
              <a:rPr lang="lv-LV" sz="2200" i="1" dirty="0" err="1">
                <a:solidFill>
                  <a:schemeClr val="bg2">
                    <a:lumMod val="10000"/>
                  </a:schemeClr>
                </a:solidFill>
              </a:rPr>
              <a:t>Beech</a:t>
            </a:r>
            <a:r>
              <a:rPr lang="lv-LV" sz="2200" i="1" dirty="0">
                <a:solidFill>
                  <a:schemeClr val="bg2">
                    <a:lumMod val="10000"/>
                  </a:schemeClr>
                </a:solidFill>
              </a:rPr>
              <a:t>, 2013).</a:t>
            </a:r>
          </a:p>
          <a:p>
            <a:pPr>
              <a:buFont typeface="Wingdings" panose="05000000000000000000" pitchFamily="2" charset="2"/>
              <a:buChar char="§"/>
            </a:pPr>
            <a:r>
              <a:rPr lang="lv-LV" sz="2200" dirty="0">
                <a:solidFill>
                  <a:schemeClr val="bg2">
                    <a:lumMod val="10000"/>
                  </a:schemeClr>
                </a:solidFill>
              </a:rPr>
              <a:t>Bērni, kuri piedzīvojuši seksuālo uzmākšanos internetā, var </a:t>
            </a:r>
            <a:r>
              <a:rPr lang="lv-LV" sz="2200" dirty="0" smtClean="0">
                <a:solidFill>
                  <a:schemeClr val="bg2">
                    <a:lumMod val="10000"/>
                  </a:schemeClr>
                </a:solidFill>
              </a:rPr>
              <a:t>izjutuši </a:t>
            </a:r>
            <a:r>
              <a:rPr lang="lv-LV" sz="2200" dirty="0" smtClean="0">
                <a:solidFill>
                  <a:schemeClr val="tx2">
                    <a:lumMod val="75000"/>
                  </a:schemeClr>
                </a:solidFill>
              </a:rPr>
              <a:t>disstresu</a:t>
            </a:r>
            <a:r>
              <a:rPr lang="lv-LV" sz="2200" dirty="0">
                <a:solidFill>
                  <a:schemeClr val="bg2">
                    <a:lumMod val="10000"/>
                  </a:schemeClr>
                </a:solidFill>
              </a:rPr>
              <a:t>, </a:t>
            </a:r>
            <a:r>
              <a:rPr lang="lv-LV" sz="2200" dirty="0">
                <a:solidFill>
                  <a:schemeClr val="tx2">
                    <a:lumMod val="75000"/>
                  </a:schemeClr>
                </a:solidFill>
              </a:rPr>
              <a:t>nemieru</a:t>
            </a:r>
            <a:r>
              <a:rPr lang="lv-LV" sz="2200" dirty="0">
                <a:solidFill>
                  <a:schemeClr val="bg2">
                    <a:lumMod val="10000"/>
                  </a:schemeClr>
                </a:solidFill>
              </a:rPr>
              <a:t> vai </a:t>
            </a:r>
            <a:r>
              <a:rPr lang="lv-LV" sz="2200" dirty="0" smtClean="0">
                <a:solidFill>
                  <a:schemeClr val="tx2">
                    <a:lumMod val="75000"/>
                  </a:schemeClr>
                </a:solidFill>
              </a:rPr>
              <a:t>uzbudinājumu, </a:t>
            </a:r>
            <a:r>
              <a:rPr lang="lv-LV" sz="2200" dirty="0" smtClean="0">
                <a:solidFill>
                  <a:schemeClr val="bg2">
                    <a:lumMod val="10000"/>
                  </a:schemeClr>
                </a:solidFill>
              </a:rPr>
              <a:t>kā arī </a:t>
            </a:r>
            <a:r>
              <a:rPr lang="lv-LV" sz="2200" dirty="0" smtClean="0">
                <a:solidFill>
                  <a:schemeClr val="bg2">
                    <a:lumMod val="10000"/>
                  </a:schemeClr>
                </a:solidFill>
              </a:rPr>
              <a:t>nespēju </a:t>
            </a:r>
            <a:r>
              <a:rPr lang="lv-LV" sz="2200" dirty="0">
                <a:solidFill>
                  <a:schemeClr val="bg2">
                    <a:lumMod val="10000"/>
                  </a:schemeClr>
                </a:solidFill>
              </a:rPr>
              <a:t>pārstāt </a:t>
            </a:r>
            <a:r>
              <a:rPr lang="lv-LV" sz="2200" dirty="0">
                <a:solidFill>
                  <a:schemeClr val="tx2">
                    <a:lumMod val="75000"/>
                  </a:schemeClr>
                </a:solidFill>
              </a:rPr>
              <a:t>domāt par piedzīvoto</a:t>
            </a:r>
            <a:r>
              <a:rPr lang="lv-LV" sz="2200" dirty="0">
                <a:solidFill>
                  <a:schemeClr val="bg2">
                    <a:lumMod val="10000"/>
                  </a:schemeClr>
                </a:solidFill>
              </a:rPr>
              <a:t>, </a:t>
            </a:r>
            <a:r>
              <a:rPr lang="lv-LV" sz="2200" dirty="0" smtClean="0">
                <a:solidFill>
                  <a:schemeClr val="bg2">
                    <a:lumMod val="10000"/>
                  </a:schemeClr>
                </a:solidFill>
              </a:rPr>
              <a:t>un </a:t>
            </a:r>
            <a:r>
              <a:rPr lang="lv-LV" sz="2200" dirty="0">
                <a:solidFill>
                  <a:schemeClr val="tx2">
                    <a:lumMod val="75000"/>
                  </a:schemeClr>
                </a:solidFill>
              </a:rPr>
              <a:t>zaudējuši interesi </a:t>
            </a:r>
            <a:r>
              <a:rPr lang="lv-LV" sz="2200" dirty="0">
                <a:solidFill>
                  <a:schemeClr val="bg2">
                    <a:lumMod val="10000"/>
                  </a:schemeClr>
                </a:solidFill>
              </a:rPr>
              <a:t>par dažādām  sadzīves lietām </a:t>
            </a:r>
            <a:r>
              <a:rPr lang="lv-LV" sz="2200" i="1" dirty="0">
                <a:solidFill>
                  <a:schemeClr val="bg2">
                    <a:lumMod val="10000"/>
                  </a:schemeClr>
                </a:solidFill>
              </a:rPr>
              <a:t>(</a:t>
            </a:r>
            <a:r>
              <a:rPr lang="lv-LV" sz="2200" i="1" dirty="0" err="1">
                <a:solidFill>
                  <a:schemeClr val="bg2">
                    <a:lumMod val="10000"/>
                  </a:schemeClr>
                </a:solidFill>
              </a:rPr>
              <a:t>Wolak</a:t>
            </a:r>
            <a:r>
              <a:rPr lang="lv-LV" sz="2200" i="1" dirty="0">
                <a:solidFill>
                  <a:schemeClr val="bg2">
                    <a:lumMod val="10000"/>
                  </a:schemeClr>
                </a:solidFill>
              </a:rPr>
              <a:t>, Mitchell &amp; </a:t>
            </a:r>
            <a:r>
              <a:rPr lang="lv-LV" sz="2200" i="1" dirty="0" err="1">
                <a:solidFill>
                  <a:schemeClr val="bg2">
                    <a:lumMod val="10000"/>
                  </a:schemeClr>
                </a:solidFill>
              </a:rPr>
              <a:t>Finkelhor</a:t>
            </a:r>
            <a:r>
              <a:rPr lang="lv-LV" sz="2200" i="1" dirty="0">
                <a:solidFill>
                  <a:schemeClr val="bg2">
                    <a:lumMod val="10000"/>
                  </a:schemeClr>
                </a:solidFill>
              </a:rPr>
              <a:t>, 2006).</a:t>
            </a:r>
          </a:p>
          <a:p>
            <a:pPr>
              <a:buFont typeface="Wingdings" panose="05000000000000000000" pitchFamily="2" charset="2"/>
              <a:buChar char="§"/>
            </a:pPr>
            <a:r>
              <a:rPr lang="lv-LV" sz="2200" dirty="0" smtClean="0">
                <a:solidFill>
                  <a:schemeClr val="bg2">
                    <a:lumMod val="10000"/>
                  </a:schemeClr>
                </a:solidFill>
              </a:rPr>
              <a:t>Tika atrasta </a:t>
            </a:r>
            <a:r>
              <a:rPr lang="lv-LV" sz="2200" dirty="0" smtClean="0">
                <a:solidFill>
                  <a:schemeClr val="bg2">
                    <a:lumMod val="10000"/>
                  </a:schemeClr>
                </a:solidFill>
              </a:rPr>
              <a:t>saistība </a:t>
            </a:r>
            <a:r>
              <a:rPr lang="lv-LV" sz="2200" dirty="0" smtClean="0">
                <a:solidFill>
                  <a:schemeClr val="bg2">
                    <a:lumMod val="10000"/>
                  </a:schemeClr>
                </a:solidFill>
              </a:rPr>
              <a:t>starp piedzīvoto seksuālu </a:t>
            </a:r>
            <a:r>
              <a:rPr lang="lv-LV" sz="2200" dirty="0" smtClean="0">
                <a:solidFill>
                  <a:schemeClr val="bg2">
                    <a:lumMod val="10000"/>
                  </a:schemeClr>
                </a:solidFill>
              </a:rPr>
              <a:t>uzmākšanos internetā un </a:t>
            </a:r>
            <a:r>
              <a:rPr lang="lv-LV" sz="2200" dirty="0" smtClean="0">
                <a:solidFill>
                  <a:schemeClr val="tx2">
                    <a:lumMod val="75000"/>
                  </a:schemeClr>
                </a:solidFill>
              </a:rPr>
              <a:t>vielu ļaunprātīgu lietošanu </a:t>
            </a:r>
            <a:r>
              <a:rPr lang="lv-LV" sz="2200" dirty="0" smtClean="0">
                <a:solidFill>
                  <a:schemeClr val="bg2">
                    <a:lumMod val="10000"/>
                  </a:schemeClr>
                </a:solidFill>
              </a:rPr>
              <a:t>un </a:t>
            </a:r>
            <a:r>
              <a:rPr lang="lv-LV" sz="2200" dirty="0" smtClean="0">
                <a:solidFill>
                  <a:schemeClr val="tx2">
                    <a:lumMod val="75000"/>
                  </a:schemeClr>
                </a:solidFill>
              </a:rPr>
              <a:t>depresijas </a:t>
            </a:r>
            <a:r>
              <a:rPr lang="lv-LV" sz="2200" dirty="0" smtClean="0">
                <a:solidFill>
                  <a:schemeClr val="tx2">
                    <a:lumMod val="75000"/>
                  </a:schemeClr>
                </a:solidFill>
              </a:rPr>
              <a:t>simptomiem </a:t>
            </a:r>
            <a:r>
              <a:rPr lang="lv-LV" sz="2200" i="1" dirty="0" smtClean="0">
                <a:solidFill>
                  <a:schemeClr val="bg2">
                    <a:lumMod val="10000"/>
                  </a:schemeClr>
                </a:solidFill>
              </a:rPr>
              <a:t>(Mitchell, Ybarra &amp; </a:t>
            </a:r>
            <a:r>
              <a:rPr lang="lv-LV" sz="2200" i="1" dirty="0" err="1" smtClean="0">
                <a:solidFill>
                  <a:schemeClr val="bg2">
                    <a:lumMod val="10000"/>
                  </a:schemeClr>
                </a:solidFill>
              </a:rPr>
              <a:t>Finkelhor</a:t>
            </a:r>
            <a:r>
              <a:rPr lang="lv-LV" sz="2200" i="1" dirty="0" smtClean="0">
                <a:solidFill>
                  <a:schemeClr val="bg2">
                    <a:lumMod val="10000"/>
                  </a:schemeClr>
                </a:solidFill>
              </a:rPr>
              <a:t>, 2007).</a:t>
            </a:r>
          </a:p>
          <a:p>
            <a:pPr>
              <a:buFont typeface="Wingdings" panose="05000000000000000000" pitchFamily="2" charset="2"/>
              <a:buChar char="§"/>
            </a:pPr>
            <a:endParaRPr lang="lv-LV" i="1" dirty="0" smtClean="0">
              <a:solidFill>
                <a:schemeClr val="bg2">
                  <a:lumMod val="10000"/>
                </a:schemeClr>
              </a:solidFill>
            </a:endParaRPr>
          </a:p>
          <a:p>
            <a:pPr>
              <a:buFont typeface="Wingdings" panose="05000000000000000000" pitchFamily="2" charset="2"/>
              <a:buChar char="§"/>
            </a:pPr>
            <a:endParaRPr lang="lv-LV" i="1" dirty="0">
              <a:solidFill>
                <a:schemeClr val="bg2">
                  <a:lumMod val="10000"/>
                </a:schemeClr>
              </a:solidFill>
            </a:endParaRP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490683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solidFill>
                  <a:schemeClr val="tx2">
                    <a:lumMod val="75000"/>
                  </a:schemeClr>
                </a:solidFill>
              </a:rPr>
              <a:t>2.2. Seksuālās </a:t>
            </a:r>
            <a:r>
              <a:rPr lang="lv-LV" sz="3600" dirty="0">
                <a:solidFill>
                  <a:schemeClr val="tx2">
                    <a:lumMod val="75000"/>
                  </a:schemeClr>
                </a:solidFill>
              </a:rPr>
              <a:t>uzmākšanās internetā </a:t>
            </a:r>
            <a:r>
              <a:rPr lang="lv-LV" sz="3600" dirty="0" smtClean="0">
                <a:solidFill>
                  <a:schemeClr val="tx2">
                    <a:lumMod val="75000"/>
                  </a:schemeClr>
                </a:solidFill>
              </a:rPr>
              <a:t>radītās </a:t>
            </a:r>
            <a:r>
              <a:rPr lang="lv-LV" sz="3600" dirty="0" smtClean="0">
                <a:solidFill>
                  <a:schemeClr val="tx2">
                    <a:lumMod val="75000"/>
                  </a:schemeClr>
                </a:solidFill>
              </a:rPr>
              <a:t>sekas bērniem </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342900" lvl="1" indent="-342900">
              <a:buFont typeface="Wingdings" panose="05000000000000000000" pitchFamily="2" charset="2"/>
              <a:buChar char="§"/>
            </a:pPr>
            <a:r>
              <a:rPr lang="lv-LV" sz="2200" dirty="0" smtClean="0">
                <a:solidFill>
                  <a:schemeClr val="bg2">
                    <a:lumMod val="10000"/>
                  </a:schemeClr>
                </a:solidFill>
              </a:rPr>
              <a:t>Bērniem, kuri cietuši no seksuālās uzmākšanās internetā, konstatēti </a:t>
            </a:r>
            <a:r>
              <a:rPr lang="lv-LV" sz="2200" dirty="0">
                <a:solidFill>
                  <a:schemeClr val="bg2">
                    <a:lumMod val="10000"/>
                  </a:schemeClr>
                </a:solidFill>
              </a:rPr>
              <a:t>paaugstināti </a:t>
            </a:r>
            <a:r>
              <a:rPr lang="lv-LV" sz="2200" dirty="0" smtClean="0">
                <a:solidFill>
                  <a:schemeClr val="tx2">
                    <a:lumMod val="75000"/>
                  </a:schemeClr>
                </a:solidFill>
              </a:rPr>
              <a:t>trauksmes</a:t>
            </a:r>
            <a:r>
              <a:rPr lang="lv-LV" sz="2200" dirty="0" smtClean="0">
                <a:solidFill>
                  <a:schemeClr val="bg2">
                    <a:lumMod val="10000"/>
                  </a:schemeClr>
                </a:solidFill>
              </a:rPr>
              <a:t> </a:t>
            </a:r>
            <a:r>
              <a:rPr lang="lv-LV" sz="2200" dirty="0">
                <a:solidFill>
                  <a:schemeClr val="bg2">
                    <a:lumMod val="10000"/>
                  </a:schemeClr>
                </a:solidFill>
              </a:rPr>
              <a:t>un </a:t>
            </a:r>
            <a:r>
              <a:rPr lang="lv-LV" sz="2200" dirty="0">
                <a:solidFill>
                  <a:schemeClr val="tx2">
                    <a:lumMod val="75000"/>
                  </a:schemeClr>
                </a:solidFill>
              </a:rPr>
              <a:t>uzvedības problēmu </a:t>
            </a:r>
            <a:r>
              <a:rPr lang="lv-LV" sz="2200" dirty="0">
                <a:solidFill>
                  <a:schemeClr val="bg2">
                    <a:lumMod val="10000"/>
                  </a:schemeClr>
                </a:solidFill>
              </a:rPr>
              <a:t>rādītāji</a:t>
            </a:r>
            <a:r>
              <a:rPr lang="lv-LV" sz="2200" b="1" dirty="0">
                <a:solidFill>
                  <a:schemeClr val="bg2">
                    <a:lumMod val="10000"/>
                  </a:schemeClr>
                </a:solidFill>
              </a:rPr>
              <a:t> </a:t>
            </a:r>
            <a:r>
              <a:rPr lang="lv-LV" sz="2200" i="1" dirty="0">
                <a:solidFill>
                  <a:schemeClr val="bg2">
                    <a:lumMod val="10000"/>
                  </a:schemeClr>
                </a:solidFill>
              </a:rPr>
              <a:t>(Mitchell et al., 2011)</a:t>
            </a:r>
            <a:r>
              <a:rPr lang="lv-LV" sz="2200" dirty="0">
                <a:solidFill>
                  <a:schemeClr val="bg2">
                    <a:lumMod val="10000"/>
                  </a:schemeClr>
                </a:solidFill>
              </a:rPr>
              <a:t>.  </a:t>
            </a:r>
            <a:endParaRPr lang="lv-LV" sz="2200" i="1" dirty="0">
              <a:solidFill>
                <a:schemeClr val="bg2">
                  <a:lumMod val="10000"/>
                </a:schemeClr>
              </a:solidFill>
            </a:endParaRPr>
          </a:p>
          <a:p>
            <a:pPr marL="342900" lvl="1" indent="-342900">
              <a:buFont typeface="Wingdings" panose="05000000000000000000" pitchFamily="2" charset="2"/>
              <a:buChar char="§"/>
            </a:pPr>
            <a:r>
              <a:rPr lang="lv-LV" sz="2200" dirty="0" smtClean="0">
                <a:solidFill>
                  <a:schemeClr val="bg2">
                    <a:lumMod val="10000"/>
                  </a:schemeClr>
                </a:solidFill>
              </a:rPr>
              <a:t>No seksuālās uzmākšanās internetā cietušie bērni norāda, ka </a:t>
            </a:r>
            <a:r>
              <a:rPr lang="lv-LV" sz="2200" dirty="0" smtClean="0">
                <a:solidFill>
                  <a:schemeClr val="tx2">
                    <a:lumMod val="75000"/>
                  </a:schemeClr>
                </a:solidFill>
              </a:rPr>
              <a:t>zudusi uzticība cilvēkiem</a:t>
            </a:r>
            <a:r>
              <a:rPr lang="lv-LV" sz="2200" dirty="0" smtClean="0">
                <a:solidFill>
                  <a:schemeClr val="bg2">
                    <a:lumMod val="10000"/>
                  </a:schemeClr>
                </a:solidFill>
              </a:rPr>
              <a:t> un viņi saistībā ar notikušo </a:t>
            </a:r>
            <a:r>
              <a:rPr lang="lv-LV" sz="2200" dirty="0" smtClean="0">
                <a:solidFill>
                  <a:schemeClr val="tx2">
                    <a:lumMod val="75000"/>
                  </a:schemeClr>
                </a:solidFill>
              </a:rPr>
              <a:t>izjūt agresiju </a:t>
            </a:r>
            <a:r>
              <a:rPr lang="lv-LV" sz="2200" i="1" dirty="0">
                <a:solidFill>
                  <a:schemeClr val="bg2">
                    <a:lumMod val="10000"/>
                  </a:schemeClr>
                </a:solidFill>
              </a:rPr>
              <a:t>(Whittle, Hamilton-</a:t>
            </a:r>
            <a:r>
              <a:rPr lang="lv-LV" sz="2200" i="1" dirty="0" err="1">
                <a:solidFill>
                  <a:schemeClr val="bg2">
                    <a:lumMod val="10000"/>
                  </a:schemeClr>
                </a:solidFill>
              </a:rPr>
              <a:t>Giachritsis</a:t>
            </a:r>
            <a:r>
              <a:rPr lang="lv-LV" sz="2200" i="1" dirty="0">
                <a:solidFill>
                  <a:schemeClr val="bg2">
                    <a:lumMod val="10000"/>
                  </a:schemeClr>
                </a:solidFill>
              </a:rPr>
              <a:t> &amp; </a:t>
            </a:r>
            <a:r>
              <a:rPr lang="lv-LV" sz="2200" i="1" dirty="0" err="1">
                <a:solidFill>
                  <a:schemeClr val="bg2">
                    <a:lumMod val="10000"/>
                  </a:schemeClr>
                </a:solidFill>
              </a:rPr>
              <a:t>Beech</a:t>
            </a:r>
            <a:r>
              <a:rPr lang="lv-LV" sz="2200" i="1" dirty="0">
                <a:solidFill>
                  <a:schemeClr val="bg2">
                    <a:lumMod val="10000"/>
                  </a:schemeClr>
                </a:solidFill>
              </a:rPr>
              <a:t>, 2013</a:t>
            </a:r>
            <a:r>
              <a:rPr lang="lv-LV" sz="2200" i="1" dirty="0" smtClean="0">
                <a:solidFill>
                  <a:schemeClr val="bg2">
                    <a:lumMod val="10000"/>
                  </a:schemeClr>
                </a:solidFill>
              </a:rPr>
              <a:t>).</a:t>
            </a:r>
          </a:p>
          <a:p>
            <a:pPr marL="342900" lvl="1" indent="-342900">
              <a:buFont typeface="Wingdings" panose="05000000000000000000" pitchFamily="2" charset="2"/>
              <a:buChar char="§"/>
            </a:pPr>
            <a:endParaRPr lang="lv-LV" sz="2200" i="1" dirty="0" smtClean="0">
              <a:solidFill>
                <a:schemeClr val="bg2">
                  <a:lumMod val="10000"/>
                </a:schemeClr>
              </a:solidFill>
            </a:endParaRPr>
          </a:p>
          <a:p>
            <a:pPr marL="0" lvl="1" indent="0">
              <a:buNone/>
            </a:pPr>
            <a:r>
              <a:rPr lang="lv-LV" sz="2400" b="1" dirty="0">
                <a:solidFill>
                  <a:schemeClr val="tx2">
                    <a:lumMod val="75000"/>
                  </a:schemeClr>
                </a:solidFill>
              </a:rPr>
              <a:t>Seksuālā uzmākšanās internetā </a:t>
            </a:r>
            <a:r>
              <a:rPr lang="lv-LV" sz="2400" b="1" dirty="0" smtClean="0">
                <a:solidFill>
                  <a:schemeClr val="tx2">
                    <a:lumMod val="75000"/>
                  </a:schemeClr>
                </a:solidFill>
              </a:rPr>
              <a:t>un psihiskās veselības problēmas</a:t>
            </a:r>
            <a:endParaRPr lang="lv-LV" sz="2200" i="1" dirty="0" smtClean="0">
              <a:solidFill>
                <a:schemeClr val="bg2">
                  <a:lumMod val="10000"/>
                </a:schemeClr>
              </a:solidFill>
            </a:endParaRPr>
          </a:p>
          <a:p>
            <a:pPr marL="342900" lvl="1" indent="-342900">
              <a:buFont typeface="Wingdings" panose="05000000000000000000" pitchFamily="2" charset="2"/>
              <a:buChar char="§"/>
            </a:pPr>
            <a:r>
              <a:rPr lang="lv-LV" sz="2200" dirty="0" smtClean="0">
                <a:solidFill>
                  <a:schemeClr val="bg2">
                    <a:lumMod val="10000"/>
                  </a:schemeClr>
                </a:solidFill>
              </a:rPr>
              <a:t>Bērni</a:t>
            </a:r>
            <a:r>
              <a:rPr lang="lv-LV" sz="2200" dirty="0">
                <a:solidFill>
                  <a:schemeClr val="bg2">
                    <a:lumMod val="10000"/>
                  </a:schemeClr>
                </a:solidFill>
              </a:rPr>
              <a:t>, kuri cietuši no seksuālā uzmākšanās internetā, uzrāda </a:t>
            </a:r>
            <a:r>
              <a:rPr lang="lv-LV" sz="2200" dirty="0" smtClean="0">
                <a:solidFill>
                  <a:schemeClr val="tx2">
                    <a:lumMod val="75000"/>
                  </a:schemeClr>
                </a:solidFill>
              </a:rPr>
              <a:t>depresiju</a:t>
            </a:r>
            <a:r>
              <a:rPr lang="lv-LV" sz="2200" dirty="0" smtClean="0">
                <a:solidFill>
                  <a:schemeClr val="bg2">
                    <a:lumMod val="10000"/>
                  </a:schemeClr>
                </a:solidFill>
              </a:rPr>
              <a:t> </a:t>
            </a:r>
            <a:r>
              <a:rPr lang="lv-LV" sz="2200" dirty="0">
                <a:solidFill>
                  <a:schemeClr val="bg2">
                    <a:lumMod val="10000"/>
                  </a:schemeClr>
                </a:solidFill>
              </a:rPr>
              <a:t>un </a:t>
            </a:r>
            <a:r>
              <a:rPr lang="lv-LV" sz="2200" dirty="0">
                <a:solidFill>
                  <a:schemeClr val="tx2">
                    <a:lumMod val="75000"/>
                  </a:schemeClr>
                </a:solidFill>
              </a:rPr>
              <a:t>posttraumatiskā stresa sindromu</a:t>
            </a:r>
            <a:r>
              <a:rPr lang="lv-LV" sz="2200" b="1" dirty="0">
                <a:solidFill>
                  <a:schemeClr val="tx2">
                    <a:lumMod val="75000"/>
                  </a:schemeClr>
                </a:solidFill>
              </a:rPr>
              <a:t>. </a:t>
            </a:r>
            <a:r>
              <a:rPr lang="lv-LV" sz="2200" dirty="0">
                <a:solidFill>
                  <a:schemeClr val="bg2">
                    <a:lumMod val="10000"/>
                  </a:schemeClr>
                </a:solidFill>
              </a:rPr>
              <a:t>Turklāt bērni, kuri cietuši no seksuālās uzmākšanās internetā salīdzinājumā bērniem, kuri cietuši no seksuālās vardarbības reālajā vidē, uzrāda </a:t>
            </a:r>
            <a:r>
              <a:rPr lang="lv-LV" sz="2200" dirty="0">
                <a:solidFill>
                  <a:schemeClr val="tx2">
                    <a:lumMod val="75000"/>
                  </a:schemeClr>
                </a:solidFill>
              </a:rPr>
              <a:t>biežāk depresijas simptomus</a:t>
            </a:r>
            <a:r>
              <a:rPr lang="lv-LV" sz="2200" i="1" dirty="0">
                <a:solidFill>
                  <a:schemeClr val="bg2">
                    <a:lumMod val="10000"/>
                  </a:schemeClr>
                </a:solidFill>
              </a:rPr>
              <a:t> (Mitchell et al., 2007).</a:t>
            </a:r>
            <a:r>
              <a:rPr lang="lv-LV" sz="2200" dirty="0">
                <a:solidFill>
                  <a:schemeClr val="bg2">
                    <a:lumMod val="10000"/>
                  </a:schemeClr>
                </a:solidFill>
              </a:rPr>
              <a:t> </a:t>
            </a:r>
          </a:p>
          <a:p>
            <a:pPr>
              <a:buFont typeface="Wingdings" panose="05000000000000000000" pitchFamily="2" charset="2"/>
              <a:buChar char="§"/>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814521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t>3</a:t>
            </a:r>
            <a:r>
              <a:rPr lang="lv-LV" sz="3600" dirty="0" smtClean="0">
                <a:solidFill>
                  <a:schemeClr val="tx2">
                    <a:lumMod val="75000"/>
                  </a:schemeClr>
                </a:solidFill>
              </a:rPr>
              <a:t>. Pornogrāfiska rakstura materiāli internetā</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0972800" cy="4872788"/>
          </a:xfrm>
        </p:spPr>
        <p:txBody>
          <a:bodyPr>
            <a:normAutofit/>
          </a:bodyPr>
          <a:lstStyle/>
          <a:p>
            <a:pPr marL="0" indent="0">
              <a:buNone/>
            </a:pPr>
            <a:r>
              <a:rPr lang="lv-LV" b="1" dirty="0" smtClean="0">
                <a:solidFill>
                  <a:schemeClr val="tx2">
                    <a:lumMod val="75000"/>
                  </a:schemeClr>
                </a:solidFill>
              </a:rPr>
              <a:t>Pornogrāfiska rakstura materiāli</a:t>
            </a:r>
            <a:r>
              <a:rPr lang="lv-LV" b="1" i="1" dirty="0" smtClean="0">
                <a:solidFill>
                  <a:schemeClr val="tx2">
                    <a:lumMod val="75000"/>
                  </a:schemeClr>
                </a:solidFill>
              </a:rPr>
              <a:t> </a:t>
            </a:r>
            <a:r>
              <a:rPr lang="lv-LV" i="1" dirty="0" smtClean="0">
                <a:solidFill>
                  <a:schemeClr val="tx2">
                    <a:lumMod val="75000"/>
                  </a:schemeClr>
                </a:solidFill>
              </a:rPr>
              <a:t>(pornography, sexually explicit </a:t>
            </a:r>
            <a:r>
              <a:rPr lang="lv-LV" i="1" dirty="0">
                <a:solidFill>
                  <a:schemeClr val="tx2">
                    <a:lumMod val="75000"/>
                  </a:schemeClr>
                </a:solidFill>
              </a:rPr>
              <a:t>internet </a:t>
            </a:r>
            <a:r>
              <a:rPr lang="lv-LV" i="1" dirty="0" smtClean="0">
                <a:solidFill>
                  <a:schemeClr val="tx2">
                    <a:lumMod val="75000"/>
                  </a:schemeClr>
                </a:solidFill>
              </a:rPr>
              <a:t>material) </a:t>
            </a:r>
          </a:p>
          <a:p>
            <a:pPr marL="0" indent="0">
              <a:buNone/>
            </a:pPr>
            <a:endParaRPr lang="lv-LV" sz="800" i="1" dirty="0" smtClean="0">
              <a:solidFill>
                <a:schemeClr val="bg2">
                  <a:lumMod val="10000"/>
                </a:schemeClr>
              </a:solidFill>
            </a:endParaRPr>
          </a:p>
          <a:p>
            <a:pPr marL="0" indent="0">
              <a:buNone/>
            </a:pPr>
            <a:r>
              <a:rPr lang="lv-LV" sz="2200" b="1" dirty="0" smtClean="0">
                <a:solidFill>
                  <a:schemeClr val="tx2">
                    <a:lumMod val="75000"/>
                  </a:schemeClr>
                </a:solidFill>
              </a:rPr>
              <a:t>Pornogrāfiska rakstura materiāli vai nepārprotami seksuāla rakstura materiāli </a:t>
            </a:r>
            <a:r>
              <a:rPr lang="lv-LV" sz="2200" dirty="0" smtClean="0">
                <a:solidFill>
                  <a:schemeClr val="bg2">
                    <a:lumMod val="10000"/>
                  </a:schemeClr>
                </a:solidFill>
              </a:rPr>
              <a:t>tiek definēti kā saturs, kurā “tiek attēlotas seksuālās aktivitātes naturālistiskā veidā, </a:t>
            </a:r>
            <a:r>
              <a:rPr lang="lv-LV" sz="2200" dirty="0">
                <a:solidFill>
                  <a:schemeClr val="bg2">
                    <a:lumMod val="10000"/>
                  </a:schemeClr>
                </a:solidFill>
              </a:rPr>
              <a:t>bieži ar </a:t>
            </a:r>
            <a:r>
              <a:rPr lang="lv-LV" sz="2200" dirty="0" smtClean="0">
                <a:solidFill>
                  <a:schemeClr val="bg2">
                    <a:lumMod val="10000"/>
                  </a:schemeClr>
                </a:solidFill>
              </a:rPr>
              <a:t>uzbudinātu ģenitāliju </a:t>
            </a:r>
            <a:r>
              <a:rPr lang="lv-LV" sz="2200" dirty="0">
                <a:solidFill>
                  <a:schemeClr val="bg2">
                    <a:lumMod val="10000"/>
                  </a:schemeClr>
                </a:solidFill>
              </a:rPr>
              <a:t>un </a:t>
            </a:r>
            <a:r>
              <a:rPr lang="lv-LV" sz="2200" dirty="0" smtClean="0">
                <a:solidFill>
                  <a:schemeClr val="bg2">
                    <a:lumMod val="10000"/>
                  </a:schemeClr>
                </a:solidFill>
              </a:rPr>
              <a:t>orālu, anālu, </a:t>
            </a:r>
            <a:r>
              <a:rPr lang="lv-LV" sz="2200" dirty="0">
                <a:solidFill>
                  <a:schemeClr val="bg2">
                    <a:lumMod val="10000"/>
                  </a:schemeClr>
                </a:solidFill>
              </a:rPr>
              <a:t>vai </a:t>
            </a:r>
            <a:r>
              <a:rPr lang="lv-LV" sz="2200" dirty="0" smtClean="0">
                <a:solidFill>
                  <a:schemeClr val="bg2">
                    <a:lumMod val="10000"/>
                  </a:schemeClr>
                </a:solidFill>
              </a:rPr>
              <a:t>vaginālu penetrācijas tuvplāniem” </a:t>
            </a:r>
            <a:r>
              <a:rPr lang="lv-LV" sz="2200" i="1" dirty="0" smtClean="0">
                <a:solidFill>
                  <a:schemeClr val="bg2">
                    <a:lumMod val="10000"/>
                  </a:schemeClr>
                </a:solidFill>
              </a:rPr>
              <a:t>(Peter &amp; Valkenburg, 2009).</a:t>
            </a:r>
          </a:p>
          <a:p>
            <a:pPr marL="0" indent="0">
              <a:buNone/>
            </a:pPr>
            <a:endParaRPr lang="lv-LV" sz="1400" i="1" dirty="0" smtClean="0">
              <a:solidFill>
                <a:schemeClr val="bg2">
                  <a:lumMod val="10000"/>
                </a:schemeClr>
              </a:solidFill>
            </a:endParaRPr>
          </a:p>
          <a:p>
            <a:pPr marL="0" indent="0">
              <a:buNone/>
            </a:pPr>
            <a:r>
              <a:rPr lang="lv-LV" sz="2200" b="1" dirty="0">
                <a:solidFill>
                  <a:schemeClr val="tx2">
                    <a:lumMod val="75000"/>
                  </a:schemeClr>
                </a:solidFill>
              </a:rPr>
              <a:t>Tiek izdalīti divi veidi kā bērns var piekļūt pornogrāfiska rakstura materiāliem:</a:t>
            </a:r>
          </a:p>
          <a:p>
            <a:pPr>
              <a:buFont typeface="Wingdings" pitchFamily="2" charset="2"/>
              <a:buChar char="§"/>
            </a:pPr>
            <a:r>
              <a:rPr lang="lv-LV" sz="2200" dirty="0" smtClean="0">
                <a:solidFill>
                  <a:schemeClr val="bg2">
                    <a:lumMod val="10000"/>
                  </a:schemeClr>
                </a:solidFill>
              </a:rPr>
              <a:t>Varmāka </a:t>
            </a:r>
            <a:r>
              <a:rPr lang="lv-LV" sz="2200" dirty="0">
                <a:solidFill>
                  <a:schemeClr val="bg2">
                    <a:lumMod val="10000"/>
                  </a:schemeClr>
                </a:solidFill>
              </a:rPr>
              <a:t>izmanto </a:t>
            </a:r>
            <a:r>
              <a:rPr lang="lv-LV" sz="2200" dirty="0" smtClean="0">
                <a:solidFill>
                  <a:schemeClr val="bg2">
                    <a:lumMod val="10000"/>
                  </a:schemeClr>
                </a:solidFill>
              </a:rPr>
              <a:t>pornogrāfiska </a:t>
            </a:r>
            <a:r>
              <a:rPr lang="lv-LV" sz="2200" dirty="0">
                <a:solidFill>
                  <a:schemeClr val="bg2">
                    <a:lumMod val="10000"/>
                  </a:schemeClr>
                </a:solidFill>
              </a:rPr>
              <a:t>rakstura materiālus kā vienu no seksuālās uzmākšanās veidiem internetā</a:t>
            </a:r>
          </a:p>
          <a:p>
            <a:pPr>
              <a:buFont typeface="Wingdings" pitchFamily="2" charset="2"/>
              <a:buChar char="§"/>
            </a:pPr>
            <a:r>
              <a:rPr lang="lv-LV" sz="2200" dirty="0" smtClean="0">
                <a:solidFill>
                  <a:schemeClr val="bg2">
                    <a:lumMod val="10000"/>
                  </a:schemeClr>
                </a:solidFill>
              </a:rPr>
              <a:t>Nepilngadīgais </a:t>
            </a:r>
            <a:r>
              <a:rPr lang="lv-LV" sz="2200" dirty="0">
                <a:solidFill>
                  <a:schemeClr val="bg2">
                    <a:lumMod val="10000"/>
                  </a:schemeClr>
                </a:solidFill>
              </a:rPr>
              <a:t>meklē un atrod pieeju pornogrāfiska rakstura materiāliem internetā</a:t>
            </a:r>
          </a:p>
          <a:p>
            <a:pPr>
              <a:buFont typeface="Wingdings" pitchFamily="2" charset="2"/>
              <a:buChar char="§"/>
            </a:pPr>
            <a:endParaRPr lang="lv-LV" sz="2200" i="1" dirty="0" smtClean="0">
              <a:solidFill>
                <a:schemeClr val="bg2">
                  <a:lumMod val="10000"/>
                </a:schemeClr>
              </a:solidFill>
            </a:endParaRPr>
          </a:p>
          <a:p>
            <a:pPr>
              <a:buFont typeface="Wingdings" pitchFamily="2" charset="2"/>
              <a:buChar char="§"/>
            </a:pPr>
            <a:endParaRPr lang="lv-LV" sz="800" i="1"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692958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t>3.1. </a:t>
            </a:r>
            <a:r>
              <a:rPr lang="lv-LV" sz="3600" dirty="0" smtClean="0"/>
              <a:t>Pornogrāfiska </a:t>
            </a:r>
            <a:r>
              <a:rPr lang="lv-LV" sz="3600" dirty="0"/>
              <a:t>rakstura </a:t>
            </a:r>
            <a:r>
              <a:rPr lang="lv-LV" sz="3600" dirty="0" smtClean="0"/>
              <a:t>materiālu internetā juridiskais </a:t>
            </a:r>
            <a:r>
              <a:rPr lang="lv-LV" sz="3600" dirty="0" smtClean="0"/>
              <a:t>skaidrojums</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0972800" cy="4871719"/>
          </a:xfrm>
        </p:spPr>
        <p:txBody>
          <a:bodyPr>
            <a:normAutofit/>
          </a:bodyPr>
          <a:lstStyle/>
          <a:p>
            <a:pPr marL="0" indent="0">
              <a:buNone/>
            </a:pPr>
            <a:r>
              <a:rPr lang="lv-LV" sz="2200" b="1" dirty="0">
                <a:solidFill>
                  <a:schemeClr val="tx2">
                    <a:lumMod val="75000"/>
                  </a:schemeClr>
                </a:solidFill>
                <a:cs typeface="Times New Roman" pitchFamily="18" charset="0"/>
              </a:rPr>
              <a:t>Pornogrāfiska rakstura </a:t>
            </a:r>
            <a:r>
              <a:rPr lang="lv-LV" sz="2200" b="1" dirty="0" smtClean="0">
                <a:solidFill>
                  <a:schemeClr val="tx2">
                    <a:lumMod val="75000"/>
                  </a:schemeClr>
                </a:solidFill>
                <a:cs typeface="Times New Roman" pitchFamily="18" charset="0"/>
              </a:rPr>
              <a:t>materiāls </a:t>
            </a:r>
            <a:r>
              <a:rPr lang="lv-LV" sz="2200" dirty="0" smtClean="0">
                <a:solidFill>
                  <a:schemeClr val="bg2">
                    <a:lumMod val="10000"/>
                  </a:schemeClr>
                </a:solidFill>
                <a:cs typeface="Times New Roman" pitchFamily="18" charset="0"/>
              </a:rPr>
              <a:t>ir</a:t>
            </a:r>
            <a:r>
              <a:rPr lang="lv-LV" sz="2200" b="1" dirty="0" smtClean="0">
                <a:solidFill>
                  <a:schemeClr val="bg2">
                    <a:lumMod val="10000"/>
                  </a:schemeClr>
                </a:solidFill>
                <a:cs typeface="Times New Roman" pitchFamily="18" charset="0"/>
              </a:rPr>
              <a:t> </a:t>
            </a:r>
            <a:r>
              <a:rPr lang="lv-LV" sz="2200" dirty="0" smtClean="0">
                <a:solidFill>
                  <a:schemeClr val="bg2">
                    <a:lumMod val="10000"/>
                  </a:schemeClr>
                </a:solidFill>
                <a:cs typeface="Times New Roman" pitchFamily="18" charset="0"/>
              </a:rPr>
              <a:t>sacerējums</a:t>
            </a:r>
            <a:r>
              <a:rPr lang="lv-LV" sz="2200" dirty="0">
                <a:solidFill>
                  <a:schemeClr val="bg2">
                    <a:lumMod val="10000"/>
                  </a:schemeClr>
                </a:solidFill>
                <a:cs typeface="Times New Roman" pitchFamily="18" charset="0"/>
              </a:rPr>
              <a:t>, iespieddarbs, attēls, datorprogramma, filma, video vai skaņu ieraksts, televīzijas raidījums vai radioraidījums, cits materiāls jebkurā formā vai veidā, kuram nav sabiedrību izglītojošas vai informējošas, zinātniskas vai mākslinieciskas vērtības un kurā tieši, detalizēti un atklāti naturālistiski</a:t>
            </a:r>
            <a:r>
              <a:rPr lang="lv-LV" sz="2200" dirty="0" smtClean="0">
                <a:solidFill>
                  <a:schemeClr val="bg2">
                    <a:lumMod val="10000"/>
                  </a:schemeClr>
                </a:solidFill>
                <a:cs typeface="Times New Roman" pitchFamily="18" charset="0"/>
              </a:rPr>
              <a:t>:</a:t>
            </a:r>
          </a:p>
          <a:p>
            <a:pPr marL="0" indent="0">
              <a:buNone/>
            </a:pPr>
            <a:endParaRPr lang="lv-LV" sz="600" dirty="0">
              <a:solidFill>
                <a:schemeClr val="bg2">
                  <a:lumMod val="10000"/>
                </a:schemeClr>
              </a:solidFill>
              <a:cs typeface="Times New Roman" pitchFamily="18" charset="0"/>
            </a:endParaRPr>
          </a:p>
          <a:p>
            <a:pPr marL="0" indent="0">
              <a:lnSpc>
                <a:spcPct val="115000"/>
              </a:lnSpc>
              <a:buNone/>
            </a:pPr>
            <a:r>
              <a:rPr lang="lv-LV" sz="2000" dirty="0">
                <a:solidFill>
                  <a:schemeClr val="bg2">
                    <a:lumMod val="10000"/>
                  </a:schemeClr>
                </a:solidFill>
                <a:cs typeface="Times New Roman" pitchFamily="18" charset="0"/>
              </a:rPr>
              <a:t>a) pilnīgi vai daļēji attēloti dzimumorgāni,</a:t>
            </a:r>
          </a:p>
          <a:p>
            <a:pPr marL="0" indent="0">
              <a:lnSpc>
                <a:spcPct val="115000"/>
              </a:lnSpc>
              <a:buNone/>
            </a:pPr>
            <a:r>
              <a:rPr lang="lv-LV" sz="2000" dirty="0">
                <a:solidFill>
                  <a:schemeClr val="bg2">
                    <a:lumMod val="10000"/>
                  </a:schemeClr>
                </a:solidFill>
                <a:cs typeface="Times New Roman" pitchFamily="18" charset="0"/>
              </a:rPr>
              <a:t>b) attēlots vai aprakstīts dzimumakts vai dzimumtieksmes apmierināšana pretdabiskā veidā, dzimumtieksmes apmierināšana ar masturbāciju vai citas seksuālas darbības, tai skaitā minēto darbību imitācija,</a:t>
            </a:r>
          </a:p>
          <a:p>
            <a:pPr marL="0" indent="0">
              <a:buNone/>
            </a:pPr>
            <a:r>
              <a:rPr lang="lv-LV" sz="2000" dirty="0">
                <a:solidFill>
                  <a:schemeClr val="bg2">
                    <a:lumMod val="10000"/>
                  </a:schemeClr>
                </a:solidFill>
                <a:cs typeface="Times New Roman" pitchFamily="18" charset="0"/>
              </a:rPr>
              <a:t>c) attēlota vai aprakstīta dzimumtieksmes apmierināšana vardarbīgā veidā, brutalitāte dzimumattiecībās (sadistiskas un mazohistiskas darbības), dzimumtieksmes apmierināšana ar dzīvniekiem vai nekrofilija </a:t>
            </a:r>
            <a:r>
              <a:rPr lang="lv-LV" sz="2000" i="1" dirty="0" smtClean="0">
                <a:solidFill>
                  <a:schemeClr val="bg2">
                    <a:lumMod val="10000"/>
                  </a:schemeClr>
                </a:solidFill>
                <a:cs typeface="Times New Roman" pitchFamily="18" charset="0"/>
              </a:rPr>
              <a:t>(Pornogrāfijas </a:t>
            </a:r>
            <a:r>
              <a:rPr lang="lv-LV" sz="2000" i="1" dirty="0">
                <a:solidFill>
                  <a:schemeClr val="bg2">
                    <a:lumMod val="10000"/>
                  </a:schemeClr>
                </a:solidFill>
                <a:cs typeface="Times New Roman" pitchFamily="18" charset="0"/>
              </a:rPr>
              <a:t>ierobežošanas likuma 1.panta 1.punktu)</a:t>
            </a:r>
            <a:endParaRPr lang="lv-LV" sz="2000" i="1" dirty="0">
              <a:solidFill>
                <a:schemeClr val="bg2">
                  <a:lumMod val="10000"/>
                </a:schemeClr>
              </a:solidFill>
              <a:ea typeface="Times New Roman"/>
              <a:cs typeface="Times New Roman" pitchFamily="18" charset="0"/>
            </a:endParaRPr>
          </a:p>
          <a:p>
            <a:pPr marL="0" indent="0">
              <a:spcAft>
                <a:spcPts val="0"/>
              </a:spcAft>
              <a:buNone/>
            </a:pPr>
            <a:endParaRPr lang="lv-LV" b="1" dirty="0">
              <a:solidFill>
                <a:schemeClr val="tx1"/>
              </a:solidFill>
              <a:latin typeface="Times New Roman"/>
              <a:ea typeface="Times New Roman"/>
              <a:cs typeface="Times New Roman"/>
            </a:endParaRPr>
          </a:p>
          <a:p>
            <a:pPr marL="0" indent="0">
              <a:buNone/>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180954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smtClean="0"/>
              <a:t>3.1. </a:t>
            </a:r>
            <a:r>
              <a:rPr lang="lv-LV" sz="3600" dirty="0"/>
              <a:t>Pornogrāfiska rakstura </a:t>
            </a:r>
            <a:r>
              <a:rPr lang="lv-LV" sz="3600" dirty="0" smtClean="0"/>
              <a:t>materiālu </a:t>
            </a:r>
            <a:r>
              <a:rPr lang="lv-LV" sz="3600" dirty="0"/>
              <a:t>internetā </a:t>
            </a:r>
            <a:r>
              <a:rPr lang="lv-LV" sz="3600" dirty="0" smtClean="0"/>
              <a:t>juridiskais </a:t>
            </a:r>
            <a:r>
              <a:rPr lang="lv-LV" sz="3600" dirty="0"/>
              <a:t>skaidrojums</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0972800" cy="4892039"/>
          </a:xfrm>
        </p:spPr>
        <p:txBody>
          <a:bodyPr>
            <a:normAutofit fontScale="85000" lnSpcReduction="20000"/>
          </a:bodyPr>
          <a:lstStyle/>
          <a:p>
            <a:pPr marL="0" indent="0">
              <a:lnSpc>
                <a:spcPct val="120000"/>
              </a:lnSpc>
              <a:spcBef>
                <a:spcPts val="576"/>
              </a:spcBef>
              <a:spcAft>
                <a:spcPts val="0"/>
              </a:spcAft>
              <a:buNone/>
            </a:pPr>
            <a:r>
              <a:rPr lang="lv-LV" sz="2600" b="1" dirty="0">
                <a:solidFill>
                  <a:schemeClr val="tx2">
                    <a:lumMod val="75000"/>
                  </a:schemeClr>
                </a:solidFill>
                <a:ea typeface="Times New Roman"/>
                <a:cs typeface="Times New Roman"/>
              </a:rPr>
              <a:t>Bērnu </a:t>
            </a:r>
            <a:r>
              <a:rPr lang="lv-LV" sz="2600" b="1" dirty="0" smtClean="0">
                <a:solidFill>
                  <a:schemeClr val="tx2">
                    <a:lumMod val="75000"/>
                  </a:schemeClr>
                </a:solidFill>
                <a:ea typeface="Times New Roman"/>
                <a:cs typeface="Times New Roman"/>
              </a:rPr>
              <a:t>pornogrāfija </a:t>
            </a:r>
            <a:r>
              <a:rPr lang="lv-LV" sz="2600" dirty="0" smtClean="0">
                <a:solidFill>
                  <a:schemeClr val="tx1"/>
                </a:solidFill>
                <a:ea typeface="Times New Roman"/>
                <a:cs typeface="Times New Roman" pitchFamily="18" charset="0"/>
              </a:rPr>
              <a:t>ir </a:t>
            </a:r>
            <a:r>
              <a:rPr lang="lv-LV" sz="2600" dirty="0" smtClean="0">
                <a:solidFill>
                  <a:schemeClr val="bg2">
                    <a:lumMod val="10000"/>
                  </a:schemeClr>
                </a:solidFill>
                <a:ea typeface="Times New Roman"/>
                <a:cs typeface="Times New Roman" pitchFamily="18" charset="0"/>
              </a:rPr>
              <a:t>pornogrāfisks </a:t>
            </a:r>
            <a:r>
              <a:rPr lang="lv-LV" sz="2600" dirty="0">
                <a:solidFill>
                  <a:schemeClr val="bg2">
                    <a:lumMod val="10000"/>
                  </a:schemeClr>
                </a:solidFill>
                <a:ea typeface="Times New Roman"/>
                <a:cs typeface="Times New Roman" pitchFamily="18" charset="0"/>
              </a:rPr>
              <a:t>priekšnesums, kurā iesaistīts bērns, vai pornogrāfiska rakstura materiāls, kurā attēlots vai aprakstīts bērns. Par bērnu pornogrāfiju uzskatāms arī jebkāds cits priekšnesums vai materiāls, kurā</a:t>
            </a:r>
            <a:r>
              <a:rPr lang="lv-LV" sz="2600" dirty="0" smtClean="0">
                <a:solidFill>
                  <a:schemeClr val="bg2">
                    <a:lumMod val="10000"/>
                  </a:schemeClr>
                </a:solidFill>
                <a:ea typeface="Times New Roman"/>
                <a:cs typeface="Times New Roman" pitchFamily="18" charset="0"/>
              </a:rPr>
              <a:t>:</a:t>
            </a:r>
          </a:p>
          <a:p>
            <a:pPr marL="0" indent="0">
              <a:lnSpc>
                <a:spcPct val="120000"/>
              </a:lnSpc>
              <a:spcBef>
                <a:spcPts val="576"/>
              </a:spcBef>
              <a:spcAft>
                <a:spcPts val="0"/>
              </a:spcAft>
              <a:buNone/>
            </a:pPr>
            <a:endParaRPr lang="lv-LV" sz="700" dirty="0">
              <a:solidFill>
                <a:schemeClr val="bg2">
                  <a:lumMod val="10000"/>
                </a:schemeClr>
              </a:solidFill>
              <a:ea typeface="Calibri"/>
              <a:cs typeface="Times New Roman" pitchFamily="18" charset="0"/>
            </a:endParaRPr>
          </a:p>
          <a:p>
            <a:pPr marL="0" indent="0">
              <a:lnSpc>
                <a:spcPct val="120000"/>
              </a:lnSpc>
              <a:spcBef>
                <a:spcPts val="576"/>
              </a:spcBef>
              <a:spcAft>
                <a:spcPts val="0"/>
              </a:spcAft>
              <a:buNone/>
            </a:pPr>
            <a:r>
              <a:rPr lang="lv-LV" dirty="0">
                <a:solidFill>
                  <a:schemeClr val="bg2">
                    <a:lumMod val="10000"/>
                  </a:schemeClr>
                </a:solidFill>
                <a:ea typeface="Times New Roman"/>
                <a:cs typeface="Times New Roman"/>
              </a:rPr>
              <a:t>a) demonstrēts, attēlots vai aprakstīts bērns, kas iesaistīts seksuālā darbībā vai ir seksuālā pozā vai neķītra rakstura tērpā, vai seksuālos nolūkos attēlots vai aprakstīts bērns pilnīgi vai daļēji bez apģērba,</a:t>
            </a:r>
            <a:endParaRPr lang="lv-LV" dirty="0">
              <a:solidFill>
                <a:schemeClr val="bg2">
                  <a:lumMod val="10000"/>
                </a:schemeClr>
              </a:solidFill>
              <a:ea typeface="Calibri"/>
              <a:cs typeface="Times New Roman"/>
            </a:endParaRPr>
          </a:p>
          <a:p>
            <a:pPr marL="0" indent="0">
              <a:lnSpc>
                <a:spcPct val="120000"/>
              </a:lnSpc>
              <a:spcBef>
                <a:spcPts val="576"/>
              </a:spcBef>
              <a:spcAft>
                <a:spcPts val="0"/>
              </a:spcAft>
              <a:buNone/>
            </a:pPr>
            <a:r>
              <a:rPr lang="lv-LV" dirty="0">
                <a:solidFill>
                  <a:schemeClr val="bg2">
                    <a:lumMod val="10000"/>
                  </a:schemeClr>
                </a:solidFill>
                <a:ea typeface="Times New Roman"/>
                <a:cs typeface="Times New Roman"/>
              </a:rPr>
              <a:t>b) pilnīgi vai daļēji attēloti personas bērna izskatā dzimumorgāni vai attēlota vai aprakstīta persona bērna izskatā, kas iesaistīta šā panta 1.punkta "b" un "c" apakšpunktā vai šā punkta "a" apakšpunktā minētajā darbībā vai attēlota šā punkta "a" apakšpunktā minētajā veidā,</a:t>
            </a:r>
            <a:endParaRPr lang="lv-LV" dirty="0">
              <a:solidFill>
                <a:schemeClr val="bg2">
                  <a:lumMod val="10000"/>
                </a:schemeClr>
              </a:solidFill>
              <a:ea typeface="Calibri"/>
              <a:cs typeface="Times New Roman"/>
            </a:endParaRPr>
          </a:p>
          <a:p>
            <a:pPr marL="0" indent="0">
              <a:lnSpc>
                <a:spcPct val="120000"/>
              </a:lnSpc>
              <a:spcBef>
                <a:spcPts val="576"/>
              </a:spcBef>
              <a:spcAft>
                <a:spcPts val="0"/>
              </a:spcAft>
              <a:buNone/>
            </a:pPr>
            <a:r>
              <a:rPr lang="lv-LV" dirty="0">
                <a:solidFill>
                  <a:schemeClr val="bg2">
                    <a:lumMod val="10000"/>
                  </a:schemeClr>
                </a:solidFill>
                <a:ea typeface="Times New Roman"/>
                <a:cs typeface="Times New Roman"/>
              </a:rPr>
              <a:t>c) ir reālistiski attēli ar reāli neeksistējoša bērna dzimumorgāniem vai neeksistējošu bērnu, kas iesaistīts šā panta 1.punkta "b" un "c" apakšpunktā vai šā punkta "a" apakšpunktā minētajā darbībā vai attēlots šā punkta "a" apakšpunktā minētajā veidā </a:t>
            </a:r>
            <a:r>
              <a:rPr lang="lv-LV" i="1" dirty="0" smtClean="0">
                <a:solidFill>
                  <a:schemeClr val="bg2">
                    <a:lumMod val="10000"/>
                  </a:schemeClr>
                </a:solidFill>
                <a:cs typeface="Times New Roman" pitchFamily="18" charset="0"/>
              </a:rPr>
              <a:t>(Pornogrāfijas </a:t>
            </a:r>
            <a:r>
              <a:rPr lang="lv-LV" i="1" dirty="0">
                <a:solidFill>
                  <a:schemeClr val="bg2">
                    <a:lumMod val="10000"/>
                  </a:schemeClr>
                </a:solidFill>
                <a:cs typeface="Times New Roman" pitchFamily="18" charset="0"/>
              </a:rPr>
              <a:t>ierobežošanas likuma 1.panta 2.punktu</a:t>
            </a:r>
            <a:r>
              <a:rPr lang="lv-LV" i="1" dirty="0" smtClean="0">
                <a:solidFill>
                  <a:schemeClr val="bg2">
                    <a:lumMod val="10000"/>
                  </a:schemeClr>
                </a:solidFill>
                <a:cs typeface="Times New Roman" pitchFamily="18" charset="0"/>
              </a:rPr>
              <a:t>)</a:t>
            </a:r>
            <a:r>
              <a:rPr lang="lv-LV" dirty="0" smtClean="0">
                <a:solidFill>
                  <a:schemeClr val="bg2">
                    <a:lumMod val="10000"/>
                  </a:schemeClr>
                </a:solidFill>
                <a:ea typeface="Times New Roman"/>
                <a:cs typeface="Times New Roman" pitchFamily="18" charset="0"/>
              </a:rPr>
              <a:t>.</a:t>
            </a: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10884536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a:t>3.1. Pornogrāfiska rakstura </a:t>
            </a:r>
            <a:r>
              <a:rPr lang="lv-LV" sz="3600" dirty="0" smtClean="0"/>
              <a:t>materiālu internetā </a:t>
            </a:r>
            <a:r>
              <a:rPr lang="lv-LV" sz="3600" dirty="0"/>
              <a:t>juridiskais skaidrojums</a:t>
            </a:r>
            <a:endParaRPr lang="lv-LV" sz="3600" dirty="0">
              <a:solidFill>
                <a:schemeClr val="tx2">
                  <a:lumMod val="75000"/>
                </a:schemeClr>
              </a:solidFill>
            </a:endParaRPr>
          </a:p>
        </p:txBody>
      </p:sp>
      <p:sp>
        <p:nvSpPr>
          <p:cNvPr id="3" name="Content Placeholder 2"/>
          <p:cNvSpPr>
            <a:spLocks noGrp="1"/>
          </p:cNvSpPr>
          <p:nvPr>
            <p:ph idx="1"/>
          </p:nvPr>
        </p:nvSpPr>
        <p:spPr>
          <a:xfrm>
            <a:off x="609600" y="1600201"/>
            <a:ext cx="11379200" cy="4292599"/>
          </a:xfrm>
        </p:spPr>
        <p:txBody>
          <a:bodyPr>
            <a:normAutofit fontScale="55000" lnSpcReduction="20000"/>
          </a:bodyPr>
          <a:lstStyle/>
          <a:p>
            <a:pPr marL="0" indent="0">
              <a:spcAft>
                <a:spcPts val="0"/>
              </a:spcAft>
              <a:buNone/>
            </a:pPr>
            <a:r>
              <a:rPr lang="lv-LV" sz="4400" b="1" dirty="0">
                <a:solidFill>
                  <a:schemeClr val="tx2">
                    <a:lumMod val="75000"/>
                  </a:schemeClr>
                </a:solidFill>
                <a:ea typeface="Times New Roman"/>
                <a:cs typeface="Times New Roman"/>
              </a:rPr>
              <a:t>Pornogrāfiska rakstura materiāla </a:t>
            </a:r>
            <a:r>
              <a:rPr lang="lv-LV" sz="4400" b="1" dirty="0" smtClean="0">
                <a:solidFill>
                  <a:schemeClr val="tx2">
                    <a:lumMod val="75000"/>
                  </a:schemeClr>
                </a:solidFill>
                <a:ea typeface="Times New Roman"/>
                <a:cs typeface="Times New Roman"/>
              </a:rPr>
              <a:t>aprite </a:t>
            </a:r>
            <a:r>
              <a:rPr lang="lv-LV" sz="4400" b="1" dirty="0" smtClean="0">
                <a:solidFill>
                  <a:schemeClr val="tx1"/>
                </a:solidFill>
                <a:ea typeface="Times New Roman"/>
                <a:cs typeface="Times New Roman"/>
              </a:rPr>
              <a:t>- </a:t>
            </a:r>
            <a:r>
              <a:rPr lang="lv-LV" sz="4400" dirty="0" smtClean="0">
                <a:solidFill>
                  <a:schemeClr val="tx1"/>
                </a:solidFill>
                <a:ea typeface="Times New Roman"/>
                <a:cs typeface="Times New Roman"/>
              </a:rPr>
              <a:t>pornogrāfiska </a:t>
            </a:r>
            <a:r>
              <a:rPr lang="lv-LV" sz="4400" dirty="0">
                <a:solidFill>
                  <a:schemeClr val="tx1"/>
                </a:solidFill>
                <a:ea typeface="Times New Roman"/>
                <a:cs typeface="Times New Roman"/>
              </a:rPr>
              <a:t>rakstura materiāla vai bērnu pornogrāfijas</a:t>
            </a:r>
            <a:r>
              <a:rPr lang="lv-LV" sz="4400" dirty="0" smtClean="0">
                <a:solidFill>
                  <a:schemeClr val="tx1"/>
                </a:solidFill>
                <a:ea typeface="Times New Roman"/>
                <a:cs typeface="Times New Roman"/>
              </a:rPr>
              <a:t>:</a:t>
            </a:r>
          </a:p>
          <a:p>
            <a:pPr marL="0" indent="0">
              <a:spcAft>
                <a:spcPts val="0"/>
              </a:spcAft>
              <a:buNone/>
            </a:pPr>
            <a:endParaRPr lang="lv-LV" sz="1100" dirty="0">
              <a:solidFill>
                <a:schemeClr val="tx1"/>
              </a:solidFill>
              <a:ea typeface="Calibri"/>
              <a:cs typeface="Times New Roman"/>
            </a:endParaRPr>
          </a:p>
          <a:p>
            <a:pPr marL="0" indent="0">
              <a:lnSpc>
                <a:spcPct val="115000"/>
              </a:lnSpc>
              <a:spcAft>
                <a:spcPts val="0"/>
              </a:spcAft>
              <a:buNone/>
            </a:pPr>
            <a:r>
              <a:rPr lang="lv-LV" sz="4200" dirty="0" smtClean="0">
                <a:solidFill>
                  <a:schemeClr val="tx1"/>
                </a:solidFill>
                <a:ea typeface="Times New Roman"/>
                <a:cs typeface="Times New Roman"/>
              </a:rPr>
              <a:t>a) </a:t>
            </a:r>
            <a:r>
              <a:rPr lang="lv-LV" sz="4200" dirty="0" smtClean="0">
                <a:solidFill>
                  <a:schemeClr val="bg2">
                    <a:lumMod val="10000"/>
                  </a:schemeClr>
                </a:solidFill>
                <a:ea typeface="Times New Roman"/>
                <a:cs typeface="Times New Roman"/>
              </a:rPr>
              <a:t>iegādāšanās </a:t>
            </a:r>
          </a:p>
          <a:p>
            <a:pPr marL="0" indent="0">
              <a:lnSpc>
                <a:spcPct val="115000"/>
              </a:lnSpc>
              <a:spcAft>
                <a:spcPts val="0"/>
              </a:spcAft>
              <a:buNone/>
            </a:pPr>
            <a:r>
              <a:rPr lang="lv-LV" sz="4200" dirty="0" smtClean="0">
                <a:solidFill>
                  <a:schemeClr val="bg2">
                    <a:lumMod val="10000"/>
                  </a:schemeClr>
                </a:solidFill>
                <a:ea typeface="Times New Roman"/>
                <a:cs typeface="Times New Roman"/>
              </a:rPr>
              <a:t>b</a:t>
            </a:r>
            <a:r>
              <a:rPr lang="lv-LV" sz="4200" dirty="0">
                <a:solidFill>
                  <a:schemeClr val="bg2">
                    <a:lumMod val="10000"/>
                  </a:schemeClr>
                </a:solidFill>
                <a:ea typeface="Times New Roman"/>
                <a:cs typeface="Times New Roman"/>
              </a:rPr>
              <a:t>) </a:t>
            </a:r>
            <a:r>
              <a:rPr lang="lv-LV" sz="4200" dirty="0" smtClean="0">
                <a:solidFill>
                  <a:schemeClr val="bg2">
                    <a:lumMod val="10000"/>
                  </a:schemeClr>
                </a:solidFill>
                <a:ea typeface="Times New Roman"/>
                <a:cs typeface="Times New Roman"/>
              </a:rPr>
              <a:t>izgatavošana</a:t>
            </a:r>
            <a:endParaRPr lang="lv-LV" sz="4200" dirty="0">
              <a:solidFill>
                <a:schemeClr val="bg2">
                  <a:lumMod val="10000"/>
                </a:schemeClr>
              </a:solidFill>
              <a:ea typeface="Calibri"/>
              <a:cs typeface="Times New Roman"/>
            </a:endParaRPr>
          </a:p>
          <a:p>
            <a:pPr marL="0" indent="0">
              <a:lnSpc>
                <a:spcPct val="115000"/>
              </a:lnSpc>
              <a:spcAft>
                <a:spcPts val="0"/>
              </a:spcAft>
              <a:buNone/>
            </a:pPr>
            <a:r>
              <a:rPr lang="lv-LV" sz="4200" dirty="0">
                <a:solidFill>
                  <a:schemeClr val="bg2">
                    <a:lumMod val="10000"/>
                  </a:schemeClr>
                </a:solidFill>
                <a:ea typeface="Times New Roman"/>
                <a:cs typeface="Times New Roman"/>
              </a:rPr>
              <a:t>c) ievešana </a:t>
            </a:r>
            <a:endParaRPr lang="lv-LV" sz="4200" dirty="0" smtClean="0">
              <a:solidFill>
                <a:schemeClr val="bg2">
                  <a:lumMod val="10000"/>
                </a:schemeClr>
              </a:solidFill>
              <a:ea typeface="Times New Roman"/>
              <a:cs typeface="Times New Roman"/>
            </a:endParaRPr>
          </a:p>
          <a:p>
            <a:pPr marL="0" indent="0">
              <a:lnSpc>
                <a:spcPct val="115000"/>
              </a:lnSpc>
              <a:spcAft>
                <a:spcPts val="0"/>
              </a:spcAft>
              <a:buNone/>
            </a:pPr>
            <a:r>
              <a:rPr lang="lv-LV" sz="4200" dirty="0" smtClean="0">
                <a:solidFill>
                  <a:schemeClr val="bg2">
                    <a:lumMod val="10000"/>
                  </a:schemeClr>
                </a:solidFill>
                <a:ea typeface="Times New Roman"/>
                <a:cs typeface="Times New Roman"/>
              </a:rPr>
              <a:t>d</a:t>
            </a:r>
            <a:r>
              <a:rPr lang="lv-LV" sz="4200" dirty="0">
                <a:solidFill>
                  <a:schemeClr val="bg2">
                    <a:lumMod val="10000"/>
                  </a:schemeClr>
                </a:solidFill>
                <a:ea typeface="Times New Roman"/>
                <a:cs typeface="Times New Roman"/>
              </a:rPr>
              <a:t>) izplatīšana </a:t>
            </a:r>
            <a:endParaRPr lang="lv-LV" sz="4200" dirty="0" smtClean="0">
              <a:solidFill>
                <a:schemeClr val="bg2">
                  <a:lumMod val="10000"/>
                </a:schemeClr>
              </a:solidFill>
              <a:ea typeface="Times New Roman"/>
              <a:cs typeface="Times New Roman"/>
            </a:endParaRPr>
          </a:p>
          <a:p>
            <a:pPr marL="0" indent="0">
              <a:lnSpc>
                <a:spcPct val="115000"/>
              </a:lnSpc>
              <a:spcAft>
                <a:spcPts val="0"/>
              </a:spcAft>
              <a:buNone/>
            </a:pPr>
            <a:r>
              <a:rPr lang="lv-LV" sz="4200" dirty="0" smtClean="0">
                <a:solidFill>
                  <a:schemeClr val="bg2">
                    <a:lumMod val="10000"/>
                  </a:schemeClr>
                </a:solidFill>
                <a:ea typeface="Times New Roman"/>
                <a:cs typeface="Times New Roman"/>
              </a:rPr>
              <a:t>e</a:t>
            </a:r>
            <a:r>
              <a:rPr lang="lv-LV" sz="4200" dirty="0">
                <a:solidFill>
                  <a:schemeClr val="bg2">
                    <a:lumMod val="10000"/>
                  </a:schemeClr>
                </a:solidFill>
                <a:ea typeface="Times New Roman"/>
                <a:cs typeface="Times New Roman"/>
              </a:rPr>
              <a:t>) izplatīšana elektroniskā </a:t>
            </a:r>
            <a:r>
              <a:rPr lang="lv-LV" sz="4200" dirty="0" smtClean="0">
                <a:solidFill>
                  <a:schemeClr val="bg2">
                    <a:lumMod val="10000"/>
                  </a:schemeClr>
                </a:solidFill>
                <a:ea typeface="Times New Roman"/>
                <a:cs typeface="Times New Roman"/>
              </a:rPr>
              <a:t>vidē</a:t>
            </a:r>
            <a:endParaRPr lang="lv-LV" sz="4200" dirty="0">
              <a:solidFill>
                <a:schemeClr val="bg2">
                  <a:lumMod val="10000"/>
                </a:schemeClr>
              </a:solidFill>
              <a:ea typeface="Calibri"/>
              <a:cs typeface="Times New Roman"/>
            </a:endParaRPr>
          </a:p>
          <a:p>
            <a:pPr marL="0" indent="0">
              <a:lnSpc>
                <a:spcPct val="115000"/>
              </a:lnSpc>
              <a:spcAft>
                <a:spcPts val="0"/>
              </a:spcAft>
              <a:buNone/>
            </a:pPr>
            <a:r>
              <a:rPr lang="lv-LV" sz="4200" dirty="0" smtClean="0">
                <a:solidFill>
                  <a:schemeClr val="bg2">
                    <a:lumMod val="10000"/>
                  </a:schemeClr>
                </a:solidFill>
                <a:ea typeface="Times New Roman"/>
                <a:cs typeface="Times New Roman"/>
              </a:rPr>
              <a:t>f ) </a:t>
            </a:r>
            <a:r>
              <a:rPr lang="lv-LV" sz="4200" dirty="0">
                <a:solidFill>
                  <a:schemeClr val="bg2">
                    <a:lumMod val="10000"/>
                  </a:schemeClr>
                </a:solidFill>
                <a:ea typeface="Times New Roman"/>
                <a:cs typeface="Times New Roman"/>
              </a:rPr>
              <a:t>reklamēšana </a:t>
            </a:r>
            <a:endParaRPr lang="lv-LV" sz="4200" dirty="0" smtClean="0">
              <a:solidFill>
                <a:schemeClr val="bg2">
                  <a:lumMod val="10000"/>
                </a:schemeClr>
              </a:solidFill>
              <a:ea typeface="Times New Roman"/>
              <a:cs typeface="Times New Roman"/>
            </a:endParaRPr>
          </a:p>
          <a:p>
            <a:pPr marL="0" indent="0">
              <a:lnSpc>
                <a:spcPct val="115000"/>
              </a:lnSpc>
              <a:spcAft>
                <a:spcPts val="0"/>
              </a:spcAft>
              <a:buNone/>
            </a:pPr>
            <a:r>
              <a:rPr lang="lv-LV" sz="4200" dirty="0" smtClean="0">
                <a:solidFill>
                  <a:schemeClr val="bg2">
                    <a:lumMod val="10000"/>
                  </a:schemeClr>
                </a:solidFill>
                <a:ea typeface="Times New Roman"/>
                <a:cs typeface="Times New Roman"/>
              </a:rPr>
              <a:t>g</a:t>
            </a:r>
            <a:r>
              <a:rPr lang="lv-LV" sz="4200" dirty="0">
                <a:solidFill>
                  <a:schemeClr val="bg2">
                    <a:lumMod val="10000"/>
                  </a:schemeClr>
                </a:solidFill>
                <a:ea typeface="Times New Roman"/>
                <a:cs typeface="Times New Roman"/>
              </a:rPr>
              <a:t>) propagandēšana, izplatot informāciju par šo materiālu </a:t>
            </a:r>
            <a:endParaRPr lang="lv-LV" sz="4200" dirty="0" smtClean="0">
              <a:solidFill>
                <a:schemeClr val="bg2">
                  <a:lumMod val="10000"/>
                </a:schemeClr>
              </a:solidFill>
              <a:ea typeface="Times New Roman"/>
              <a:cs typeface="Times New Roman"/>
            </a:endParaRPr>
          </a:p>
          <a:p>
            <a:pPr marL="0" indent="0">
              <a:lnSpc>
                <a:spcPct val="115000"/>
              </a:lnSpc>
              <a:spcAft>
                <a:spcPts val="0"/>
              </a:spcAft>
              <a:buNone/>
            </a:pPr>
            <a:r>
              <a:rPr lang="lv-LV" sz="4200" dirty="0" smtClean="0">
                <a:solidFill>
                  <a:schemeClr val="bg2">
                    <a:lumMod val="10000"/>
                  </a:schemeClr>
                </a:solidFill>
                <a:ea typeface="Times New Roman"/>
                <a:cs typeface="Times New Roman"/>
              </a:rPr>
              <a:t>h</a:t>
            </a:r>
            <a:r>
              <a:rPr lang="lv-LV" sz="4200" dirty="0">
                <a:solidFill>
                  <a:schemeClr val="bg2">
                    <a:lumMod val="10000"/>
                  </a:schemeClr>
                </a:solidFill>
                <a:ea typeface="Times New Roman"/>
                <a:cs typeface="Times New Roman"/>
              </a:rPr>
              <a:t>) glabāšana </a:t>
            </a:r>
            <a:r>
              <a:rPr lang="lv-LV" sz="3300" i="1" dirty="0" smtClean="0">
                <a:solidFill>
                  <a:schemeClr val="bg2">
                    <a:lumMod val="10000"/>
                  </a:schemeClr>
                </a:solidFill>
              </a:rPr>
              <a:t>(Pornogrāfijas </a:t>
            </a:r>
            <a:r>
              <a:rPr lang="lv-LV" sz="3300" i="1" dirty="0">
                <a:solidFill>
                  <a:schemeClr val="bg2">
                    <a:lumMod val="10000"/>
                  </a:schemeClr>
                </a:solidFill>
              </a:rPr>
              <a:t>ierobežošanas likuma 1.panta 3.punktu</a:t>
            </a:r>
            <a:r>
              <a:rPr lang="lv-LV" sz="3300" i="1" dirty="0" smtClean="0">
                <a:solidFill>
                  <a:schemeClr val="bg2">
                    <a:lumMod val="10000"/>
                  </a:schemeClr>
                </a:solidFill>
              </a:rPr>
              <a:t>)</a:t>
            </a:r>
            <a:r>
              <a:rPr lang="lv-LV" sz="3300" dirty="0" smtClean="0">
                <a:solidFill>
                  <a:schemeClr val="bg2">
                    <a:lumMod val="10000"/>
                  </a:schemeClr>
                </a:solidFill>
                <a:ea typeface="Times New Roman"/>
                <a:cs typeface="Times New Roman"/>
              </a:rPr>
              <a:t>.</a:t>
            </a:r>
            <a:endParaRPr lang="lv-LV" sz="3300" dirty="0">
              <a:solidFill>
                <a:schemeClr val="bg2">
                  <a:lumMod val="10000"/>
                </a:schemeClr>
              </a:solidFill>
              <a:latin typeface="Times New Roman"/>
              <a:ea typeface="Times New Roman"/>
              <a:cs typeface="Times New Roman"/>
            </a:endParaRPr>
          </a:p>
          <a:p>
            <a:pPr marL="0" indent="0">
              <a:buNone/>
            </a:pPr>
            <a:endParaRPr lang="lv-LV"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379055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lv-LV" sz="3600" dirty="0"/>
              <a:t>3.1. Pornogrāfiska rakstura </a:t>
            </a:r>
            <a:r>
              <a:rPr lang="lv-LV" sz="3600" dirty="0" smtClean="0"/>
              <a:t>materiālu </a:t>
            </a:r>
            <a:r>
              <a:rPr lang="lv-LV" sz="3600" dirty="0"/>
              <a:t>internetā </a:t>
            </a:r>
            <a:r>
              <a:rPr lang="lv-LV" sz="3600" dirty="0" smtClean="0"/>
              <a:t>juridiskais </a:t>
            </a:r>
            <a:r>
              <a:rPr lang="lv-LV" sz="3600" dirty="0"/>
              <a:t>skaidrojums</a:t>
            </a:r>
            <a:endParaRPr lang="lv-LV" sz="3400" dirty="0">
              <a:solidFill>
                <a:schemeClr val="bg2">
                  <a:lumMod val="10000"/>
                </a:schemeClr>
              </a:solidFill>
            </a:endParaRPr>
          </a:p>
        </p:txBody>
      </p:sp>
      <p:sp>
        <p:nvSpPr>
          <p:cNvPr id="3" name="Content Placeholder 2"/>
          <p:cNvSpPr>
            <a:spLocks noGrp="1"/>
          </p:cNvSpPr>
          <p:nvPr>
            <p:ph idx="1"/>
          </p:nvPr>
        </p:nvSpPr>
        <p:spPr>
          <a:xfrm>
            <a:off x="609600" y="1600201"/>
            <a:ext cx="10972800" cy="4536439"/>
          </a:xfrm>
          <a:ln>
            <a:noFill/>
          </a:ln>
        </p:spPr>
        <p:txBody>
          <a:bodyPr>
            <a:normAutofit fontScale="92500" lnSpcReduction="10000"/>
          </a:bodyPr>
          <a:lstStyle/>
          <a:p>
            <a:pPr marL="0" lvl="0" indent="0">
              <a:buNone/>
            </a:pPr>
            <a:r>
              <a:rPr lang="lv-LV" sz="2600" b="1" dirty="0" smtClean="0">
                <a:solidFill>
                  <a:schemeClr val="tx2">
                    <a:lumMod val="75000"/>
                  </a:schemeClr>
                </a:solidFill>
                <a:cs typeface="Times New Roman" pitchFamily="18" charset="0"/>
              </a:rPr>
              <a:t>Pornogrāfijas v</a:t>
            </a:r>
            <a:r>
              <a:rPr lang="lv-LV" sz="2600" b="1" dirty="0" smtClean="0">
                <a:solidFill>
                  <a:schemeClr val="tx2">
                    <a:lumMod val="75000"/>
                  </a:schemeClr>
                </a:solidFill>
                <a:ea typeface="Times New Roman"/>
                <a:cs typeface="Times New Roman" pitchFamily="18" charset="0"/>
              </a:rPr>
              <a:t>ispārīgie ierobežojumi</a:t>
            </a:r>
          </a:p>
          <a:p>
            <a:pPr marL="0" lvl="0" indent="0">
              <a:buNone/>
            </a:pPr>
            <a:endParaRPr lang="lv-LV" sz="600" dirty="0">
              <a:solidFill>
                <a:schemeClr val="bg2">
                  <a:lumMod val="10000"/>
                </a:schemeClr>
              </a:solidFill>
              <a:ea typeface="Calibri"/>
              <a:cs typeface="Times New Roman" pitchFamily="18" charset="0"/>
            </a:endParaRPr>
          </a:p>
          <a:p>
            <a:pPr marL="0" indent="0">
              <a:lnSpc>
                <a:spcPct val="110000"/>
              </a:lnSpc>
              <a:spcBef>
                <a:spcPts val="525"/>
              </a:spcBef>
              <a:buNone/>
            </a:pPr>
            <a:r>
              <a:rPr lang="lv-LV" dirty="0">
                <a:solidFill>
                  <a:schemeClr val="bg2">
                    <a:lumMod val="10000"/>
                  </a:schemeClr>
                </a:solidFill>
                <a:ea typeface="Times New Roman"/>
                <a:cs typeface="Times New Roman" pitchFamily="18" charset="0"/>
              </a:rPr>
              <a:t>(1) </a:t>
            </a:r>
            <a:r>
              <a:rPr lang="lv-LV" dirty="0">
                <a:solidFill>
                  <a:schemeClr val="tx2">
                    <a:lumMod val="75000"/>
                  </a:schemeClr>
                </a:solidFill>
                <a:ea typeface="Times New Roman"/>
                <a:cs typeface="Times New Roman" pitchFamily="18" charset="0"/>
              </a:rPr>
              <a:t>Aizliegta bērnu pornogrāfija</a:t>
            </a:r>
            <a:r>
              <a:rPr lang="lv-LV" dirty="0">
                <a:solidFill>
                  <a:schemeClr val="bg2">
                    <a:lumMod val="10000"/>
                  </a:schemeClr>
                </a:solidFill>
                <a:ea typeface="Times New Roman"/>
                <a:cs typeface="Times New Roman" pitchFamily="18" charset="0"/>
              </a:rPr>
              <a:t>, kā arī tāda pornogrāfiska priekšnesuma apmeklēšana un publiska demonstrēšana un tāda </a:t>
            </a:r>
            <a:r>
              <a:rPr lang="lv-LV" dirty="0">
                <a:solidFill>
                  <a:schemeClr val="tx2">
                    <a:lumMod val="75000"/>
                  </a:schemeClr>
                </a:solidFill>
                <a:ea typeface="Times New Roman"/>
                <a:cs typeface="Times New Roman" pitchFamily="18" charset="0"/>
              </a:rPr>
              <a:t>pornogrāfiska rakstura materiāla aprite</a:t>
            </a:r>
            <a:r>
              <a:rPr lang="lv-LV" dirty="0">
                <a:solidFill>
                  <a:schemeClr val="bg2">
                    <a:lumMod val="10000"/>
                  </a:schemeClr>
                </a:solidFill>
                <a:ea typeface="Times New Roman"/>
                <a:cs typeface="Times New Roman" pitchFamily="18" charset="0"/>
              </a:rPr>
              <a:t>, kurš ietver </a:t>
            </a:r>
            <a:r>
              <a:rPr lang="lv-LV" dirty="0">
                <a:solidFill>
                  <a:schemeClr val="tx2">
                    <a:lumMod val="75000"/>
                  </a:schemeClr>
                </a:solidFill>
                <a:ea typeface="Times New Roman"/>
                <a:cs typeface="Times New Roman" pitchFamily="18" charset="0"/>
              </a:rPr>
              <a:t>cilvēka seksuālas darbības ar dzīvnieku</a:t>
            </a:r>
            <a:r>
              <a:rPr lang="lv-LV" dirty="0">
                <a:solidFill>
                  <a:schemeClr val="bg2">
                    <a:lumMod val="10000"/>
                  </a:schemeClr>
                </a:solidFill>
                <a:ea typeface="Times New Roman"/>
                <a:cs typeface="Times New Roman" pitchFamily="18" charset="0"/>
              </a:rPr>
              <a:t>, </a:t>
            </a:r>
            <a:r>
              <a:rPr lang="lv-LV" dirty="0">
                <a:solidFill>
                  <a:schemeClr val="tx2">
                    <a:lumMod val="75000"/>
                  </a:schemeClr>
                </a:solidFill>
                <a:ea typeface="Times New Roman"/>
                <a:cs typeface="Times New Roman" pitchFamily="18" charset="0"/>
              </a:rPr>
              <a:t>nekrofiliju </a:t>
            </a:r>
            <a:r>
              <a:rPr lang="lv-LV" dirty="0">
                <a:solidFill>
                  <a:schemeClr val="bg2">
                    <a:lumMod val="10000"/>
                  </a:schemeClr>
                </a:solidFill>
                <a:ea typeface="Times New Roman"/>
                <a:cs typeface="Times New Roman" pitchFamily="18" charset="0"/>
              </a:rPr>
              <a:t>vai</a:t>
            </a:r>
            <a:r>
              <a:rPr lang="lv-LV" dirty="0">
                <a:solidFill>
                  <a:schemeClr val="tx2">
                    <a:lumMod val="75000"/>
                  </a:schemeClr>
                </a:solidFill>
                <a:ea typeface="Times New Roman"/>
                <a:cs typeface="Times New Roman" pitchFamily="18" charset="0"/>
              </a:rPr>
              <a:t> dzimumtieksmes apmierināšanu vardarbīgā veidā</a:t>
            </a:r>
            <a:r>
              <a:rPr lang="lv-LV" dirty="0">
                <a:solidFill>
                  <a:schemeClr val="bg2">
                    <a:lumMod val="10000"/>
                  </a:schemeClr>
                </a:solidFill>
                <a:ea typeface="Times New Roman"/>
                <a:cs typeface="Times New Roman" pitchFamily="18" charset="0"/>
              </a:rPr>
              <a:t>.</a:t>
            </a:r>
            <a:endParaRPr lang="lv-LV" dirty="0">
              <a:solidFill>
                <a:schemeClr val="bg2">
                  <a:lumMod val="10000"/>
                </a:schemeClr>
              </a:solidFill>
              <a:ea typeface="Calibri"/>
              <a:cs typeface="Times New Roman" pitchFamily="18" charset="0"/>
            </a:endParaRPr>
          </a:p>
          <a:p>
            <a:pPr marL="0" indent="0">
              <a:lnSpc>
                <a:spcPct val="110000"/>
              </a:lnSpc>
              <a:spcBef>
                <a:spcPts val="525"/>
              </a:spcBef>
              <a:buNone/>
            </a:pPr>
            <a:r>
              <a:rPr lang="lv-LV" dirty="0">
                <a:solidFill>
                  <a:schemeClr val="bg2">
                    <a:lumMod val="10000"/>
                  </a:schemeClr>
                </a:solidFill>
                <a:ea typeface="Times New Roman"/>
                <a:cs typeface="Times New Roman" pitchFamily="18" charset="0"/>
              </a:rPr>
              <a:t>(2) </a:t>
            </a:r>
            <a:r>
              <a:rPr lang="lv-LV" dirty="0">
                <a:solidFill>
                  <a:schemeClr val="tx2">
                    <a:lumMod val="75000"/>
                  </a:schemeClr>
                </a:solidFill>
                <a:ea typeface="Times New Roman"/>
                <a:cs typeface="Times New Roman" pitchFamily="18" charset="0"/>
              </a:rPr>
              <a:t>Aizliegts</a:t>
            </a:r>
            <a:r>
              <a:rPr lang="lv-LV" dirty="0">
                <a:solidFill>
                  <a:schemeClr val="bg2">
                    <a:lumMod val="10000"/>
                  </a:schemeClr>
                </a:solidFill>
                <a:ea typeface="Times New Roman"/>
                <a:cs typeface="Times New Roman" pitchFamily="18" charset="0"/>
              </a:rPr>
              <a:t> pornogrāfiskā priekšnesumā un </a:t>
            </a:r>
            <a:r>
              <a:rPr lang="lv-LV" dirty="0">
                <a:solidFill>
                  <a:schemeClr val="tx2">
                    <a:lumMod val="75000"/>
                  </a:schemeClr>
                </a:solidFill>
                <a:ea typeface="Times New Roman"/>
                <a:cs typeface="Times New Roman" pitchFamily="18" charset="0"/>
              </a:rPr>
              <a:t>pornogrāfiska rakstura materiāla apritē</a:t>
            </a:r>
            <a:r>
              <a:rPr lang="lv-LV" dirty="0">
                <a:solidFill>
                  <a:schemeClr val="bg2">
                    <a:lumMod val="10000"/>
                  </a:schemeClr>
                </a:solidFill>
                <a:ea typeface="Times New Roman"/>
                <a:cs typeface="Times New Roman" pitchFamily="18" charset="0"/>
              </a:rPr>
              <a:t> </a:t>
            </a:r>
            <a:r>
              <a:rPr lang="lv-LV" dirty="0">
                <a:solidFill>
                  <a:schemeClr val="tx2">
                    <a:lumMod val="75000"/>
                  </a:schemeClr>
                </a:solidFill>
                <a:ea typeface="Times New Roman"/>
                <a:cs typeface="Times New Roman" pitchFamily="18" charset="0"/>
              </a:rPr>
              <a:t>iesaistīt bērnu</a:t>
            </a:r>
            <a:r>
              <a:rPr lang="lv-LV" dirty="0">
                <a:solidFill>
                  <a:schemeClr val="bg2">
                    <a:lumMod val="10000"/>
                  </a:schemeClr>
                </a:solidFill>
                <a:ea typeface="Times New Roman"/>
                <a:cs typeface="Times New Roman" pitchFamily="18" charset="0"/>
              </a:rPr>
              <a:t>, tai skaitā </a:t>
            </a:r>
            <a:r>
              <a:rPr lang="lv-LV" b="1" dirty="0">
                <a:solidFill>
                  <a:schemeClr val="tx2">
                    <a:lumMod val="75000"/>
                  </a:schemeClr>
                </a:solidFill>
                <a:ea typeface="Times New Roman"/>
                <a:cs typeface="Times New Roman" pitchFamily="18" charset="0"/>
              </a:rPr>
              <a:t>nodrošināt bērna piekļuvi </a:t>
            </a:r>
            <a:r>
              <a:rPr lang="lv-LV" dirty="0">
                <a:solidFill>
                  <a:schemeClr val="tx2">
                    <a:lumMod val="75000"/>
                  </a:schemeClr>
                </a:solidFill>
                <a:ea typeface="Times New Roman"/>
                <a:cs typeface="Times New Roman" pitchFamily="18" charset="0"/>
              </a:rPr>
              <a:t>pornogrāfiskam priekšnesumam</a:t>
            </a:r>
            <a:r>
              <a:rPr lang="lv-LV" dirty="0">
                <a:solidFill>
                  <a:schemeClr val="bg2">
                    <a:lumMod val="10000"/>
                  </a:schemeClr>
                </a:solidFill>
                <a:ea typeface="Times New Roman"/>
                <a:cs typeface="Times New Roman" pitchFamily="18" charset="0"/>
              </a:rPr>
              <a:t>, </a:t>
            </a:r>
            <a:r>
              <a:rPr lang="lv-LV" b="1" dirty="0">
                <a:solidFill>
                  <a:schemeClr val="tx2">
                    <a:lumMod val="75000"/>
                  </a:schemeClr>
                </a:solidFill>
                <a:ea typeface="Times New Roman"/>
                <a:cs typeface="Times New Roman" pitchFamily="18" charset="0"/>
              </a:rPr>
              <a:t>pornogrāfiska rakstura materiālam </a:t>
            </a:r>
            <a:r>
              <a:rPr lang="lv-LV" dirty="0">
                <a:solidFill>
                  <a:schemeClr val="tx2">
                    <a:lumMod val="75000"/>
                  </a:schemeClr>
                </a:solidFill>
                <a:ea typeface="Times New Roman"/>
                <a:cs typeface="Times New Roman" pitchFamily="18" charset="0"/>
              </a:rPr>
              <a:t>un bērnu pornogrāfijai, kā arī </a:t>
            </a:r>
            <a:r>
              <a:rPr lang="lv-LV" b="1" dirty="0">
                <a:solidFill>
                  <a:schemeClr val="tx2">
                    <a:lumMod val="75000"/>
                  </a:schemeClr>
                </a:solidFill>
                <a:ea typeface="Times New Roman"/>
                <a:cs typeface="Times New Roman" pitchFamily="18" charset="0"/>
              </a:rPr>
              <a:t>pieļaut, ka bērnam ir pieejami minētie materiāli</a:t>
            </a:r>
            <a:r>
              <a:rPr lang="lv-LV" dirty="0">
                <a:solidFill>
                  <a:schemeClr val="bg2">
                    <a:lumMod val="10000"/>
                  </a:schemeClr>
                </a:solidFill>
                <a:ea typeface="Times New Roman"/>
                <a:cs typeface="Times New Roman" pitchFamily="18" charset="0"/>
              </a:rPr>
              <a:t>.</a:t>
            </a:r>
            <a:endParaRPr lang="lv-LV" dirty="0">
              <a:solidFill>
                <a:schemeClr val="bg2">
                  <a:lumMod val="10000"/>
                </a:schemeClr>
              </a:solidFill>
              <a:ea typeface="Calibri"/>
              <a:cs typeface="Times New Roman" pitchFamily="18" charset="0"/>
            </a:endParaRPr>
          </a:p>
          <a:p>
            <a:pPr marL="0" indent="0">
              <a:lnSpc>
                <a:spcPct val="110000"/>
              </a:lnSpc>
              <a:spcBef>
                <a:spcPts val="525"/>
              </a:spcBef>
              <a:buNone/>
            </a:pPr>
            <a:r>
              <a:rPr lang="lv-LV" dirty="0">
                <a:solidFill>
                  <a:schemeClr val="bg2">
                    <a:lumMod val="10000"/>
                  </a:schemeClr>
                </a:solidFill>
                <a:ea typeface="Times New Roman"/>
                <a:cs typeface="Times New Roman" pitchFamily="18" charset="0"/>
              </a:rPr>
              <a:t>(3) Aizliegta pret personas gribu iegūta pornogrāfiska rakstura materiāla aprite un tāda pornogrāfiska priekšnesuma demonstrēšana, kurā persona ir iesaistīta pret savu </a:t>
            </a:r>
            <a:r>
              <a:rPr lang="lv-LV" dirty="0" smtClean="0">
                <a:solidFill>
                  <a:schemeClr val="bg2">
                    <a:lumMod val="10000"/>
                  </a:schemeClr>
                </a:solidFill>
                <a:ea typeface="Times New Roman"/>
                <a:cs typeface="Times New Roman" pitchFamily="18" charset="0"/>
              </a:rPr>
              <a:t>gribu </a:t>
            </a:r>
            <a:r>
              <a:rPr lang="lv-LV" i="1" dirty="0" smtClean="0">
                <a:solidFill>
                  <a:schemeClr val="bg2">
                    <a:lumMod val="10000"/>
                  </a:schemeClr>
                </a:solidFill>
                <a:cs typeface="Times New Roman" pitchFamily="18" charset="0"/>
              </a:rPr>
              <a:t>(Pornogrāfijas </a:t>
            </a:r>
            <a:r>
              <a:rPr lang="lv-LV" i="1" dirty="0">
                <a:solidFill>
                  <a:schemeClr val="bg2">
                    <a:lumMod val="10000"/>
                  </a:schemeClr>
                </a:solidFill>
                <a:cs typeface="Times New Roman" pitchFamily="18" charset="0"/>
              </a:rPr>
              <a:t>ierobežošanas likuma </a:t>
            </a:r>
            <a:r>
              <a:rPr lang="lv-LV" i="1" dirty="0" smtClean="0">
                <a:solidFill>
                  <a:schemeClr val="bg2">
                    <a:lumMod val="10000"/>
                  </a:schemeClr>
                </a:solidFill>
                <a:cs typeface="Times New Roman" pitchFamily="18" charset="0"/>
              </a:rPr>
              <a:t>4.pantu)</a:t>
            </a:r>
            <a:r>
              <a:rPr lang="lv-LV" dirty="0" smtClean="0">
                <a:solidFill>
                  <a:schemeClr val="bg2">
                    <a:lumMod val="10000"/>
                  </a:schemeClr>
                </a:solidFill>
                <a:ea typeface="Times New Roman"/>
                <a:cs typeface="Times New Roman" pitchFamily="18" charset="0"/>
              </a:rPr>
              <a:t>.                     </a:t>
            </a:r>
          </a:p>
          <a:p>
            <a:pPr marL="0" indent="0">
              <a:lnSpc>
                <a:spcPct val="115000"/>
              </a:lnSpc>
              <a:spcAft>
                <a:spcPts val="0"/>
              </a:spcAft>
              <a:buNone/>
            </a:pPr>
            <a:endParaRPr lang="lv-LV" dirty="0">
              <a:solidFill>
                <a:schemeClr val="accent6">
                  <a:lumMod val="50000"/>
                </a:schemeClr>
              </a:solidFill>
              <a:latin typeface="Times New Roman" pitchFamily="18" charset="0"/>
              <a:ea typeface="Calibri"/>
              <a:cs typeface="Times New Roman" pitchFamily="18" charset="0"/>
            </a:endParaRPr>
          </a:p>
          <a:p>
            <a:pPr marL="0" lvl="0" indent="0">
              <a:buNone/>
            </a:pPr>
            <a:endParaRPr lang="lv-LV" b="1" dirty="0" smtClean="0">
              <a:solidFill>
                <a:schemeClr val="accent6">
                  <a:lumMod val="50000"/>
                </a:schemeClr>
              </a:solidFill>
            </a:endParaRPr>
          </a:p>
          <a:p>
            <a:pPr marL="0" lvl="0" indent="0">
              <a:buNone/>
            </a:pPr>
            <a:endParaRPr lang="lv-LV" dirty="0" smtClean="0">
              <a:solidFill>
                <a:schemeClr val="accent6">
                  <a:lumMod val="50000"/>
                </a:schemeClr>
              </a:solidFill>
            </a:endParaRPr>
          </a:p>
        </p:txBody>
      </p:sp>
      <p:pic>
        <p:nvPicPr>
          <p:cNvPr id="5" name="Picture 4"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7052251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a:t>
            </a:r>
            <a:r>
              <a:rPr lang="lv-LV" sz="3600" dirty="0" smtClean="0">
                <a:solidFill>
                  <a:schemeClr val="tx2">
                    <a:lumMod val="75000"/>
                  </a:schemeClr>
                </a:solidFill>
              </a:rPr>
              <a:t>materiālu </a:t>
            </a:r>
            <a:r>
              <a:rPr lang="lv-LV" sz="3600" dirty="0">
                <a:solidFill>
                  <a:schemeClr val="tx2">
                    <a:lumMod val="75000"/>
                  </a:schemeClr>
                </a:solidFill>
              </a:rPr>
              <a:t>internetā </a:t>
            </a:r>
            <a:r>
              <a:rPr lang="lv-LV" sz="3600" dirty="0" smtClean="0">
                <a:solidFill>
                  <a:schemeClr val="tx2">
                    <a:lumMod val="75000"/>
                  </a:schemeClr>
                </a:solidFill>
              </a:rPr>
              <a:t>ietekme uz bērniem</a:t>
            </a:r>
            <a:endParaRPr lang="en-US" sz="3600" dirty="0">
              <a:solidFill>
                <a:schemeClr val="tx2">
                  <a:lumMod val="75000"/>
                </a:schemeClr>
              </a:solidFill>
            </a:endParaRPr>
          </a:p>
        </p:txBody>
      </p:sp>
      <p:sp>
        <p:nvSpPr>
          <p:cNvPr id="3" name="Satura vietturis 2"/>
          <p:cNvSpPr>
            <a:spLocks noGrp="1"/>
          </p:cNvSpPr>
          <p:nvPr>
            <p:ph idx="1"/>
          </p:nvPr>
        </p:nvSpPr>
        <p:spPr/>
        <p:txBody>
          <a:bodyPr>
            <a:normAutofit/>
          </a:bodyPr>
          <a:lstStyle/>
          <a:p>
            <a:pPr>
              <a:buNone/>
            </a:pPr>
            <a:r>
              <a:rPr lang="lv-LV" b="1" dirty="0" smtClean="0">
                <a:solidFill>
                  <a:schemeClr val="tx2">
                    <a:lumMod val="75000"/>
                  </a:schemeClr>
                </a:solidFill>
              </a:rPr>
              <a:t>Pornogrāfiska rakstura materiālu aplūkošana un attieksmes </a:t>
            </a:r>
            <a:r>
              <a:rPr lang="lv-LV" b="1" dirty="0" smtClean="0">
                <a:solidFill>
                  <a:schemeClr val="tx2">
                    <a:lumMod val="75000"/>
                  </a:schemeClr>
                </a:solidFill>
              </a:rPr>
              <a:t>maiņa</a:t>
            </a:r>
            <a:endParaRPr lang="lv-LV" b="1" dirty="0" smtClean="0">
              <a:solidFill>
                <a:schemeClr val="tx2">
                  <a:lumMod val="75000"/>
                </a:schemeClr>
              </a:solidFill>
            </a:endParaRPr>
          </a:p>
          <a:p>
            <a:pPr>
              <a:buNone/>
            </a:pPr>
            <a:endParaRPr lang="lv-LV" sz="600" b="1" dirty="0" smtClean="0">
              <a:solidFill>
                <a:schemeClr val="tx2">
                  <a:lumMod val="75000"/>
                </a:schemeClr>
              </a:solidFill>
            </a:endParaRPr>
          </a:p>
          <a:p>
            <a:pPr>
              <a:buFont typeface="Wingdings" pitchFamily="2" charset="2"/>
              <a:buChar char="§"/>
            </a:pPr>
            <a:r>
              <a:rPr lang="lv-LV" sz="2200" dirty="0" smtClean="0">
                <a:solidFill>
                  <a:schemeClr val="bg2">
                    <a:lumMod val="10000"/>
                  </a:schemeClr>
                </a:solidFill>
              </a:rPr>
              <a:t>Pusaudžiem </a:t>
            </a:r>
            <a:r>
              <a:rPr lang="lv-LV" sz="2200" dirty="0">
                <a:solidFill>
                  <a:schemeClr val="bg2">
                    <a:lumMod val="10000"/>
                  </a:schemeClr>
                </a:solidFill>
              </a:rPr>
              <a:t>(13-20gadiem) </a:t>
            </a:r>
            <a:r>
              <a:rPr lang="lv-LV" sz="2200" dirty="0" smtClean="0">
                <a:solidFill>
                  <a:schemeClr val="bg2">
                    <a:lumMod val="10000"/>
                  </a:schemeClr>
                </a:solidFill>
              </a:rPr>
              <a:t>bieža </a:t>
            </a:r>
            <a:r>
              <a:rPr lang="lv-LV" sz="2200" dirty="0">
                <a:solidFill>
                  <a:schemeClr val="bg2">
                    <a:lumMod val="10000"/>
                  </a:schemeClr>
                </a:solidFill>
              </a:rPr>
              <a:t>pornogrāfisku </a:t>
            </a:r>
            <a:r>
              <a:rPr lang="lv-LV" sz="2200" dirty="0" smtClean="0">
                <a:solidFill>
                  <a:schemeClr val="bg2">
                    <a:lumMod val="10000"/>
                  </a:schemeClr>
                </a:solidFill>
              </a:rPr>
              <a:t>rakstura materiālu </a:t>
            </a:r>
            <a:r>
              <a:rPr lang="lv-LV" sz="2200" dirty="0">
                <a:solidFill>
                  <a:schemeClr val="bg2">
                    <a:lumMod val="10000"/>
                  </a:schemeClr>
                </a:solidFill>
              </a:rPr>
              <a:t>aplūkošana </a:t>
            </a:r>
            <a:r>
              <a:rPr lang="lv-LV" sz="2200" dirty="0" smtClean="0">
                <a:solidFill>
                  <a:schemeClr val="bg2">
                    <a:lumMod val="10000"/>
                  </a:schemeClr>
                </a:solidFill>
              </a:rPr>
              <a:t>palielina to </a:t>
            </a:r>
            <a:r>
              <a:rPr lang="lv-LV" sz="2200" dirty="0" smtClean="0">
                <a:solidFill>
                  <a:schemeClr val="tx2">
                    <a:lumMod val="75000"/>
                  </a:schemeClr>
                </a:solidFill>
              </a:rPr>
              <a:t>seksuālo </a:t>
            </a:r>
            <a:r>
              <a:rPr lang="lv-LV" sz="2200" dirty="0">
                <a:solidFill>
                  <a:schemeClr val="tx2">
                    <a:lumMod val="75000"/>
                  </a:schemeClr>
                </a:solidFill>
              </a:rPr>
              <a:t>nenoteiktību </a:t>
            </a:r>
            <a:r>
              <a:rPr lang="lv-LV" sz="2200" dirty="0" smtClean="0">
                <a:solidFill>
                  <a:schemeClr val="bg2">
                    <a:lumMod val="10000"/>
                  </a:schemeClr>
                </a:solidFill>
              </a:rPr>
              <a:t>(seksuālās vērtības </a:t>
            </a:r>
            <a:r>
              <a:rPr lang="lv-LV" sz="2200" dirty="0">
                <a:solidFill>
                  <a:schemeClr val="bg2">
                    <a:lumMod val="10000"/>
                  </a:schemeClr>
                </a:solidFill>
              </a:rPr>
              <a:t>un </a:t>
            </a:r>
            <a:r>
              <a:rPr lang="lv-LV" sz="2200" dirty="0" smtClean="0">
                <a:solidFill>
                  <a:schemeClr val="bg2">
                    <a:lumMod val="10000"/>
                  </a:schemeClr>
                </a:solidFill>
              </a:rPr>
              <a:t>pārliecību) </a:t>
            </a:r>
            <a:r>
              <a:rPr lang="lv-LV" sz="2200" dirty="0">
                <a:solidFill>
                  <a:schemeClr val="bg2">
                    <a:lumMod val="10000"/>
                  </a:schemeClr>
                </a:solidFill>
              </a:rPr>
              <a:t>un </a:t>
            </a:r>
            <a:r>
              <a:rPr lang="lv-LV" sz="2200" dirty="0" smtClean="0">
                <a:solidFill>
                  <a:schemeClr val="bg2">
                    <a:lumMod val="10000"/>
                  </a:schemeClr>
                </a:solidFill>
              </a:rPr>
              <a:t>izraisa daudz </a:t>
            </a:r>
            <a:r>
              <a:rPr lang="lv-LV" sz="2200" dirty="0">
                <a:solidFill>
                  <a:schemeClr val="bg2">
                    <a:lumMod val="10000"/>
                  </a:schemeClr>
                </a:solidFill>
              </a:rPr>
              <a:t>pozitīvāku attieksmi pret seksuāliem izmēģinājumiem (piemēram: seksuālas attiecības ar gadījuma partneri) </a:t>
            </a:r>
            <a:r>
              <a:rPr lang="lv-LV" sz="2200" i="1" dirty="0">
                <a:solidFill>
                  <a:schemeClr val="bg2">
                    <a:lumMod val="10000"/>
                  </a:schemeClr>
                </a:solidFill>
              </a:rPr>
              <a:t>(Peter &amp; Valekenburg, </a:t>
            </a:r>
            <a:r>
              <a:rPr lang="lv-LV" sz="2200" i="1" dirty="0" smtClean="0">
                <a:solidFill>
                  <a:schemeClr val="bg2">
                    <a:lumMod val="10000"/>
                  </a:schemeClr>
                </a:solidFill>
              </a:rPr>
              <a:t>2008; </a:t>
            </a:r>
            <a:r>
              <a:rPr lang="lv-LV" sz="2200" i="1" dirty="0">
                <a:solidFill>
                  <a:schemeClr val="tx1"/>
                </a:solidFill>
              </a:rPr>
              <a:t>Peter &amp; Valkenburg, 2010</a:t>
            </a:r>
            <a:r>
              <a:rPr lang="lv-LV" sz="2200" i="1" dirty="0" smtClean="0">
                <a:solidFill>
                  <a:schemeClr val="bg2">
                    <a:lumMod val="10000"/>
                  </a:schemeClr>
                </a:solidFill>
              </a:rPr>
              <a:t>).</a:t>
            </a:r>
          </a:p>
          <a:p>
            <a:pPr>
              <a:buFont typeface="Wingdings" pitchFamily="2" charset="2"/>
              <a:buChar char="§"/>
            </a:pPr>
            <a:r>
              <a:rPr lang="lv-LV" sz="2200" dirty="0" smtClean="0">
                <a:solidFill>
                  <a:schemeClr val="tx1"/>
                </a:solidFill>
              </a:rPr>
              <a:t>Pusaudžiem aplūkojot pornogrāfisku rakstura materiālus, tiek veicināta to </a:t>
            </a:r>
            <a:r>
              <a:rPr lang="lv-LV" sz="2200" dirty="0" smtClean="0">
                <a:solidFill>
                  <a:schemeClr val="tx2">
                    <a:lumMod val="75000"/>
                  </a:schemeClr>
                </a:solidFill>
              </a:rPr>
              <a:t>izpratne</a:t>
            </a:r>
            <a:r>
              <a:rPr lang="lv-LV" sz="2200" dirty="0" smtClean="0">
                <a:solidFill>
                  <a:schemeClr val="tx2">
                    <a:lumMod val="60000"/>
                    <a:lumOff val="40000"/>
                  </a:schemeClr>
                </a:solidFill>
              </a:rPr>
              <a:t> </a:t>
            </a:r>
            <a:r>
              <a:rPr lang="lv-LV" sz="2200" dirty="0" smtClean="0">
                <a:solidFill>
                  <a:schemeClr val="tx1"/>
                </a:solidFill>
              </a:rPr>
              <a:t>par seksuālām attiecībām kā fizisku kontaktu, nevis kā sirsnīgu attiecību izpausmi </a:t>
            </a:r>
            <a:r>
              <a:rPr lang="lv-LV" sz="2200" i="1" dirty="0" smtClean="0">
                <a:solidFill>
                  <a:schemeClr val="tx1"/>
                </a:solidFill>
              </a:rPr>
              <a:t>(Peter &amp; Valkenburg, 2010). </a:t>
            </a:r>
          </a:p>
          <a:p>
            <a:pPr>
              <a:buFont typeface="Wingdings" pitchFamily="2" charset="2"/>
              <a:buChar char="§"/>
            </a:pPr>
            <a:r>
              <a:rPr lang="lv-LV" sz="2200" dirty="0" smtClean="0">
                <a:solidFill>
                  <a:schemeClr val="tx1"/>
                </a:solidFill>
              </a:rPr>
              <a:t>Jo </a:t>
            </a:r>
            <a:r>
              <a:rPr lang="lv-LV" sz="2200" dirty="0">
                <a:solidFill>
                  <a:schemeClr val="tx1"/>
                </a:solidFill>
              </a:rPr>
              <a:t>vairāk pusaudži aplūko pornogrāfiska rakstura materiālus, jo izteiktāki viņi sāk </a:t>
            </a:r>
            <a:r>
              <a:rPr lang="lv-LV" sz="2200" dirty="0">
                <a:solidFill>
                  <a:schemeClr val="tx2">
                    <a:lumMod val="75000"/>
                  </a:schemeClr>
                </a:solidFill>
              </a:rPr>
              <a:t>uztvert</a:t>
            </a:r>
            <a:r>
              <a:rPr lang="lv-LV" sz="2200" dirty="0">
                <a:solidFill>
                  <a:schemeClr val="tx2">
                    <a:lumMod val="60000"/>
                    <a:lumOff val="40000"/>
                  </a:schemeClr>
                </a:solidFill>
              </a:rPr>
              <a:t> </a:t>
            </a:r>
            <a:r>
              <a:rPr lang="lv-LV" sz="2200" dirty="0">
                <a:solidFill>
                  <a:schemeClr val="tx1"/>
                </a:solidFill>
              </a:rPr>
              <a:t>sievieti kā seksa objektu </a:t>
            </a:r>
            <a:r>
              <a:rPr lang="lv-LV" sz="2200" i="1" dirty="0">
                <a:solidFill>
                  <a:schemeClr val="tx1"/>
                </a:solidFill>
              </a:rPr>
              <a:t>(Peter &amp; Valkenburg, 2007; Peter &amp; Valkenburg, 2009).</a:t>
            </a:r>
          </a:p>
          <a:p>
            <a:pPr>
              <a:buFont typeface="Wingdings" pitchFamily="2" charset="2"/>
              <a:buChar char="§"/>
            </a:pPr>
            <a:endParaRPr lang="en-US" sz="2000" i="1" dirty="0">
              <a:solidFill>
                <a:schemeClr val="tx1"/>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a:t>
            </a:r>
            <a:r>
              <a:rPr lang="lv-LV" sz="3600" dirty="0" smtClean="0">
                <a:solidFill>
                  <a:schemeClr val="tx2">
                    <a:lumMod val="75000"/>
                  </a:schemeClr>
                </a:solidFill>
              </a:rPr>
              <a:t>materiālu </a:t>
            </a:r>
            <a:r>
              <a:rPr lang="lv-LV" sz="3600" dirty="0">
                <a:solidFill>
                  <a:schemeClr val="tx2">
                    <a:lumMod val="75000"/>
                  </a:schemeClr>
                </a:solidFill>
              </a:rPr>
              <a:t>internetā ietekme uz bērniem</a:t>
            </a:r>
            <a:endParaRPr lang="en-US" sz="3600" dirty="0">
              <a:solidFill>
                <a:schemeClr val="tx2">
                  <a:lumMod val="75000"/>
                </a:schemeClr>
              </a:solidFill>
            </a:endParaRPr>
          </a:p>
        </p:txBody>
      </p:sp>
      <p:sp>
        <p:nvSpPr>
          <p:cNvPr id="3" name="Satura vietturis 2"/>
          <p:cNvSpPr>
            <a:spLocks noGrp="1"/>
          </p:cNvSpPr>
          <p:nvPr>
            <p:ph idx="1"/>
          </p:nvPr>
        </p:nvSpPr>
        <p:spPr/>
        <p:txBody>
          <a:bodyPr>
            <a:normAutofit/>
          </a:bodyPr>
          <a:lstStyle/>
          <a:p>
            <a:pPr>
              <a:buFont typeface="Wingdings" pitchFamily="2" charset="2"/>
              <a:buChar char="§"/>
            </a:pPr>
            <a:r>
              <a:rPr lang="lv-LV" sz="2200" dirty="0" smtClean="0">
                <a:solidFill>
                  <a:schemeClr val="bg2">
                    <a:lumMod val="10000"/>
                  </a:schemeClr>
                </a:solidFill>
              </a:rPr>
              <a:t>Pusaudžiem pornogrāfiska rakstura materiālu (</a:t>
            </a:r>
            <a:r>
              <a:rPr lang="lv-LV" sz="2200" dirty="0">
                <a:solidFill>
                  <a:schemeClr val="bg2">
                    <a:lumMod val="10000"/>
                  </a:schemeClr>
                </a:solidFill>
              </a:rPr>
              <a:t>vardarbīgu pornogrāfisku materiālu un nevardarbīgu pornogrāfisku materiālu) </a:t>
            </a:r>
            <a:r>
              <a:rPr lang="lv-LV" sz="2200" dirty="0" smtClean="0">
                <a:solidFill>
                  <a:schemeClr val="bg2">
                    <a:lumMod val="10000"/>
                  </a:schemeClr>
                </a:solidFill>
              </a:rPr>
              <a:t>aplūkošana ir </a:t>
            </a:r>
            <a:r>
              <a:rPr lang="lv-LV" sz="2200" dirty="0">
                <a:solidFill>
                  <a:schemeClr val="bg2">
                    <a:lumMod val="10000"/>
                  </a:schemeClr>
                </a:solidFill>
              </a:rPr>
              <a:t>saistīta ar </a:t>
            </a:r>
            <a:r>
              <a:rPr lang="lv-LV" sz="2200" dirty="0">
                <a:solidFill>
                  <a:schemeClr val="tx2">
                    <a:lumMod val="75000"/>
                  </a:schemeClr>
                </a:solidFill>
              </a:rPr>
              <a:t>attieksmi</a:t>
            </a:r>
            <a:r>
              <a:rPr lang="lv-LV" sz="2200" dirty="0">
                <a:solidFill>
                  <a:schemeClr val="bg2">
                    <a:lumMod val="10000"/>
                  </a:schemeClr>
                </a:solidFill>
              </a:rPr>
              <a:t>, kura atbalsta vardarbību pret sievieti. Turklāt vardarbīgu pornogrāfisku materiālu </a:t>
            </a:r>
            <a:r>
              <a:rPr lang="lv-LV" sz="2200" dirty="0" smtClean="0">
                <a:solidFill>
                  <a:schemeClr val="bg2">
                    <a:lumMod val="10000"/>
                  </a:schemeClr>
                </a:solidFill>
              </a:rPr>
              <a:t>aplūkošanai ir ciešāka saistība </a:t>
            </a:r>
            <a:r>
              <a:rPr lang="lv-LV" sz="2200" dirty="0">
                <a:solidFill>
                  <a:schemeClr val="bg2">
                    <a:lumMod val="10000"/>
                  </a:schemeClr>
                </a:solidFill>
              </a:rPr>
              <a:t>ar attieksmi, kura atbalsta vardarbību pret sievieti </a:t>
            </a:r>
            <a:r>
              <a:rPr lang="lv-LV" sz="2200" i="1" dirty="0">
                <a:solidFill>
                  <a:schemeClr val="bg2">
                    <a:lumMod val="10000"/>
                  </a:schemeClr>
                </a:solidFill>
              </a:rPr>
              <a:t>(</a:t>
            </a:r>
            <a:r>
              <a:rPr lang="lv-LV" sz="2200" i="1" dirty="0" err="1">
                <a:solidFill>
                  <a:schemeClr val="bg2">
                    <a:lumMod val="10000"/>
                  </a:schemeClr>
                </a:solidFill>
              </a:rPr>
              <a:t>Hald</a:t>
            </a:r>
            <a:r>
              <a:rPr lang="lv-LV" sz="2200" i="1" dirty="0">
                <a:solidFill>
                  <a:schemeClr val="bg2">
                    <a:lumMod val="10000"/>
                  </a:schemeClr>
                </a:solidFill>
              </a:rPr>
              <a:t>, </a:t>
            </a:r>
            <a:r>
              <a:rPr lang="lv-LV" sz="2200" i="1" dirty="0" err="1">
                <a:solidFill>
                  <a:schemeClr val="bg2">
                    <a:lumMod val="10000"/>
                  </a:schemeClr>
                </a:solidFill>
              </a:rPr>
              <a:t>Malamuth</a:t>
            </a:r>
            <a:r>
              <a:rPr lang="lv-LV" sz="2200" i="1" dirty="0">
                <a:solidFill>
                  <a:schemeClr val="bg2">
                    <a:lumMod val="10000"/>
                  </a:schemeClr>
                </a:solidFill>
              </a:rPr>
              <a:t>, &amp; </a:t>
            </a:r>
            <a:r>
              <a:rPr lang="lv-LV" sz="2200" i="1" dirty="0" err="1">
                <a:solidFill>
                  <a:schemeClr val="bg2">
                    <a:lumMod val="10000"/>
                  </a:schemeClr>
                </a:solidFill>
              </a:rPr>
              <a:t>Yuen</a:t>
            </a:r>
            <a:r>
              <a:rPr lang="lv-LV" sz="2200" i="1" dirty="0">
                <a:solidFill>
                  <a:schemeClr val="bg2">
                    <a:lumMod val="10000"/>
                  </a:schemeClr>
                </a:solidFill>
              </a:rPr>
              <a:t>, 2009). </a:t>
            </a:r>
            <a:endParaRPr lang="lv-LV" sz="2200" i="1" dirty="0" smtClean="0">
              <a:solidFill>
                <a:schemeClr val="bg2">
                  <a:lumMod val="10000"/>
                </a:schemeClr>
              </a:solidFill>
            </a:endParaRPr>
          </a:p>
          <a:p>
            <a:pPr>
              <a:buFont typeface="Wingdings" pitchFamily="2" charset="2"/>
              <a:buChar char="§"/>
            </a:pPr>
            <a:r>
              <a:rPr lang="lv-LV" sz="2200" dirty="0" smtClean="0">
                <a:solidFill>
                  <a:schemeClr val="bg2">
                    <a:lumMod val="10000"/>
                  </a:schemeClr>
                </a:solidFill>
              </a:rPr>
              <a:t>Zēniem </a:t>
            </a:r>
            <a:r>
              <a:rPr lang="lv-LV" sz="2200" dirty="0">
                <a:solidFill>
                  <a:schemeClr val="bg2">
                    <a:lumMod val="10000"/>
                  </a:schemeClr>
                </a:solidFill>
              </a:rPr>
              <a:t>un </a:t>
            </a:r>
            <a:r>
              <a:rPr lang="lv-LV" sz="2200" dirty="0" smtClean="0">
                <a:solidFill>
                  <a:schemeClr val="bg2">
                    <a:lumMod val="10000"/>
                  </a:schemeClr>
                </a:solidFill>
              </a:rPr>
              <a:t>jauniem vīriešiem bieža vardarbīga </a:t>
            </a:r>
            <a:r>
              <a:rPr lang="lv-LV" sz="2200" dirty="0">
                <a:solidFill>
                  <a:schemeClr val="bg2">
                    <a:lumMod val="10000"/>
                  </a:schemeClr>
                </a:solidFill>
              </a:rPr>
              <a:t>pornogrāfisku materiālu aplūkošana </a:t>
            </a:r>
            <a:r>
              <a:rPr lang="lv-LV" sz="2200" dirty="0" smtClean="0">
                <a:solidFill>
                  <a:schemeClr val="bg2">
                    <a:lumMod val="10000"/>
                  </a:schemeClr>
                </a:solidFill>
              </a:rPr>
              <a:t>nostiprina viņu </a:t>
            </a:r>
            <a:r>
              <a:rPr lang="lv-LV" sz="2200" dirty="0" smtClean="0">
                <a:solidFill>
                  <a:schemeClr val="tx2">
                    <a:lumMod val="75000"/>
                  </a:schemeClr>
                </a:solidFill>
              </a:rPr>
              <a:t>attieksmi</a:t>
            </a:r>
            <a:r>
              <a:rPr lang="lv-LV" sz="2200" dirty="0">
                <a:solidFill>
                  <a:schemeClr val="bg2">
                    <a:lumMod val="10000"/>
                  </a:schemeClr>
                </a:solidFill>
              </a:rPr>
              <a:t>, </a:t>
            </a:r>
            <a:r>
              <a:rPr lang="lv-LV" sz="2200" dirty="0" smtClean="0">
                <a:solidFill>
                  <a:schemeClr val="bg2">
                    <a:lumMod val="10000"/>
                  </a:schemeClr>
                </a:solidFill>
              </a:rPr>
              <a:t>ka seksuāla piespiešana ir atbalstāma, kā arī palielina iespēju pielietot </a:t>
            </a:r>
            <a:r>
              <a:rPr lang="lv-LV" sz="2200" dirty="0">
                <a:solidFill>
                  <a:schemeClr val="bg2">
                    <a:lumMod val="10000"/>
                  </a:schemeClr>
                </a:solidFill>
              </a:rPr>
              <a:t>vardarbību </a:t>
            </a:r>
            <a:r>
              <a:rPr lang="lv-LV" sz="2200" i="1" dirty="0">
                <a:solidFill>
                  <a:schemeClr val="bg2">
                    <a:lumMod val="10000"/>
                  </a:schemeClr>
                </a:solidFill>
              </a:rPr>
              <a:t>(</a:t>
            </a:r>
            <a:r>
              <a:rPr lang="lv-LV" sz="2200" i="1" dirty="0" err="1">
                <a:solidFill>
                  <a:schemeClr val="bg2">
                    <a:lumMod val="10000"/>
                  </a:schemeClr>
                </a:solidFill>
              </a:rPr>
              <a:t>Flood</a:t>
            </a:r>
            <a:r>
              <a:rPr lang="lv-LV" sz="2200" i="1" dirty="0">
                <a:solidFill>
                  <a:schemeClr val="bg2">
                    <a:lumMod val="10000"/>
                  </a:schemeClr>
                </a:solidFill>
              </a:rPr>
              <a:t>, 2009</a:t>
            </a:r>
            <a:r>
              <a:rPr lang="lv-LV" sz="2200" i="1" dirty="0" smtClean="0">
                <a:solidFill>
                  <a:schemeClr val="bg2">
                    <a:lumMod val="10000"/>
                  </a:schemeClr>
                </a:solidFill>
              </a:rPr>
              <a:t>).</a:t>
            </a:r>
          </a:p>
          <a:p>
            <a:pPr>
              <a:buFont typeface="Wingdings" pitchFamily="2" charset="2"/>
              <a:buChar char="§"/>
            </a:pPr>
            <a:r>
              <a:rPr lang="lv-LV" sz="2200" dirty="0" smtClean="0">
                <a:solidFill>
                  <a:schemeClr val="tx1"/>
                </a:solidFill>
              </a:rPr>
              <a:t>Pusaudžiem pornogrāfisku materiālu aplūkošana ir saistīta ar pozitīvu </a:t>
            </a:r>
            <a:r>
              <a:rPr lang="lv-LV" sz="2200" dirty="0" smtClean="0">
                <a:solidFill>
                  <a:schemeClr val="tx2">
                    <a:lumMod val="75000"/>
                  </a:schemeClr>
                </a:solidFill>
              </a:rPr>
              <a:t>attieksmi</a:t>
            </a:r>
            <a:r>
              <a:rPr lang="lv-LV" sz="2200" dirty="0" smtClean="0">
                <a:solidFill>
                  <a:schemeClr val="tx2">
                    <a:lumMod val="60000"/>
                    <a:lumOff val="40000"/>
                  </a:schemeClr>
                </a:solidFill>
              </a:rPr>
              <a:t> </a:t>
            </a:r>
            <a:r>
              <a:rPr lang="lv-LV" sz="2200" dirty="0" smtClean="0">
                <a:solidFill>
                  <a:schemeClr val="tx1"/>
                </a:solidFill>
              </a:rPr>
              <a:t>pret pirmslaulības un ārlaulības attiecībām </a:t>
            </a:r>
            <a:r>
              <a:rPr lang="lv-LV" sz="2200" i="1" dirty="0" smtClean="0">
                <a:solidFill>
                  <a:schemeClr val="tx1"/>
                </a:solidFill>
              </a:rPr>
              <a:t>(</a:t>
            </a:r>
            <a:r>
              <a:rPr lang="lv-LV" sz="2200" i="1" dirty="0" err="1" smtClean="0">
                <a:solidFill>
                  <a:schemeClr val="tx1"/>
                </a:solidFill>
              </a:rPr>
              <a:t>Lo</a:t>
            </a:r>
            <a:r>
              <a:rPr lang="lv-LV" sz="2200" i="1" dirty="0" smtClean="0">
                <a:solidFill>
                  <a:schemeClr val="tx1"/>
                </a:solidFill>
              </a:rPr>
              <a:t> &amp; </a:t>
            </a:r>
            <a:r>
              <a:rPr lang="lv-LV" sz="2200" i="1" dirty="0" err="1" smtClean="0">
                <a:solidFill>
                  <a:schemeClr val="tx1"/>
                </a:solidFill>
              </a:rPr>
              <a:t>Wei’s</a:t>
            </a:r>
            <a:r>
              <a:rPr lang="lv-LV" sz="2200" i="1" dirty="0" smtClean="0">
                <a:solidFill>
                  <a:schemeClr val="tx1"/>
                </a:solidFill>
              </a:rPr>
              <a:t>, 2005), </a:t>
            </a:r>
            <a:r>
              <a:rPr lang="lv-LV" sz="2200" dirty="0" smtClean="0">
                <a:solidFill>
                  <a:schemeClr val="tx1"/>
                </a:solidFill>
              </a:rPr>
              <a:t>kā arī pret gadījuma attiecībām </a:t>
            </a:r>
            <a:r>
              <a:rPr lang="lv-LV" sz="2200" i="1" dirty="0" smtClean="0">
                <a:solidFill>
                  <a:schemeClr val="tx1"/>
                </a:solidFill>
              </a:rPr>
              <a:t>(Haggstrom-Nordin, Hanson, &amp; </a:t>
            </a:r>
            <a:r>
              <a:rPr lang="lv-LV" sz="2200" i="1" dirty="0" err="1" smtClean="0">
                <a:solidFill>
                  <a:schemeClr val="tx1"/>
                </a:solidFill>
              </a:rPr>
              <a:t>Tyden</a:t>
            </a:r>
            <a:r>
              <a:rPr lang="lv-LV" sz="2200" i="1" dirty="0" smtClean="0">
                <a:solidFill>
                  <a:schemeClr val="tx1"/>
                </a:solidFill>
              </a:rPr>
              <a:t>, 2005).  </a:t>
            </a: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a:t>
            </a:r>
            <a:r>
              <a:rPr lang="lv-LV" sz="3600" dirty="0" smtClean="0">
                <a:solidFill>
                  <a:schemeClr val="tx2">
                    <a:lumMod val="75000"/>
                  </a:schemeClr>
                </a:solidFill>
              </a:rPr>
              <a:t>materiālu </a:t>
            </a:r>
            <a:r>
              <a:rPr lang="lv-LV" sz="3600" dirty="0">
                <a:solidFill>
                  <a:schemeClr val="tx2">
                    <a:lumMod val="75000"/>
                  </a:schemeClr>
                </a:solidFill>
              </a:rPr>
              <a:t>internetā ietekme uz bērniem</a:t>
            </a:r>
            <a:endParaRPr lang="en-US" sz="3600" dirty="0">
              <a:solidFill>
                <a:schemeClr val="tx2">
                  <a:lumMod val="75000"/>
                </a:schemeClr>
              </a:solidFill>
            </a:endParaRPr>
          </a:p>
        </p:txBody>
      </p:sp>
      <p:sp>
        <p:nvSpPr>
          <p:cNvPr id="3" name="Satura vietturis 2"/>
          <p:cNvSpPr>
            <a:spLocks noGrp="1"/>
          </p:cNvSpPr>
          <p:nvPr>
            <p:ph idx="1"/>
          </p:nvPr>
        </p:nvSpPr>
        <p:spPr>
          <a:xfrm>
            <a:off x="609600" y="1600201"/>
            <a:ext cx="10972800" cy="4902199"/>
          </a:xfrm>
        </p:spPr>
        <p:txBody>
          <a:bodyPr>
            <a:normAutofit/>
          </a:bodyPr>
          <a:lstStyle/>
          <a:p>
            <a:pPr>
              <a:buNone/>
            </a:pPr>
            <a:r>
              <a:rPr lang="lv-LV" sz="2600" b="1" dirty="0" smtClean="0">
                <a:solidFill>
                  <a:schemeClr val="tx2">
                    <a:lumMod val="75000"/>
                  </a:schemeClr>
                </a:solidFill>
              </a:rPr>
              <a:t>    Pornogrāfiska </a:t>
            </a:r>
            <a:r>
              <a:rPr lang="lv-LV" sz="2600" b="1" dirty="0" smtClean="0">
                <a:solidFill>
                  <a:schemeClr val="tx2">
                    <a:lumMod val="75000"/>
                  </a:schemeClr>
                </a:solidFill>
              </a:rPr>
              <a:t>rakstura materiālu </a:t>
            </a:r>
            <a:r>
              <a:rPr lang="lv-LV" sz="2600" b="1" dirty="0">
                <a:solidFill>
                  <a:schemeClr val="tx2">
                    <a:lumMod val="75000"/>
                  </a:schemeClr>
                </a:solidFill>
              </a:rPr>
              <a:t>aplūkošana un </a:t>
            </a:r>
            <a:r>
              <a:rPr lang="lv-LV" sz="2600" b="1" dirty="0" smtClean="0">
                <a:solidFill>
                  <a:schemeClr val="tx2">
                    <a:lumMod val="75000"/>
                  </a:schemeClr>
                </a:solidFill>
              </a:rPr>
              <a:t>uzvedības problēmas</a:t>
            </a:r>
            <a:endParaRPr lang="lv-LV" sz="2600" b="1" dirty="0" smtClean="0">
              <a:solidFill>
                <a:schemeClr val="tx1"/>
              </a:solidFill>
            </a:endParaRPr>
          </a:p>
          <a:p>
            <a:pPr>
              <a:buNone/>
            </a:pPr>
            <a:endParaRPr lang="lv-LV" sz="600" b="1" dirty="0">
              <a:solidFill>
                <a:schemeClr val="tx1"/>
              </a:solidFill>
            </a:endParaRPr>
          </a:p>
          <a:p>
            <a:pPr>
              <a:buFont typeface="Wingdings" pitchFamily="2" charset="2"/>
              <a:buChar char="§"/>
            </a:pPr>
            <a:r>
              <a:rPr lang="lv-LV" sz="2200" dirty="0">
                <a:solidFill>
                  <a:schemeClr val="tx1"/>
                </a:solidFill>
              </a:rPr>
              <a:t>Pastāv saistība starp pornogrāfisku materiālu </a:t>
            </a:r>
            <a:r>
              <a:rPr lang="lv-LV" sz="2200" dirty="0" smtClean="0">
                <a:solidFill>
                  <a:schemeClr val="tx1"/>
                </a:solidFill>
              </a:rPr>
              <a:t>aplūkošanu un </a:t>
            </a:r>
            <a:r>
              <a:rPr lang="lv-LV" sz="2200" dirty="0">
                <a:solidFill>
                  <a:schemeClr val="tx2">
                    <a:lumMod val="75000"/>
                  </a:schemeClr>
                </a:solidFill>
              </a:rPr>
              <a:t>uzvedības problēmām </a:t>
            </a:r>
            <a:r>
              <a:rPr lang="lv-LV" sz="2200" dirty="0">
                <a:solidFill>
                  <a:schemeClr val="tx1"/>
                </a:solidFill>
              </a:rPr>
              <a:t>bērniem </a:t>
            </a:r>
            <a:r>
              <a:rPr lang="lv-LV" sz="2200" i="1" dirty="0">
                <a:solidFill>
                  <a:schemeClr val="tx1"/>
                </a:solidFill>
              </a:rPr>
              <a:t>(Tsitsika et al. 2009; Ybarra &amp; Mitchell, 2005). </a:t>
            </a:r>
            <a:endParaRPr lang="lv-LV" sz="2200" i="1" dirty="0" smtClean="0">
              <a:solidFill>
                <a:schemeClr val="tx1"/>
              </a:solidFill>
            </a:endParaRPr>
          </a:p>
          <a:p>
            <a:pPr>
              <a:buFont typeface="Wingdings" pitchFamily="2" charset="2"/>
              <a:buChar char="§"/>
            </a:pPr>
            <a:r>
              <a:rPr lang="lv-LV" sz="2200" dirty="0" smtClean="0">
                <a:solidFill>
                  <a:schemeClr val="tx1"/>
                </a:solidFill>
              </a:rPr>
              <a:t>Pusaudži</a:t>
            </a:r>
            <a:r>
              <a:rPr lang="lv-LV" sz="2200" dirty="0">
                <a:solidFill>
                  <a:schemeClr val="tx1"/>
                </a:solidFill>
              </a:rPr>
              <a:t>, kuri tiek pakļauti pornogrāfiska rakstura </a:t>
            </a:r>
            <a:r>
              <a:rPr lang="lv-LV" sz="2200" dirty="0" smtClean="0">
                <a:solidFill>
                  <a:schemeClr val="tx1"/>
                </a:solidFill>
              </a:rPr>
              <a:t>materiāliem, </a:t>
            </a:r>
            <a:r>
              <a:rPr lang="lv-LV" sz="2200" dirty="0">
                <a:solidFill>
                  <a:schemeClr val="tx1"/>
                </a:solidFill>
              </a:rPr>
              <a:t>daudz biežāk iesaistās dažādās </a:t>
            </a:r>
            <a:r>
              <a:rPr lang="lv-LV" sz="2200" dirty="0">
                <a:solidFill>
                  <a:schemeClr val="tx2">
                    <a:lumMod val="75000"/>
                  </a:schemeClr>
                </a:solidFill>
              </a:rPr>
              <a:t>seksuālās aktivitātēs</a:t>
            </a:r>
            <a:r>
              <a:rPr lang="lv-LV" sz="2200" dirty="0">
                <a:solidFill>
                  <a:schemeClr val="tx1"/>
                </a:solidFill>
              </a:rPr>
              <a:t>, kur dažas no tām tiek uzskatītas par </a:t>
            </a:r>
            <a:r>
              <a:rPr lang="lv-LV" sz="2200" dirty="0">
                <a:solidFill>
                  <a:schemeClr val="tx2">
                    <a:lumMod val="75000"/>
                  </a:schemeClr>
                </a:solidFill>
              </a:rPr>
              <a:t>riskantām</a:t>
            </a:r>
            <a:r>
              <a:rPr lang="lv-LV" sz="2200" dirty="0">
                <a:solidFill>
                  <a:schemeClr val="tx2">
                    <a:lumMod val="60000"/>
                    <a:lumOff val="40000"/>
                  </a:schemeClr>
                </a:solidFill>
              </a:rPr>
              <a:t> </a:t>
            </a:r>
            <a:r>
              <a:rPr lang="lv-LV" sz="2200" dirty="0">
                <a:solidFill>
                  <a:schemeClr val="tx1"/>
                </a:solidFill>
              </a:rPr>
              <a:t>un </a:t>
            </a:r>
            <a:r>
              <a:rPr lang="lv-LV" sz="2200" dirty="0">
                <a:solidFill>
                  <a:schemeClr val="tx2">
                    <a:lumMod val="75000"/>
                  </a:schemeClr>
                </a:solidFill>
              </a:rPr>
              <a:t>problemātiskām </a:t>
            </a:r>
            <a:r>
              <a:rPr lang="lv-LV" sz="2200" dirty="0">
                <a:solidFill>
                  <a:schemeClr val="tx1"/>
                </a:solidFill>
              </a:rPr>
              <a:t>(piemēram: anāls sekss, sekss ar vairākiem partneriem; atkarību izraisošu vielu lietošana seksa laikā) </a:t>
            </a:r>
            <a:r>
              <a:rPr lang="lv-LV" sz="2200" i="1" dirty="0">
                <a:solidFill>
                  <a:schemeClr val="tx1"/>
                </a:solidFill>
              </a:rPr>
              <a:t>(Braun-</a:t>
            </a:r>
            <a:r>
              <a:rPr lang="lv-LV" sz="2200" i="1" dirty="0" err="1">
                <a:solidFill>
                  <a:schemeClr val="tx1"/>
                </a:solidFill>
              </a:rPr>
              <a:t>Courville</a:t>
            </a:r>
            <a:r>
              <a:rPr lang="lv-LV" sz="2200" i="1" dirty="0">
                <a:solidFill>
                  <a:schemeClr val="tx1"/>
                </a:solidFill>
              </a:rPr>
              <a:t> &amp; Rojas, 2009</a:t>
            </a:r>
            <a:r>
              <a:rPr lang="lv-LV" sz="2200" i="1" dirty="0" smtClean="0">
                <a:solidFill>
                  <a:schemeClr val="tx1"/>
                </a:solidFill>
              </a:rPr>
              <a:t>).</a:t>
            </a:r>
          </a:p>
          <a:p>
            <a:pPr>
              <a:buFont typeface="Wingdings" pitchFamily="2" charset="2"/>
              <a:buChar char="§"/>
            </a:pPr>
            <a:r>
              <a:rPr lang="lv-LV" sz="2200" dirty="0" smtClean="0">
                <a:solidFill>
                  <a:schemeClr val="bg2">
                    <a:lumMod val="10000"/>
                  </a:schemeClr>
                </a:solidFill>
              </a:rPr>
              <a:t>Pusaudži, kuri daudz biežāk aplūko pornogrāfiska rakstura materiālus, ir agrāk uzsākuši </a:t>
            </a:r>
            <a:r>
              <a:rPr lang="lv-LV" sz="2200" dirty="0" smtClean="0">
                <a:solidFill>
                  <a:schemeClr val="tx2">
                    <a:lumMod val="75000"/>
                  </a:schemeClr>
                </a:solidFill>
              </a:rPr>
              <a:t>seksuālas attiecības</a:t>
            </a:r>
            <a:r>
              <a:rPr lang="lv-LV" sz="2200" dirty="0" smtClean="0">
                <a:solidFill>
                  <a:schemeClr val="bg2">
                    <a:lumMod val="10000"/>
                  </a:schemeClr>
                </a:solidFill>
              </a:rPr>
              <a:t>, nekā pusaudži, kur pornogrāfiska rakstura materiālus aplūkojuši mazāk </a:t>
            </a:r>
            <a:r>
              <a:rPr lang="lv-LV" sz="2200" i="1" dirty="0" smtClean="0">
                <a:solidFill>
                  <a:schemeClr val="tx1"/>
                </a:solidFill>
              </a:rPr>
              <a:t>(Haggstrom-Nordin et al., 2005).  </a:t>
            </a: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a:t>
            </a:r>
            <a:r>
              <a:rPr lang="lv-LV" sz="3600" dirty="0" smtClean="0">
                <a:solidFill>
                  <a:schemeClr val="tx2">
                    <a:lumMod val="75000"/>
                  </a:schemeClr>
                </a:solidFill>
              </a:rPr>
              <a:t>materiālu </a:t>
            </a:r>
            <a:r>
              <a:rPr lang="lv-LV" sz="3600" dirty="0">
                <a:solidFill>
                  <a:schemeClr val="tx2">
                    <a:lumMod val="75000"/>
                  </a:schemeClr>
                </a:solidFill>
              </a:rPr>
              <a:t>internetā ietekme uz bērniem</a:t>
            </a:r>
            <a:endParaRPr lang="en-US" sz="3600" dirty="0">
              <a:solidFill>
                <a:schemeClr val="tx2">
                  <a:lumMod val="75000"/>
                </a:schemeClr>
              </a:solidFill>
            </a:endParaRPr>
          </a:p>
        </p:txBody>
      </p:sp>
      <p:sp>
        <p:nvSpPr>
          <p:cNvPr id="3" name="Satura vietturis 2"/>
          <p:cNvSpPr>
            <a:spLocks noGrp="1"/>
          </p:cNvSpPr>
          <p:nvPr>
            <p:ph idx="1"/>
          </p:nvPr>
        </p:nvSpPr>
        <p:spPr>
          <a:xfrm>
            <a:off x="609600" y="1600201"/>
            <a:ext cx="10972800" cy="5137483"/>
          </a:xfrm>
        </p:spPr>
        <p:txBody>
          <a:bodyPr>
            <a:noAutofit/>
          </a:bodyPr>
          <a:lstStyle/>
          <a:p>
            <a:pPr>
              <a:buFont typeface="Wingdings" pitchFamily="2" charset="2"/>
              <a:buChar char="§"/>
            </a:pPr>
            <a:r>
              <a:rPr lang="lv-LV" sz="2000" dirty="0">
                <a:solidFill>
                  <a:schemeClr val="tx1"/>
                </a:solidFill>
              </a:rPr>
              <a:t>Vardarbīgu pornogrāfisku rakstura materiālu aplūkošana ir saistīta ar palielinātu </a:t>
            </a:r>
            <a:r>
              <a:rPr lang="lv-LV" sz="2000" dirty="0">
                <a:solidFill>
                  <a:schemeClr val="tx2">
                    <a:lumMod val="75000"/>
                  </a:schemeClr>
                </a:solidFill>
              </a:rPr>
              <a:t>seksuāli agresīvu uzvedību </a:t>
            </a:r>
            <a:r>
              <a:rPr lang="lv-LV" sz="2000" dirty="0">
                <a:solidFill>
                  <a:schemeClr val="tx1"/>
                </a:solidFill>
              </a:rPr>
              <a:t>pusaudžiem </a:t>
            </a:r>
            <a:r>
              <a:rPr lang="lv-LV" sz="2000" i="1" dirty="0">
                <a:solidFill>
                  <a:schemeClr val="tx1"/>
                </a:solidFill>
              </a:rPr>
              <a:t>(</a:t>
            </a:r>
            <a:r>
              <a:rPr lang="lv-LV" sz="2000" i="1" dirty="0" err="1">
                <a:solidFill>
                  <a:schemeClr val="tx1"/>
                </a:solidFill>
              </a:rPr>
              <a:t>Owens</a:t>
            </a:r>
            <a:r>
              <a:rPr lang="lv-LV" sz="2000" i="1" dirty="0">
                <a:solidFill>
                  <a:schemeClr val="tx1"/>
                </a:solidFill>
              </a:rPr>
              <a:t>, </a:t>
            </a:r>
            <a:r>
              <a:rPr lang="lv-LV" sz="2000" i="1" dirty="0" err="1">
                <a:solidFill>
                  <a:schemeClr val="tx1"/>
                </a:solidFill>
              </a:rPr>
              <a:t>Behun</a:t>
            </a:r>
            <a:r>
              <a:rPr lang="lv-LV" sz="2000" i="1" dirty="0">
                <a:solidFill>
                  <a:schemeClr val="tx1"/>
                </a:solidFill>
              </a:rPr>
              <a:t>, </a:t>
            </a:r>
            <a:r>
              <a:rPr lang="lv-LV" sz="2000" i="1" dirty="0" err="1">
                <a:solidFill>
                  <a:schemeClr val="tx1"/>
                </a:solidFill>
              </a:rPr>
              <a:t>Manning</a:t>
            </a:r>
            <a:r>
              <a:rPr lang="lv-LV" sz="2000" i="1" dirty="0">
                <a:solidFill>
                  <a:schemeClr val="tx1"/>
                </a:solidFill>
              </a:rPr>
              <a:t>, &amp; Reid, 2012).</a:t>
            </a:r>
            <a:r>
              <a:rPr lang="lv-LV" sz="2000" dirty="0">
                <a:solidFill>
                  <a:schemeClr val="tx1"/>
                </a:solidFill>
              </a:rPr>
              <a:t> </a:t>
            </a:r>
          </a:p>
          <a:p>
            <a:pPr>
              <a:buFont typeface="Wingdings" pitchFamily="2" charset="2"/>
              <a:buChar char="§"/>
            </a:pPr>
            <a:r>
              <a:rPr lang="lv-LV" sz="2000" dirty="0" smtClean="0">
                <a:solidFill>
                  <a:schemeClr val="tx1"/>
                </a:solidFill>
              </a:rPr>
              <a:t>Pornogrāfiska </a:t>
            </a:r>
            <a:r>
              <a:rPr lang="lv-LV" sz="2000" dirty="0" smtClean="0">
                <a:solidFill>
                  <a:schemeClr val="tx1"/>
                </a:solidFill>
              </a:rPr>
              <a:t>materiālu aplūkošana pati par sevi nav saistīta ar palielināta līmeņa </a:t>
            </a:r>
            <a:r>
              <a:rPr lang="lv-LV" sz="2000" dirty="0" smtClean="0">
                <a:solidFill>
                  <a:schemeClr val="tx2">
                    <a:lumMod val="75000"/>
                  </a:schemeClr>
                </a:solidFill>
              </a:rPr>
              <a:t>seksuālu agresiju </a:t>
            </a:r>
            <a:r>
              <a:rPr lang="lv-LV" sz="2000" dirty="0" smtClean="0">
                <a:solidFill>
                  <a:schemeClr val="tx1"/>
                </a:solidFill>
              </a:rPr>
              <a:t>pusaudžiem. Savukārt savstarpēji salīdzinot zēnus, kuriem ir predispozīcija attiecībā pret agresīvu seksuālu uzvedību, tika secināts, ka tiem zēniem, kuri bieži aplūko pornogrāfiska rakstura materiālus ir vairāk kā četras reizes lielāks seksuālās agresijas līmenis </a:t>
            </a:r>
            <a:r>
              <a:rPr lang="lv-LV" sz="2000" dirty="0" smtClean="0">
                <a:solidFill>
                  <a:schemeClr val="bg2">
                    <a:lumMod val="10000"/>
                  </a:schemeClr>
                </a:solidFill>
              </a:rPr>
              <a:t>salīdzinājumā ar tiem zēniem, kuri reti aplūko pornogrāfiska rakstura materiālus </a:t>
            </a:r>
            <a:r>
              <a:rPr lang="lv-LV" sz="2000" i="1" dirty="0" smtClean="0">
                <a:solidFill>
                  <a:schemeClr val="bg2">
                    <a:lumMod val="10000"/>
                  </a:schemeClr>
                </a:solidFill>
              </a:rPr>
              <a:t>(Ybarra &amp; Mitchell, 2005).</a:t>
            </a:r>
          </a:p>
          <a:p>
            <a:pPr>
              <a:buFont typeface="Wingdings" pitchFamily="2" charset="2"/>
              <a:buChar char="§"/>
            </a:pPr>
            <a:r>
              <a:rPr lang="lv-LV" sz="2000" dirty="0" smtClean="0">
                <a:solidFill>
                  <a:schemeClr val="bg2">
                    <a:lumMod val="10000"/>
                  </a:schemeClr>
                </a:solidFill>
              </a:rPr>
              <a:t>Pornogrāfisko </a:t>
            </a:r>
            <a:r>
              <a:rPr lang="lv-LV" sz="2000" dirty="0">
                <a:solidFill>
                  <a:schemeClr val="bg2">
                    <a:lumMod val="10000"/>
                  </a:schemeClr>
                </a:solidFill>
              </a:rPr>
              <a:t>materiālu lietošana pusaudžiem (14 – 19) ir saistīta ar </a:t>
            </a:r>
            <a:r>
              <a:rPr lang="lv-LV" sz="2000" dirty="0">
                <a:solidFill>
                  <a:schemeClr val="tx2">
                    <a:lumMod val="75000"/>
                  </a:schemeClr>
                </a:solidFill>
              </a:rPr>
              <a:t>seksuālo</a:t>
            </a:r>
            <a:r>
              <a:rPr lang="lv-LV" sz="2000" dirty="0">
                <a:solidFill>
                  <a:schemeClr val="tx2">
                    <a:lumMod val="60000"/>
                    <a:lumOff val="40000"/>
                  </a:schemeClr>
                </a:solidFill>
              </a:rPr>
              <a:t> </a:t>
            </a:r>
            <a:r>
              <a:rPr lang="lv-LV" sz="2000" dirty="0">
                <a:solidFill>
                  <a:schemeClr val="tx2">
                    <a:lumMod val="75000"/>
                  </a:schemeClr>
                </a:solidFill>
              </a:rPr>
              <a:t>vardarbību</a:t>
            </a:r>
            <a:r>
              <a:rPr lang="lv-LV" sz="2000" dirty="0">
                <a:solidFill>
                  <a:schemeClr val="bg2">
                    <a:lumMod val="10000"/>
                  </a:schemeClr>
                </a:solidFill>
              </a:rPr>
              <a:t>. Meitenes, kuras lietojošas pornogrāfiska rakstura materiālus, ir lielāka iespēja kļūt par seksuālās vardarbībā cietušajām. Savukārt zēni, kuri aplūkojuši pornogrāfiska rakstura materiālus, biežāk ir seksuāli uzmākušies saviem vienaudžiem vai </a:t>
            </a:r>
            <a:r>
              <a:rPr lang="lv-LV" sz="2000" dirty="0" smtClean="0">
                <a:solidFill>
                  <a:schemeClr val="bg2">
                    <a:lumMod val="10000"/>
                  </a:schemeClr>
                </a:solidFill>
              </a:rPr>
              <a:t>piespieduši </a:t>
            </a:r>
            <a:r>
              <a:rPr lang="lv-LV" sz="2000" dirty="0">
                <a:solidFill>
                  <a:schemeClr val="bg2">
                    <a:lumMod val="10000"/>
                  </a:schemeClr>
                </a:solidFill>
              </a:rPr>
              <a:t>tos nodarboties ar seksu </a:t>
            </a:r>
            <a:r>
              <a:rPr lang="lv-LV" sz="2000" i="1" dirty="0">
                <a:solidFill>
                  <a:schemeClr val="bg2">
                    <a:lumMod val="10000"/>
                  </a:schemeClr>
                </a:solidFill>
              </a:rPr>
              <a:t>(</a:t>
            </a:r>
            <a:r>
              <a:rPr lang="it-IT" sz="2000" i="1" dirty="0">
                <a:solidFill>
                  <a:schemeClr val="bg2">
                    <a:lumMod val="10000"/>
                  </a:schemeClr>
                </a:solidFill>
              </a:rPr>
              <a:t>Bonino, Ciairano, Rabaglietti, &amp; Cattelino, 2006).</a:t>
            </a:r>
            <a:r>
              <a:rPr lang="lv-LV" sz="2000" i="1" dirty="0">
                <a:solidFill>
                  <a:schemeClr val="bg2">
                    <a:lumMod val="10000"/>
                  </a:schemeClr>
                </a:solidFill>
              </a:rPr>
              <a:t>  </a:t>
            </a:r>
            <a:r>
              <a:rPr lang="lv-LV" sz="2000" i="1" dirty="0" smtClean="0">
                <a:solidFill>
                  <a:schemeClr val="bg2">
                    <a:lumMod val="10000"/>
                  </a:schemeClr>
                </a:solidFill>
              </a:rPr>
              <a:t>  </a:t>
            </a: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a:t>
            </a:r>
            <a:r>
              <a:rPr lang="lv-LV" sz="3600" dirty="0" smtClean="0">
                <a:solidFill>
                  <a:schemeClr val="tx2">
                    <a:lumMod val="75000"/>
                  </a:schemeClr>
                </a:solidFill>
              </a:rPr>
              <a:t>materiālu </a:t>
            </a:r>
            <a:r>
              <a:rPr lang="lv-LV" sz="3600" dirty="0">
                <a:solidFill>
                  <a:schemeClr val="tx2">
                    <a:lumMod val="75000"/>
                  </a:schemeClr>
                </a:solidFill>
              </a:rPr>
              <a:t>internetā ietekme uz bērniem</a:t>
            </a:r>
            <a:endParaRPr lang="en-US" sz="3600" dirty="0">
              <a:solidFill>
                <a:schemeClr val="tx2">
                  <a:lumMod val="75000"/>
                </a:schemeClr>
              </a:solidFill>
            </a:endParaRPr>
          </a:p>
        </p:txBody>
      </p:sp>
      <p:sp>
        <p:nvSpPr>
          <p:cNvPr id="3" name="Satura vietturis 2"/>
          <p:cNvSpPr>
            <a:spLocks noGrp="1"/>
          </p:cNvSpPr>
          <p:nvPr>
            <p:ph idx="1"/>
          </p:nvPr>
        </p:nvSpPr>
        <p:spPr>
          <a:xfrm>
            <a:off x="609600" y="1600201"/>
            <a:ext cx="10972800" cy="4871719"/>
          </a:xfrm>
        </p:spPr>
        <p:txBody>
          <a:bodyPr>
            <a:normAutofit/>
          </a:bodyPr>
          <a:lstStyle/>
          <a:p>
            <a:pPr>
              <a:buNone/>
            </a:pPr>
            <a:r>
              <a:rPr lang="lv-LV" b="1" dirty="0">
                <a:solidFill>
                  <a:schemeClr val="tx2">
                    <a:lumMod val="75000"/>
                  </a:schemeClr>
                </a:solidFill>
              </a:rPr>
              <a:t>Pornogrāfiska </a:t>
            </a:r>
            <a:r>
              <a:rPr lang="lv-LV" b="1" dirty="0" smtClean="0">
                <a:solidFill>
                  <a:schemeClr val="tx2">
                    <a:lumMod val="75000"/>
                  </a:schemeClr>
                </a:solidFill>
              </a:rPr>
              <a:t>rakstura materiālu </a:t>
            </a:r>
            <a:r>
              <a:rPr lang="lv-LV" b="1" dirty="0">
                <a:solidFill>
                  <a:schemeClr val="tx2">
                    <a:lumMod val="75000"/>
                  </a:schemeClr>
                </a:solidFill>
              </a:rPr>
              <a:t>aplūkošana un </a:t>
            </a:r>
            <a:r>
              <a:rPr lang="lv-LV" b="1" dirty="0" smtClean="0">
                <a:solidFill>
                  <a:schemeClr val="tx2">
                    <a:lumMod val="75000"/>
                  </a:schemeClr>
                </a:solidFill>
              </a:rPr>
              <a:t>sevis uztvere</a:t>
            </a:r>
          </a:p>
          <a:p>
            <a:pPr>
              <a:buNone/>
            </a:pPr>
            <a:endParaRPr lang="lv-LV" sz="600" b="1" dirty="0">
              <a:solidFill>
                <a:schemeClr val="tx1"/>
              </a:solidFill>
            </a:endParaRPr>
          </a:p>
          <a:p>
            <a:pPr>
              <a:buFont typeface="Wingdings" pitchFamily="2" charset="2"/>
              <a:buChar char="§"/>
            </a:pPr>
            <a:r>
              <a:rPr lang="lv-LV" sz="2000" dirty="0">
                <a:solidFill>
                  <a:schemeClr val="tx1"/>
                </a:solidFill>
              </a:rPr>
              <a:t>Pusaudži norāda, ka </a:t>
            </a:r>
            <a:r>
              <a:rPr lang="lv-LV" sz="2000" dirty="0" smtClean="0">
                <a:solidFill>
                  <a:schemeClr val="tx1"/>
                </a:solidFill>
              </a:rPr>
              <a:t>pornogrāfiska rakstura materiālu aplūkošana samazina </a:t>
            </a:r>
            <a:r>
              <a:rPr lang="lv-LV" sz="2000" dirty="0">
                <a:solidFill>
                  <a:schemeClr val="tx1"/>
                </a:solidFill>
              </a:rPr>
              <a:t>viņu </a:t>
            </a:r>
            <a:r>
              <a:rPr lang="lv-LV" sz="2000" dirty="0">
                <a:solidFill>
                  <a:schemeClr val="tx2">
                    <a:lumMod val="75000"/>
                  </a:schemeClr>
                </a:solidFill>
              </a:rPr>
              <a:t>pašapziņu </a:t>
            </a:r>
            <a:r>
              <a:rPr lang="lv-LV" sz="2000" i="1" dirty="0">
                <a:solidFill>
                  <a:schemeClr val="tx1"/>
                </a:solidFill>
              </a:rPr>
              <a:t>(</a:t>
            </a:r>
            <a:r>
              <a:rPr lang="lv-LV" sz="2000" i="1" dirty="0" err="1">
                <a:solidFill>
                  <a:schemeClr val="tx1"/>
                </a:solidFill>
              </a:rPr>
              <a:t>Owens</a:t>
            </a:r>
            <a:r>
              <a:rPr lang="lv-LV" sz="2000" i="1" dirty="0">
                <a:solidFill>
                  <a:schemeClr val="tx1"/>
                </a:solidFill>
              </a:rPr>
              <a:t>, </a:t>
            </a:r>
            <a:r>
              <a:rPr lang="lv-LV" sz="2000" i="1" dirty="0" err="1">
                <a:solidFill>
                  <a:schemeClr val="tx1"/>
                </a:solidFill>
              </a:rPr>
              <a:t>Behun</a:t>
            </a:r>
            <a:r>
              <a:rPr lang="lv-LV" sz="2000" i="1" dirty="0">
                <a:solidFill>
                  <a:schemeClr val="tx1"/>
                </a:solidFill>
              </a:rPr>
              <a:t>, </a:t>
            </a:r>
            <a:r>
              <a:rPr lang="lv-LV" sz="2000" i="1" dirty="0" err="1">
                <a:solidFill>
                  <a:schemeClr val="tx1"/>
                </a:solidFill>
              </a:rPr>
              <a:t>Manning</a:t>
            </a:r>
            <a:r>
              <a:rPr lang="lv-LV" sz="2000" i="1" dirty="0">
                <a:solidFill>
                  <a:schemeClr val="tx1"/>
                </a:solidFill>
              </a:rPr>
              <a:t>, &amp; </a:t>
            </a:r>
            <a:r>
              <a:rPr lang="lv-LV" sz="2000" i="1" dirty="0" err="1">
                <a:solidFill>
                  <a:schemeClr val="tx1"/>
                </a:solidFill>
              </a:rPr>
              <a:t>Reid</a:t>
            </a:r>
            <a:r>
              <a:rPr lang="lv-LV" sz="2000" i="1" dirty="0">
                <a:solidFill>
                  <a:schemeClr val="tx1"/>
                </a:solidFill>
              </a:rPr>
              <a:t>, 2012</a:t>
            </a:r>
            <a:r>
              <a:rPr lang="lv-LV" sz="2000" i="1" dirty="0" smtClean="0">
                <a:solidFill>
                  <a:schemeClr val="tx1"/>
                </a:solidFill>
              </a:rPr>
              <a:t>).</a:t>
            </a:r>
            <a:r>
              <a:rPr lang="lv-LV" sz="2000" dirty="0" smtClean="0">
                <a:solidFill>
                  <a:schemeClr val="tx1"/>
                </a:solidFill>
              </a:rPr>
              <a:t> </a:t>
            </a:r>
          </a:p>
          <a:p>
            <a:pPr>
              <a:buFont typeface="Wingdings" pitchFamily="2" charset="2"/>
              <a:buChar char="§"/>
            </a:pPr>
            <a:r>
              <a:rPr lang="lv-LV" sz="2000" dirty="0" smtClean="0">
                <a:solidFill>
                  <a:schemeClr val="tx1"/>
                </a:solidFill>
              </a:rPr>
              <a:t>Pornogrāfiska rakstura materiālu aplūkošana var veicināt zēniem bažas un nedrošību saistībā ar savu </a:t>
            </a:r>
            <a:r>
              <a:rPr lang="lv-LV" sz="2000" dirty="0" smtClean="0">
                <a:solidFill>
                  <a:schemeClr val="tx2">
                    <a:lumMod val="75000"/>
                  </a:schemeClr>
                </a:solidFill>
              </a:rPr>
              <a:t>seksuālo veiktspēju</a:t>
            </a:r>
            <a:r>
              <a:rPr lang="lv-LV" sz="2000" dirty="0" smtClean="0">
                <a:solidFill>
                  <a:schemeClr val="tx1"/>
                </a:solidFill>
              </a:rPr>
              <a:t>, savukārt meitenēm var izraisīt nedrošību saistībā ar savu </a:t>
            </a:r>
            <a:r>
              <a:rPr lang="lv-LV" sz="2000" dirty="0" smtClean="0">
                <a:solidFill>
                  <a:schemeClr val="tx2">
                    <a:lumMod val="75000"/>
                  </a:schemeClr>
                </a:solidFill>
              </a:rPr>
              <a:t>ķermeņa vizuālo tēlu </a:t>
            </a:r>
            <a:r>
              <a:rPr lang="lv-LV" sz="2000" i="1" dirty="0" smtClean="0">
                <a:solidFill>
                  <a:schemeClr val="bg2">
                    <a:lumMod val="10000"/>
                  </a:schemeClr>
                </a:solidFill>
              </a:rPr>
              <a:t>(</a:t>
            </a:r>
            <a:r>
              <a:rPr lang="lv-LV" sz="2000" i="1" dirty="0" err="1" smtClean="0">
                <a:solidFill>
                  <a:schemeClr val="bg2">
                    <a:lumMod val="10000"/>
                  </a:schemeClr>
                </a:solidFill>
              </a:rPr>
              <a:t>Lofgren-Martenson</a:t>
            </a:r>
            <a:r>
              <a:rPr lang="lv-LV" sz="2000" i="1" dirty="0" smtClean="0">
                <a:solidFill>
                  <a:schemeClr val="bg2">
                    <a:lumMod val="10000"/>
                  </a:schemeClr>
                </a:solidFill>
              </a:rPr>
              <a:t> </a:t>
            </a:r>
            <a:r>
              <a:rPr lang="lv-LV" sz="2000" i="1" dirty="0">
                <a:solidFill>
                  <a:schemeClr val="bg2">
                    <a:lumMod val="10000"/>
                  </a:schemeClr>
                </a:solidFill>
              </a:rPr>
              <a:t>&amp; </a:t>
            </a:r>
            <a:r>
              <a:rPr lang="lv-LV" sz="2000" i="1" dirty="0" err="1" smtClean="0">
                <a:solidFill>
                  <a:schemeClr val="bg2">
                    <a:lumMod val="10000"/>
                  </a:schemeClr>
                </a:solidFill>
              </a:rPr>
              <a:t>Mansson</a:t>
            </a:r>
            <a:r>
              <a:rPr lang="lv-LV" sz="2000" i="1" dirty="0">
                <a:solidFill>
                  <a:schemeClr val="bg2">
                    <a:lumMod val="10000"/>
                  </a:schemeClr>
                </a:solidFill>
              </a:rPr>
              <a:t>, </a:t>
            </a:r>
            <a:r>
              <a:rPr lang="lv-LV" sz="2000" i="1" dirty="0" smtClean="0">
                <a:solidFill>
                  <a:schemeClr val="bg2">
                    <a:lumMod val="10000"/>
                  </a:schemeClr>
                </a:solidFill>
              </a:rPr>
              <a:t>2010). </a:t>
            </a:r>
            <a:r>
              <a:rPr lang="lv-LV" sz="2000" dirty="0" smtClean="0">
                <a:solidFill>
                  <a:schemeClr val="tx1"/>
                </a:solidFill>
              </a:rPr>
              <a:t>Meitenes norāda, ka jūtas fiziski nepilnvērtīgākas salīdzinājumā ar sievietēm, kuras attēlotas pornogrāfiska rakstura materiālos, bet zēni baidās, būt nepietiekami vīrišķīgi salīdzinājumā ar vīriešiem pornogrāfiska rakstura materiālos </a:t>
            </a:r>
            <a:r>
              <a:rPr lang="lv-LV" sz="2000" i="1" dirty="0">
                <a:solidFill>
                  <a:schemeClr val="tx1"/>
                </a:solidFill>
              </a:rPr>
              <a:t>(</a:t>
            </a:r>
            <a:r>
              <a:rPr lang="lv-LV" sz="2000" i="1" dirty="0" err="1">
                <a:solidFill>
                  <a:schemeClr val="tx1"/>
                </a:solidFill>
              </a:rPr>
              <a:t>Owens</a:t>
            </a:r>
            <a:r>
              <a:rPr lang="lv-LV" sz="2000" i="1" dirty="0">
                <a:solidFill>
                  <a:schemeClr val="tx1"/>
                </a:solidFill>
              </a:rPr>
              <a:t>, </a:t>
            </a:r>
            <a:r>
              <a:rPr lang="lv-LV" sz="2000" i="1" dirty="0" err="1">
                <a:solidFill>
                  <a:schemeClr val="tx1"/>
                </a:solidFill>
              </a:rPr>
              <a:t>Behun</a:t>
            </a:r>
            <a:r>
              <a:rPr lang="lv-LV" sz="2000" i="1" dirty="0">
                <a:solidFill>
                  <a:schemeClr val="tx1"/>
                </a:solidFill>
              </a:rPr>
              <a:t>, </a:t>
            </a:r>
            <a:r>
              <a:rPr lang="lv-LV" sz="2000" i="1" dirty="0" err="1">
                <a:solidFill>
                  <a:schemeClr val="tx1"/>
                </a:solidFill>
              </a:rPr>
              <a:t>Manning</a:t>
            </a:r>
            <a:r>
              <a:rPr lang="lv-LV" sz="2000" i="1" dirty="0">
                <a:solidFill>
                  <a:schemeClr val="tx1"/>
                </a:solidFill>
              </a:rPr>
              <a:t>, &amp; </a:t>
            </a:r>
            <a:r>
              <a:rPr lang="lv-LV" sz="2000" i="1" dirty="0" err="1">
                <a:solidFill>
                  <a:schemeClr val="tx1"/>
                </a:solidFill>
              </a:rPr>
              <a:t>Reid</a:t>
            </a:r>
            <a:r>
              <a:rPr lang="lv-LV" sz="2000" i="1" dirty="0">
                <a:solidFill>
                  <a:schemeClr val="tx1"/>
                </a:solidFill>
              </a:rPr>
              <a:t>, 2012</a:t>
            </a:r>
            <a:r>
              <a:rPr lang="lv-LV" sz="2000" i="1" dirty="0" smtClean="0">
                <a:solidFill>
                  <a:schemeClr val="tx1"/>
                </a:solidFill>
              </a:rPr>
              <a:t>).</a:t>
            </a:r>
            <a:r>
              <a:rPr lang="lv-LV" sz="2000" dirty="0" smtClean="0">
                <a:solidFill>
                  <a:schemeClr val="tx1"/>
                </a:solidFill>
              </a:rPr>
              <a:t> </a:t>
            </a:r>
          </a:p>
          <a:p>
            <a:pPr>
              <a:buFont typeface="Wingdings" pitchFamily="2" charset="2"/>
              <a:buChar char="§"/>
            </a:pPr>
            <a:r>
              <a:rPr lang="lv-LV" sz="2000" dirty="0" smtClean="0">
                <a:solidFill>
                  <a:schemeClr val="tx1"/>
                </a:solidFill>
              </a:rPr>
              <a:t>Pornogrāfisko rakstura materiālu aplūkošana </a:t>
            </a:r>
            <a:r>
              <a:rPr lang="lv-LV" sz="2000" dirty="0" smtClean="0">
                <a:solidFill>
                  <a:schemeClr val="tx2">
                    <a:lumMod val="75000"/>
                  </a:schemeClr>
                </a:solidFill>
              </a:rPr>
              <a:t>izkropļo </a:t>
            </a:r>
            <a:r>
              <a:rPr lang="lv-LV" sz="2000" dirty="0">
                <a:solidFill>
                  <a:schemeClr val="tx1"/>
                </a:solidFill>
              </a:rPr>
              <a:t>jauniešu </a:t>
            </a:r>
            <a:r>
              <a:rPr lang="lv-LV" sz="2000" dirty="0">
                <a:solidFill>
                  <a:schemeClr val="tx2">
                    <a:lumMod val="75000"/>
                  </a:schemeClr>
                </a:solidFill>
              </a:rPr>
              <a:t>seksualitāti</a:t>
            </a:r>
            <a:r>
              <a:rPr lang="lv-LV" sz="2000" i="1" dirty="0">
                <a:solidFill>
                  <a:schemeClr val="tx1"/>
                </a:solidFill>
              </a:rPr>
              <a:t>, </a:t>
            </a:r>
            <a:r>
              <a:rPr lang="lv-LV" sz="2000" dirty="0">
                <a:solidFill>
                  <a:schemeClr val="tx1"/>
                </a:solidFill>
              </a:rPr>
              <a:t>jo </a:t>
            </a:r>
            <a:r>
              <a:rPr lang="lv-LV" sz="2000" dirty="0" smtClean="0">
                <a:solidFill>
                  <a:schemeClr val="tx1"/>
                </a:solidFill>
              </a:rPr>
              <a:t>var ietekmēt kādas </a:t>
            </a:r>
            <a:r>
              <a:rPr lang="lv-LV" sz="2000" dirty="0">
                <a:solidFill>
                  <a:schemeClr val="tx1"/>
                </a:solidFill>
              </a:rPr>
              <a:t>prasības viņi sev uzstāda attiecībā pret </a:t>
            </a:r>
            <a:r>
              <a:rPr lang="lv-LV" sz="2000" dirty="0" smtClean="0">
                <a:solidFill>
                  <a:schemeClr val="tx1"/>
                </a:solidFill>
              </a:rPr>
              <a:t>to, kas būtu jādara seksuālo attiecību laikā </a:t>
            </a:r>
            <a:r>
              <a:rPr lang="lv-LV" sz="2000" i="1" dirty="0">
                <a:solidFill>
                  <a:schemeClr val="tx1"/>
                </a:solidFill>
              </a:rPr>
              <a:t>(</a:t>
            </a:r>
            <a:r>
              <a:rPr lang="lv-LV" sz="2000" i="1" dirty="0" err="1">
                <a:solidFill>
                  <a:schemeClr val="tx1"/>
                </a:solidFill>
              </a:rPr>
              <a:t>Haggstrom-Nordin</a:t>
            </a:r>
            <a:r>
              <a:rPr lang="lv-LV" sz="2000" i="1" dirty="0">
                <a:solidFill>
                  <a:schemeClr val="tx1"/>
                </a:solidFill>
              </a:rPr>
              <a:t> et al., 2006).</a:t>
            </a:r>
          </a:p>
          <a:p>
            <a:pPr>
              <a:buFont typeface="Wingdings" pitchFamily="2" charset="2"/>
              <a:buChar char="§"/>
            </a:pPr>
            <a:endParaRPr lang="lv-LV" sz="2200" i="1" dirty="0" smtClean="0">
              <a:solidFill>
                <a:schemeClr val="bg2">
                  <a:lumMod val="10000"/>
                </a:schemeClr>
              </a:solidFill>
            </a:endParaRPr>
          </a:p>
        </p:txBody>
      </p:sp>
      <p:pic>
        <p:nvPicPr>
          <p:cNvPr id="4" name="Picture 3" descr="drossinternets_Logo_Vert.png"/>
          <p:cNvPicPr>
            <a:picLocks noChangeAspect="1"/>
          </p:cNvPicPr>
          <p:nvPr/>
        </p:nvPicPr>
        <p:blipFill>
          <a:blip r:embed="rId2" cstate="print"/>
          <a:stretch>
            <a:fillRect/>
          </a:stretch>
        </p:blipFill>
        <p:spPr>
          <a:xfrm>
            <a:off x="263193" y="249912"/>
            <a:ext cx="1221201" cy="105818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dirty="0">
                <a:solidFill>
                  <a:schemeClr val="tx2">
                    <a:lumMod val="75000"/>
                  </a:schemeClr>
                </a:solidFill>
              </a:rPr>
              <a:t>3.1. Pornogrāfiska rakstura materiālu internetā ietekme uz bērniem</a:t>
            </a:r>
          </a:p>
        </p:txBody>
      </p:sp>
      <p:sp>
        <p:nvSpPr>
          <p:cNvPr id="3" name="Content Placeholder 2"/>
          <p:cNvSpPr>
            <a:spLocks noGrp="1"/>
          </p:cNvSpPr>
          <p:nvPr>
            <p:ph idx="1"/>
          </p:nvPr>
        </p:nvSpPr>
        <p:spPr>
          <a:xfrm>
            <a:off x="609600" y="1600201"/>
            <a:ext cx="10972800" cy="4394199"/>
          </a:xfrm>
        </p:spPr>
        <p:txBody>
          <a:bodyPr>
            <a:normAutofit lnSpcReduction="10000"/>
          </a:bodyPr>
          <a:lstStyle/>
          <a:p>
            <a:pPr marL="0" indent="0">
              <a:buNone/>
            </a:pPr>
            <a:r>
              <a:rPr lang="lv-LV" b="1" dirty="0">
                <a:solidFill>
                  <a:schemeClr val="tx2">
                    <a:lumMod val="75000"/>
                  </a:schemeClr>
                </a:solidFill>
              </a:rPr>
              <a:t>Pornogrāfiska </a:t>
            </a:r>
            <a:r>
              <a:rPr lang="lv-LV" b="1" dirty="0" smtClean="0">
                <a:solidFill>
                  <a:schemeClr val="tx2">
                    <a:lumMod val="75000"/>
                  </a:schemeClr>
                </a:solidFill>
              </a:rPr>
              <a:t>rakstura materiāla </a:t>
            </a:r>
            <a:r>
              <a:rPr lang="lv-LV" b="1" dirty="0">
                <a:solidFill>
                  <a:schemeClr val="tx2">
                    <a:lumMod val="75000"/>
                  </a:schemeClr>
                </a:solidFill>
              </a:rPr>
              <a:t>aplūkošana un </a:t>
            </a:r>
            <a:r>
              <a:rPr lang="lv-LV" b="1" dirty="0" smtClean="0">
                <a:solidFill>
                  <a:schemeClr val="tx2">
                    <a:lumMod val="75000"/>
                  </a:schemeClr>
                </a:solidFill>
              </a:rPr>
              <a:t>savstarpējās attiecības</a:t>
            </a:r>
            <a:endParaRPr lang="lv-LV" b="1" dirty="0" smtClean="0">
              <a:solidFill>
                <a:schemeClr val="bg2">
                  <a:lumMod val="10000"/>
                </a:schemeClr>
              </a:solidFill>
            </a:endParaRPr>
          </a:p>
          <a:p>
            <a:pPr marL="0" indent="0">
              <a:buNone/>
            </a:pPr>
            <a:endParaRPr lang="lv-LV" sz="600" b="1" dirty="0" smtClean="0">
              <a:solidFill>
                <a:schemeClr val="bg2">
                  <a:lumMod val="10000"/>
                </a:schemeClr>
              </a:solidFill>
            </a:endParaRPr>
          </a:p>
          <a:p>
            <a:pPr>
              <a:buFont typeface="Wingdings" pitchFamily="2" charset="2"/>
              <a:buChar char="§"/>
            </a:pPr>
            <a:r>
              <a:rPr lang="lv-LV" sz="2000" dirty="0" smtClean="0">
                <a:solidFill>
                  <a:schemeClr val="bg2">
                    <a:lumMod val="10000"/>
                  </a:schemeClr>
                </a:solidFill>
              </a:rPr>
              <a:t>Ilgstoša pornogrāfisku rakstura materiālu aplūkošana noved pie </a:t>
            </a:r>
            <a:r>
              <a:rPr lang="lv-LV" sz="2000" dirty="0" smtClean="0">
                <a:solidFill>
                  <a:schemeClr val="tx2">
                    <a:lumMod val="75000"/>
                  </a:schemeClr>
                </a:solidFill>
              </a:rPr>
              <a:t>izkropļotas izpratnes </a:t>
            </a:r>
            <a:r>
              <a:rPr lang="lv-LV" sz="2000" dirty="0" smtClean="0">
                <a:solidFill>
                  <a:schemeClr val="bg2">
                    <a:lumMod val="10000"/>
                  </a:schemeClr>
                </a:solidFill>
              </a:rPr>
              <a:t>par seksuālām attiecībām (piemēram: sodomiju, grupveida seksu, sadomazohistiskām attiecībām, brutalitāti). Turklāt tas neveicina pozitīvu attieksmi pret seksuālām attiecībām, kuras nav balstītas uz abpusējām simpātijām </a:t>
            </a:r>
            <a:r>
              <a:rPr lang="lv-LV" sz="2000" i="1" dirty="0" smtClean="0">
                <a:solidFill>
                  <a:schemeClr val="bg2">
                    <a:lumMod val="10000"/>
                  </a:schemeClr>
                </a:solidFill>
              </a:rPr>
              <a:t>(Zillman, 2000). </a:t>
            </a:r>
          </a:p>
          <a:p>
            <a:pPr>
              <a:buFont typeface="Wingdings" pitchFamily="2" charset="2"/>
              <a:buChar char="§"/>
            </a:pPr>
            <a:endParaRPr lang="lv-LV" sz="600" i="1" dirty="0" smtClean="0">
              <a:solidFill>
                <a:schemeClr val="bg2">
                  <a:lumMod val="10000"/>
                </a:schemeClr>
              </a:solidFill>
            </a:endParaRPr>
          </a:p>
          <a:p>
            <a:pPr>
              <a:buFont typeface="Wingdings" pitchFamily="2" charset="2"/>
              <a:buChar char="§"/>
            </a:pPr>
            <a:r>
              <a:rPr lang="lv-LV" sz="2000" dirty="0" smtClean="0">
                <a:solidFill>
                  <a:schemeClr val="tx1"/>
                </a:solidFill>
              </a:rPr>
              <a:t>Bērni</a:t>
            </a:r>
            <a:r>
              <a:rPr lang="lv-LV" sz="2000" dirty="0">
                <a:solidFill>
                  <a:schemeClr val="tx1"/>
                </a:solidFill>
              </a:rPr>
              <a:t>, kuri aplūko pornogrāfiska </a:t>
            </a:r>
            <a:r>
              <a:rPr lang="lv-LV" sz="2000" dirty="0" smtClean="0">
                <a:solidFill>
                  <a:schemeClr val="tx1"/>
                </a:solidFill>
              </a:rPr>
              <a:t>rakstura materiālus internetā, </a:t>
            </a:r>
            <a:r>
              <a:rPr lang="lv-LV" sz="2000" dirty="0">
                <a:solidFill>
                  <a:schemeClr val="tx1"/>
                </a:solidFill>
              </a:rPr>
              <a:t>uzrāda </a:t>
            </a:r>
            <a:r>
              <a:rPr lang="lv-LV" sz="2000" dirty="0">
                <a:solidFill>
                  <a:schemeClr val="tx2">
                    <a:lumMod val="75000"/>
                  </a:schemeClr>
                </a:solidFill>
              </a:rPr>
              <a:t>depresijas</a:t>
            </a:r>
            <a:r>
              <a:rPr lang="lv-LV" sz="2000" b="1" dirty="0">
                <a:solidFill>
                  <a:schemeClr val="tx2">
                    <a:lumMod val="60000"/>
                    <a:lumOff val="40000"/>
                  </a:schemeClr>
                </a:solidFill>
              </a:rPr>
              <a:t> </a:t>
            </a:r>
            <a:r>
              <a:rPr lang="lv-LV" sz="2000" dirty="0">
                <a:solidFill>
                  <a:schemeClr val="tx2">
                    <a:lumMod val="75000"/>
                  </a:schemeClr>
                </a:solidFill>
              </a:rPr>
              <a:t>simptomus</a:t>
            </a:r>
            <a:r>
              <a:rPr lang="lv-LV" sz="2000" dirty="0">
                <a:solidFill>
                  <a:schemeClr val="tx1"/>
                </a:solidFill>
              </a:rPr>
              <a:t> un </a:t>
            </a:r>
            <a:r>
              <a:rPr lang="lv-LV" sz="2000" dirty="0">
                <a:solidFill>
                  <a:schemeClr val="tx2">
                    <a:lumMod val="75000"/>
                  </a:schemeClr>
                </a:solidFill>
              </a:rPr>
              <a:t>sliktākas attiecības </a:t>
            </a:r>
            <a:r>
              <a:rPr lang="lv-LV" sz="2000" dirty="0">
                <a:solidFill>
                  <a:schemeClr val="tx1"/>
                </a:solidFill>
              </a:rPr>
              <a:t>ar savu aprūpes personu, nekā bērni, kuri aplūko </a:t>
            </a:r>
            <a:r>
              <a:rPr lang="lv-LV" sz="2000" dirty="0" smtClean="0">
                <a:solidFill>
                  <a:schemeClr val="tx1"/>
                </a:solidFill>
              </a:rPr>
              <a:t>pornogrāfiska rakstura materiālus, </a:t>
            </a:r>
            <a:r>
              <a:rPr lang="lv-LV" sz="2000" dirty="0">
                <a:solidFill>
                  <a:schemeClr val="tx1"/>
                </a:solidFill>
              </a:rPr>
              <a:t>izmantojot citus informācijas resursus </a:t>
            </a:r>
            <a:r>
              <a:rPr lang="lv-LV" sz="2000" i="1" dirty="0">
                <a:solidFill>
                  <a:schemeClr val="tx1"/>
                </a:solidFill>
              </a:rPr>
              <a:t>(Ybarra &amp; Mitchell, 2005</a:t>
            </a:r>
            <a:r>
              <a:rPr lang="lv-LV" sz="2000" i="1" dirty="0" smtClean="0">
                <a:solidFill>
                  <a:schemeClr val="tx1"/>
                </a:solidFill>
              </a:rPr>
              <a:t>).</a:t>
            </a:r>
          </a:p>
          <a:p>
            <a:pPr marL="0" indent="0">
              <a:buNone/>
            </a:pPr>
            <a:r>
              <a:rPr lang="lv-LV" sz="600" i="1" dirty="0" smtClean="0">
                <a:solidFill>
                  <a:schemeClr val="bg2">
                    <a:lumMod val="10000"/>
                  </a:schemeClr>
                </a:solidFill>
              </a:rPr>
              <a:t> </a:t>
            </a:r>
          </a:p>
          <a:p>
            <a:pPr>
              <a:buFont typeface="Wingdings" pitchFamily="2" charset="2"/>
              <a:buChar char="§"/>
            </a:pPr>
            <a:r>
              <a:rPr lang="lv-LV" sz="2000" dirty="0">
                <a:solidFill>
                  <a:schemeClr val="tx1"/>
                </a:solidFill>
              </a:rPr>
              <a:t>Lielāka daudzuma pornogrāfisku </a:t>
            </a:r>
            <a:r>
              <a:rPr lang="lv-LV" sz="2000" dirty="0" smtClean="0">
                <a:solidFill>
                  <a:schemeClr val="tx1"/>
                </a:solidFill>
              </a:rPr>
              <a:t>rakstura materiālu </a:t>
            </a:r>
            <a:r>
              <a:rPr lang="lv-LV" sz="2000" dirty="0">
                <a:solidFill>
                  <a:schemeClr val="tx1"/>
                </a:solidFill>
              </a:rPr>
              <a:t>lietošana ir saistīta ar zemāku </a:t>
            </a:r>
            <a:r>
              <a:rPr lang="lv-LV" sz="2000" dirty="0">
                <a:solidFill>
                  <a:schemeClr val="tx2">
                    <a:lumMod val="75000"/>
                  </a:schemeClr>
                </a:solidFill>
              </a:rPr>
              <a:t>sociālās integritātes </a:t>
            </a:r>
            <a:r>
              <a:rPr lang="lv-LV" sz="2000" dirty="0">
                <a:solidFill>
                  <a:schemeClr val="tx1"/>
                </a:solidFill>
              </a:rPr>
              <a:t>līmeni, jo īpaši, kas attiecas uz skolu, sabiedrību un ģimeni </a:t>
            </a:r>
            <a:r>
              <a:rPr lang="en-US" sz="2000" i="1" dirty="0">
                <a:solidFill>
                  <a:schemeClr val="tx1"/>
                </a:solidFill>
              </a:rPr>
              <a:t>(</a:t>
            </a:r>
            <a:r>
              <a:rPr lang="en-US" sz="2000" i="1" dirty="0" err="1">
                <a:solidFill>
                  <a:schemeClr val="tx1"/>
                </a:solidFill>
              </a:rPr>
              <a:t>Mesch</a:t>
            </a:r>
            <a:r>
              <a:rPr lang="en-US" sz="2000" i="1" dirty="0">
                <a:solidFill>
                  <a:schemeClr val="tx1"/>
                </a:solidFill>
              </a:rPr>
              <a:t>, 2009).</a:t>
            </a:r>
            <a:endParaRPr lang="lv-LV" sz="2000" i="1" dirty="0">
              <a:solidFill>
                <a:schemeClr val="tx1"/>
              </a:solidFill>
            </a:endParaRPr>
          </a:p>
          <a:p>
            <a:pPr>
              <a:buFont typeface="Wingdings" pitchFamily="2" charset="2"/>
              <a:buChar char="§"/>
            </a:pPr>
            <a:endParaRPr lang="lv-LV" i="1" dirty="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5247825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solidFill>
                  <a:schemeClr val="tx2">
                    <a:lumMod val="75000"/>
                  </a:schemeClr>
                </a:solidFill>
              </a:rPr>
              <a:t>Jāņem vērā, ka …</a:t>
            </a:r>
            <a:endParaRPr lang="lv-LV" sz="3600" dirty="0">
              <a:solidFill>
                <a:schemeClr val="tx2">
                  <a:lumMod val="75000"/>
                </a:schemeClr>
              </a:solidFill>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lv-LV" dirty="0" smtClean="0">
                <a:solidFill>
                  <a:schemeClr val="bg2">
                    <a:lumMod val="10000"/>
                  </a:schemeClr>
                </a:solidFill>
              </a:rPr>
              <a:t>Seksuālā uzmākšanās internetā bērniem rada nopietnas sekas. </a:t>
            </a:r>
          </a:p>
          <a:p>
            <a:pPr>
              <a:buFont typeface="Wingdings" panose="05000000000000000000" pitchFamily="2" charset="2"/>
              <a:buChar char="§"/>
            </a:pPr>
            <a:r>
              <a:rPr lang="lv-LV" smtClean="0">
                <a:solidFill>
                  <a:schemeClr val="bg2">
                    <a:lumMod val="10000"/>
                  </a:schemeClr>
                </a:solidFill>
              </a:rPr>
              <a:t>Pornogrāfisku </a:t>
            </a:r>
            <a:r>
              <a:rPr lang="lv-LV" dirty="0" smtClean="0">
                <a:solidFill>
                  <a:schemeClr val="bg2">
                    <a:lumMod val="10000"/>
                  </a:schemeClr>
                </a:solidFill>
              </a:rPr>
              <a:t>materiālu aplūkošanas sekas uz bērnu ir grūti novērtēt, jo tas ietekmē bērna personību (piemēram: attieksmi, pārliecību, uzvedību).</a:t>
            </a:r>
          </a:p>
          <a:p>
            <a:pPr>
              <a:buFont typeface="Wingdings" panose="05000000000000000000" pitchFamily="2" charset="2"/>
              <a:buChar char="§"/>
            </a:pPr>
            <a:r>
              <a:rPr lang="lv-LV" dirty="0" smtClean="0">
                <a:solidFill>
                  <a:schemeClr val="bg2">
                    <a:lumMod val="10000"/>
                  </a:schemeClr>
                </a:solidFill>
              </a:rPr>
              <a:t>Seksuālai vardarbībai pret bērniem internetā nav unikāls pazīmju un seku kopums, kas ļautu noteikt iespējamās vardarbības esamību/neesamību.</a:t>
            </a:r>
          </a:p>
          <a:p>
            <a:pPr>
              <a:buFont typeface="Wingdings" panose="05000000000000000000" pitchFamily="2" charset="2"/>
              <a:buChar char="§"/>
            </a:pPr>
            <a:r>
              <a:rPr lang="lv-LV" dirty="0" smtClean="0">
                <a:solidFill>
                  <a:schemeClr val="bg2">
                    <a:lumMod val="10000"/>
                  </a:schemeClr>
                </a:solidFill>
              </a:rPr>
              <a:t>Seksuālo vardarbību</a:t>
            </a:r>
            <a:r>
              <a:rPr lang="lv-LV" b="1" dirty="0" smtClean="0">
                <a:solidFill>
                  <a:schemeClr val="bg2">
                    <a:lumMod val="10000"/>
                  </a:schemeClr>
                </a:solidFill>
              </a:rPr>
              <a:t> </a:t>
            </a:r>
            <a:r>
              <a:rPr lang="lv-LV" dirty="0" smtClean="0">
                <a:solidFill>
                  <a:schemeClr val="bg2">
                    <a:lumMod val="10000"/>
                  </a:schemeClr>
                </a:solidFill>
              </a:rPr>
              <a:t>pret bērniem internetā ir grūti identificēt, jo bērniem raksturīgi nestāstīt par piedzīvoto.</a:t>
            </a:r>
          </a:p>
          <a:p>
            <a:pPr>
              <a:buFont typeface="Wingdings" panose="05000000000000000000" pitchFamily="2" charset="2"/>
              <a:buChar char="§"/>
            </a:pPr>
            <a:r>
              <a:rPr lang="lv-LV" dirty="0" smtClean="0">
                <a:solidFill>
                  <a:schemeClr val="bg2">
                    <a:lumMod val="10000"/>
                  </a:schemeClr>
                </a:solidFill>
              </a:rPr>
              <a:t>Daudz uzmanības ir jāvelta preventīviem pasākumiem par bērniem drošu interneta lietošanu.</a:t>
            </a:r>
            <a:endParaRPr lang="lv-LV" dirty="0" smtClean="0">
              <a:solidFill>
                <a:schemeClr val="bg2">
                  <a:lumMod val="10000"/>
                </a:schemeClr>
              </a:solidFill>
            </a:endParaRPr>
          </a:p>
        </p:txBody>
      </p:sp>
      <p:pic>
        <p:nvPicPr>
          <p:cNvPr id="4" name="Picture 3" descr="drossinternets_Logo_Vert.png"/>
          <p:cNvPicPr>
            <a:picLocks noChangeAspect="1"/>
          </p:cNvPicPr>
          <p:nvPr/>
        </p:nvPicPr>
        <p:blipFill>
          <a:blip r:embed="rId3" cstate="print"/>
          <a:stretch>
            <a:fillRect/>
          </a:stretch>
        </p:blipFill>
        <p:spPr>
          <a:xfrm>
            <a:off x="263193" y="249912"/>
            <a:ext cx="1221201" cy="1058188"/>
          </a:xfrm>
          <a:prstGeom prst="rect">
            <a:avLst/>
          </a:prstGeom>
        </p:spPr>
      </p:pic>
    </p:spTree>
    <p:extLst>
      <p:ext uri="{BB962C8B-B14F-4D97-AF65-F5344CB8AC3E}">
        <p14:creationId xmlns:p14="http://schemas.microsoft.com/office/powerpoint/2010/main" val="2591746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v-LV" dirty="0" smtClean="0"/>
              <a:t>Paldies par uzmanību!</a:t>
            </a:r>
            <a:endParaRPr lang="lv-LV" dirty="0"/>
          </a:p>
        </p:txBody>
      </p:sp>
      <p:pic>
        <p:nvPicPr>
          <p:cNvPr id="6" name="Picture 5" descr="drossinternets_Logo_Vert.png"/>
          <p:cNvPicPr>
            <a:picLocks noChangeAspect="1"/>
          </p:cNvPicPr>
          <p:nvPr/>
        </p:nvPicPr>
        <p:blipFill>
          <a:blip r:embed="rId2" cstate="print"/>
          <a:stretch>
            <a:fillRect/>
          </a:stretch>
        </p:blipFill>
        <p:spPr>
          <a:xfrm>
            <a:off x="9648395" y="4725144"/>
            <a:ext cx="2208245" cy="1913474"/>
          </a:xfrm>
          <a:prstGeom prst="rect">
            <a:avLst/>
          </a:prstGeom>
        </p:spPr>
      </p:pic>
    </p:spTree>
    <p:extLst>
      <p:ext uri="{BB962C8B-B14F-4D97-AF65-F5344CB8AC3E}">
        <p14:creationId xmlns:p14="http://schemas.microsoft.com/office/powerpoint/2010/main" val="22027164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9828</TotalTime>
  <Words>3084</Words>
  <Application>Microsoft Office PowerPoint</Application>
  <PresentationFormat>Widescreen</PresentationFormat>
  <Paragraphs>222</Paragraphs>
  <Slides>30</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Century Gothic</vt:lpstr>
      <vt:lpstr>Courier New</vt:lpstr>
      <vt:lpstr>Palatino Linotype</vt:lpstr>
      <vt:lpstr>Times New Roman</vt:lpstr>
      <vt:lpstr>Wingdings</vt:lpstr>
      <vt:lpstr>Executive</vt:lpstr>
      <vt:lpstr>Seksuālie noziegumi internetā un bērniem radītās sekas </vt:lpstr>
      <vt:lpstr>Tēmas</vt:lpstr>
      <vt:lpstr>Aktualitāte </vt:lpstr>
      <vt:lpstr>Aktualitāte </vt:lpstr>
      <vt:lpstr>1. Seksuālo noziegumu internetā vispārējais raksturojums</vt:lpstr>
      <vt:lpstr>2. Seksuālā uzmākšanās internetā</vt:lpstr>
      <vt:lpstr>2. Seksuālā uzmākšanās internetā</vt:lpstr>
      <vt:lpstr>2.1. Seksuālās uzmākšanās internetā juridiskais skaidrojums</vt:lpstr>
      <vt:lpstr>2.1. Seksuālās uzmākšanās internetā juridiskais skaidrojums</vt:lpstr>
      <vt:lpstr>2.1. Seksuālās uzmākšanās internetā juridiskais skaidrojums</vt:lpstr>
      <vt:lpstr>2.1. Seksuālās uzmākšanās internetā juridiskais skaidrojums</vt:lpstr>
      <vt:lpstr>2.2. Seksuālās uzmākšanās internetā radītās sekas bērniem </vt:lpstr>
      <vt:lpstr>2.2. Seksuālās uzmākšanās internetā radītās sekas bērniem </vt:lpstr>
      <vt:lpstr>2.2. Seksuālās uzmākšanās internetā radītās sekas bērniem </vt:lpstr>
      <vt:lpstr>2.2. Seksuālās uzmākšanās internetā radītās sekas bērniem</vt:lpstr>
      <vt:lpstr>2.2. Seksuālās uzmākšanās internetā radītās sekas bērniem</vt:lpstr>
      <vt:lpstr>2.2. Seksuālās uzmākšanās internetā radītās sekas bērniem </vt:lpstr>
      <vt:lpstr>3. Pornogrāfiska rakstura materiāli internetā</vt:lpstr>
      <vt:lpstr>3.1. Pornogrāfiska rakstura materiālu internetā juridiskais skaidrojums</vt:lpstr>
      <vt:lpstr>3.1. Pornogrāfiska rakstura materiālu internetā juridiskais skaidrojums</vt:lpstr>
      <vt:lpstr>3.1. Pornogrāfiska rakstura materiālu internetā juridiskais skaidrojums</vt:lpstr>
      <vt:lpstr>3.1. Pornogrāfiska rakstura materiālu internetā juridiskais skaidrojums</vt:lpstr>
      <vt:lpstr>3.1. Pornogrāfiska rakstura materiālu internetā ietekme uz bērniem</vt:lpstr>
      <vt:lpstr>3.1. Pornogrāfiska rakstura materiālu internetā ietekme uz bērniem</vt:lpstr>
      <vt:lpstr>3.1. Pornogrāfiska rakstura materiālu internetā ietekme uz bērniem</vt:lpstr>
      <vt:lpstr>3.1. Pornogrāfiska rakstura materiālu internetā ietekme uz bērniem</vt:lpstr>
      <vt:lpstr>3.1. Pornogrāfiska rakstura materiālu internetā ietekme uz bērniem</vt:lpstr>
      <vt:lpstr>3.1. Pornogrāfiska rakstura materiālu internetā ietekme uz bērniem</vt:lpstr>
      <vt:lpstr>Jāņem vērā, ka …</vt:lpstr>
      <vt:lpstr>Paldies par uzmanību!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Vardarbīgi likumpārkāpumi internetā</dc:title>
  <dc:creator>37454</dc:creator>
  <cp:lastModifiedBy>37454</cp:lastModifiedBy>
  <cp:revision>675</cp:revision>
  <cp:lastPrinted>2016-03-31T05:26:05Z</cp:lastPrinted>
  <dcterms:created xsi:type="dcterms:W3CDTF">2015-10-21T07:14:52Z</dcterms:created>
  <dcterms:modified xsi:type="dcterms:W3CDTF">2016-03-31T05:30:22Z</dcterms:modified>
</cp:coreProperties>
</file>