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61" r:id="rId5"/>
    <p:sldId id="260" r:id="rId6"/>
    <p:sldId id="259" r:id="rId7"/>
    <p:sldId id="262" r:id="rId8"/>
    <p:sldId id="263" r:id="rId9"/>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47D15E-65A6-4545-8A0E-35F34FAFB0AD}" type="datetimeFigureOut">
              <a:rPr lang="lv-LV" smtClean="0"/>
              <a:t>2014.04.25.</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25E438-9134-4640-884E-9F6FEC2E1135}" type="slidenum">
              <a:rPr lang="lv-LV" smtClean="0"/>
              <a:t>‹#›</a:t>
            </a:fld>
            <a:endParaRPr lang="lv-LV"/>
          </a:p>
        </p:txBody>
      </p:sp>
    </p:spTree>
    <p:extLst>
      <p:ext uri="{BB962C8B-B14F-4D97-AF65-F5344CB8AC3E}">
        <p14:creationId xmlns:p14="http://schemas.microsoft.com/office/powerpoint/2010/main" val="32282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Internets = realitāte</a:t>
            </a:r>
          </a:p>
          <a:p>
            <a:r>
              <a:rPr lang="lv-LV" dirty="0" smtClean="0"/>
              <a:t>Pazemojums</a:t>
            </a:r>
            <a:r>
              <a:rPr lang="lv-LV" baseline="0" dirty="0" smtClean="0"/>
              <a:t> netā = sasista seja</a:t>
            </a:r>
          </a:p>
          <a:p>
            <a:r>
              <a:rPr lang="lv-LV" baseline="0" dirty="0" smtClean="0"/>
              <a:t>Jābūt reālam plānam, rīcībai – kā rīkoties tādā situācijā</a:t>
            </a:r>
            <a:endParaRPr lang="lv-LV" dirty="0"/>
          </a:p>
        </p:txBody>
      </p:sp>
      <p:sp>
        <p:nvSpPr>
          <p:cNvPr id="4" name="Slide Number Placeholder 3"/>
          <p:cNvSpPr>
            <a:spLocks noGrp="1"/>
          </p:cNvSpPr>
          <p:nvPr>
            <p:ph type="sldNum" sz="quarter" idx="10"/>
          </p:nvPr>
        </p:nvSpPr>
        <p:spPr/>
        <p:txBody>
          <a:bodyPr/>
          <a:lstStyle/>
          <a:p>
            <a:fld id="{1C25E438-9134-4640-884E-9F6FEC2E1135}" type="slidenum">
              <a:rPr lang="lv-LV" smtClean="0"/>
              <a:t>5</a:t>
            </a:fld>
            <a:endParaRPr lang="lv-LV"/>
          </a:p>
        </p:txBody>
      </p:sp>
    </p:spTree>
    <p:extLst>
      <p:ext uri="{BB962C8B-B14F-4D97-AF65-F5344CB8AC3E}">
        <p14:creationId xmlns:p14="http://schemas.microsoft.com/office/powerpoint/2010/main" val="3777442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KO JŪS DOMĀJAT?</a:t>
            </a:r>
            <a:r>
              <a:rPr lang="lv-LV" baseline="0" dirty="0" smtClean="0"/>
              <a:t> Kādu iespaidu šīs bildes atstāj? Iedomājaties, ja bildēs būtu jūsu bērns.</a:t>
            </a:r>
            <a:endParaRPr lang="lv-LV" dirty="0" smtClean="0"/>
          </a:p>
          <a:p>
            <a:r>
              <a:rPr lang="lv-LV" dirty="0" smtClean="0"/>
              <a:t>Tētis: Ja bildēs</a:t>
            </a:r>
            <a:r>
              <a:rPr lang="lv-LV" baseline="0" dirty="0" smtClean="0"/>
              <a:t> būtu mans bērns – būtu par ko parunāt.</a:t>
            </a:r>
          </a:p>
          <a:p>
            <a:r>
              <a:rPr lang="lv-LV" baseline="0" dirty="0" smtClean="0"/>
              <a:t>Krišs: kur un kā tādas rodas? Kur mēs izrakām šīs?  Mes-no-draugiem.tumblr</a:t>
            </a:r>
          </a:p>
          <a:p>
            <a:r>
              <a:rPr lang="lv-LV" baseline="0" dirty="0" smtClean="0"/>
              <a:t>Jaunietis veccākiem – parasīt viedokli par saturu, ko grasās publicēt.</a:t>
            </a:r>
          </a:p>
          <a:p>
            <a:r>
              <a:rPr lang="lv-LV" baseline="0" dirty="0" smtClean="0"/>
              <a:t>Tētis: novērtēt saturu, kāds būs iespaids. Izskaidrot laba satura, reputācijas principus. </a:t>
            </a:r>
          </a:p>
          <a:p>
            <a:r>
              <a:rPr lang="lv-LV" baseline="0" dirty="0" smtClean="0"/>
              <a:t>Darba devējs skatās – drinking, dancing, fu#####.</a:t>
            </a:r>
          </a:p>
        </p:txBody>
      </p:sp>
      <p:sp>
        <p:nvSpPr>
          <p:cNvPr id="4" name="Slide Number Placeholder 3"/>
          <p:cNvSpPr>
            <a:spLocks noGrp="1"/>
          </p:cNvSpPr>
          <p:nvPr>
            <p:ph type="sldNum" sz="quarter" idx="10"/>
          </p:nvPr>
        </p:nvSpPr>
        <p:spPr/>
        <p:txBody>
          <a:bodyPr/>
          <a:lstStyle/>
          <a:p>
            <a:fld id="{1C25E438-9134-4640-884E-9F6FEC2E1135}" type="slidenum">
              <a:rPr lang="lv-LV" smtClean="0"/>
              <a:t>6</a:t>
            </a:fld>
            <a:endParaRPr lang="lv-LV"/>
          </a:p>
        </p:txBody>
      </p:sp>
    </p:spTree>
    <p:extLst>
      <p:ext uri="{BB962C8B-B14F-4D97-AF65-F5344CB8AC3E}">
        <p14:creationId xmlns:p14="http://schemas.microsoft.com/office/powerpoint/2010/main" val="2272678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Tētis: drošība i-netā</a:t>
            </a:r>
            <a:r>
              <a:rPr lang="lv-LV" baseline="0" dirty="0" smtClean="0"/>
              <a:t> – par zemu novērtēta joma. Tāpat kā rūpējamies par fizisko drošību, jārūpējas arī par digitālo.</a:t>
            </a:r>
          </a:p>
          <a:p>
            <a:endParaRPr lang="lv-LV" dirty="0"/>
          </a:p>
        </p:txBody>
      </p:sp>
      <p:sp>
        <p:nvSpPr>
          <p:cNvPr id="4" name="Slide Number Placeholder 3"/>
          <p:cNvSpPr>
            <a:spLocks noGrp="1"/>
          </p:cNvSpPr>
          <p:nvPr>
            <p:ph type="sldNum" sz="quarter" idx="10"/>
          </p:nvPr>
        </p:nvSpPr>
        <p:spPr/>
        <p:txBody>
          <a:bodyPr/>
          <a:lstStyle/>
          <a:p>
            <a:fld id="{1C25E438-9134-4640-884E-9F6FEC2E1135}" type="slidenum">
              <a:rPr lang="lv-LV" smtClean="0"/>
              <a:t>7</a:t>
            </a:fld>
            <a:endParaRPr lang="lv-LV"/>
          </a:p>
        </p:txBody>
      </p:sp>
    </p:spTree>
    <p:extLst>
      <p:ext uri="{BB962C8B-B14F-4D97-AF65-F5344CB8AC3E}">
        <p14:creationId xmlns:p14="http://schemas.microsoft.com/office/powerpoint/2010/main" val="2961907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lv-LV"/>
          </a:p>
        </p:txBody>
      </p:sp>
      <p:sp>
        <p:nvSpPr>
          <p:cNvPr id="3" name="Apakšvirsrakst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v-LV"/>
          </a:p>
        </p:txBody>
      </p:sp>
      <p:sp>
        <p:nvSpPr>
          <p:cNvPr id="4" name="Datuma vietturis 3"/>
          <p:cNvSpPr>
            <a:spLocks noGrp="1"/>
          </p:cNvSpPr>
          <p:nvPr>
            <p:ph type="dt" sz="half" idx="10"/>
          </p:nvPr>
        </p:nvSpPr>
        <p:spPr/>
        <p:txBody>
          <a:bodyPr/>
          <a:lstStyle/>
          <a:p>
            <a:fld id="{C89155F6-B2BD-4B57-A915-5AFD26572708}" type="datetimeFigureOut">
              <a:rPr lang="lv-LV" smtClean="0"/>
              <a:t>2014.04.25.</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3738033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Satura vietturis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p>
            <a:fld id="{C89155F6-B2BD-4B57-A915-5AFD26572708}" type="datetimeFigureOut">
              <a:rPr lang="lv-LV" smtClean="0"/>
              <a:t>2014.04.25.</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1910438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lv-LV"/>
          </a:p>
        </p:txBody>
      </p:sp>
      <p:sp>
        <p:nvSpPr>
          <p:cNvPr id="3" name="Teksta vietturi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uma vietturis 3"/>
          <p:cNvSpPr>
            <a:spLocks noGrp="1"/>
          </p:cNvSpPr>
          <p:nvPr>
            <p:ph type="dt" sz="half" idx="10"/>
          </p:nvPr>
        </p:nvSpPr>
        <p:spPr/>
        <p:txBody>
          <a:bodyPr/>
          <a:lstStyle/>
          <a:p>
            <a:fld id="{C89155F6-B2BD-4B57-A915-5AFD26572708}" type="datetimeFigureOut">
              <a:rPr lang="lv-LV" smtClean="0"/>
              <a:t>2014.04.25.</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1209348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Satura vietturis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Satura vietturis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uma vietturis 4"/>
          <p:cNvSpPr>
            <a:spLocks noGrp="1"/>
          </p:cNvSpPr>
          <p:nvPr>
            <p:ph type="dt" sz="half" idx="10"/>
          </p:nvPr>
        </p:nvSpPr>
        <p:spPr/>
        <p:txBody>
          <a:bodyPr/>
          <a:lstStyle/>
          <a:p>
            <a:fld id="{C89155F6-B2BD-4B57-A915-5AFD26572708}" type="datetimeFigureOut">
              <a:rPr lang="lv-LV" smtClean="0"/>
              <a:t>2014.04.25.</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810195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365125"/>
            <a:ext cx="10515600" cy="1325563"/>
          </a:xfrm>
        </p:spPr>
        <p:txBody>
          <a:bodyPr/>
          <a:lstStyle/>
          <a:p>
            <a:r>
              <a:rPr lang="en-US" smtClean="0"/>
              <a:t>Click to edit Master title style</a:t>
            </a:r>
            <a:endParaRPr lang="lv-LV"/>
          </a:p>
        </p:txBody>
      </p:sp>
      <p:sp>
        <p:nvSpPr>
          <p:cNvPr id="3" name="Teksta vietturi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Satura vietturis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ksta vietturi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Satura vietturis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uma vietturis 6"/>
          <p:cNvSpPr>
            <a:spLocks noGrp="1"/>
          </p:cNvSpPr>
          <p:nvPr>
            <p:ph type="dt" sz="half" idx="10"/>
          </p:nvPr>
        </p:nvSpPr>
        <p:spPr/>
        <p:txBody>
          <a:bodyPr/>
          <a:lstStyle/>
          <a:p>
            <a:fld id="{C89155F6-B2BD-4B57-A915-5AFD26572708}" type="datetimeFigureOut">
              <a:rPr lang="lv-LV" smtClean="0"/>
              <a:t>2014.04.25.</a:t>
            </a:fld>
            <a:endParaRPr lang="lv-LV"/>
          </a:p>
        </p:txBody>
      </p:sp>
      <p:sp>
        <p:nvSpPr>
          <p:cNvPr id="8" name="Kājenes vietturis 7"/>
          <p:cNvSpPr>
            <a:spLocks noGrp="1"/>
          </p:cNvSpPr>
          <p:nvPr>
            <p:ph type="ftr" sz="quarter" idx="11"/>
          </p:nvPr>
        </p:nvSpPr>
        <p:spPr/>
        <p:txBody>
          <a:bodyPr/>
          <a:lstStyle/>
          <a:p>
            <a:endParaRPr lang="lv-LV"/>
          </a:p>
        </p:txBody>
      </p:sp>
      <p:sp>
        <p:nvSpPr>
          <p:cNvPr id="9" name="Slaida numura vietturis 8"/>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202114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Datuma vietturis 2"/>
          <p:cNvSpPr>
            <a:spLocks noGrp="1"/>
          </p:cNvSpPr>
          <p:nvPr>
            <p:ph type="dt" sz="half" idx="10"/>
          </p:nvPr>
        </p:nvSpPr>
        <p:spPr/>
        <p:txBody>
          <a:bodyPr/>
          <a:lstStyle/>
          <a:p>
            <a:fld id="{C89155F6-B2BD-4B57-A915-5AFD26572708}" type="datetimeFigureOut">
              <a:rPr lang="lv-LV" smtClean="0"/>
              <a:t>2014.04.25.</a:t>
            </a:fld>
            <a:endParaRPr lang="lv-LV"/>
          </a:p>
        </p:txBody>
      </p:sp>
      <p:sp>
        <p:nvSpPr>
          <p:cNvPr id="4" name="Kājenes vietturis 3"/>
          <p:cNvSpPr>
            <a:spLocks noGrp="1"/>
          </p:cNvSpPr>
          <p:nvPr>
            <p:ph type="ftr" sz="quarter" idx="11"/>
          </p:nvPr>
        </p:nvSpPr>
        <p:spPr/>
        <p:txBody>
          <a:bodyPr/>
          <a:lstStyle/>
          <a:p>
            <a:endParaRPr lang="lv-LV"/>
          </a:p>
        </p:txBody>
      </p:sp>
      <p:sp>
        <p:nvSpPr>
          <p:cNvPr id="5" name="Slaida numura vietturis 4"/>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740570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p>
            <a:fld id="{C89155F6-B2BD-4B57-A915-5AFD26572708}" type="datetimeFigureOut">
              <a:rPr lang="lv-LV" smtClean="0"/>
              <a:t>2014.04.25.</a:t>
            </a:fld>
            <a:endParaRPr lang="lv-LV"/>
          </a:p>
        </p:txBody>
      </p:sp>
      <p:sp>
        <p:nvSpPr>
          <p:cNvPr id="3" name="Kājenes vietturis 2"/>
          <p:cNvSpPr>
            <a:spLocks noGrp="1"/>
          </p:cNvSpPr>
          <p:nvPr>
            <p:ph type="ftr" sz="quarter" idx="11"/>
          </p:nvPr>
        </p:nvSpPr>
        <p:spPr/>
        <p:txBody>
          <a:bodyPr/>
          <a:lstStyle/>
          <a:p>
            <a:endParaRPr lang="lv-LV"/>
          </a:p>
        </p:txBody>
      </p:sp>
      <p:sp>
        <p:nvSpPr>
          <p:cNvPr id="4" name="Slaida numura vietturis 3"/>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797520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v-LV"/>
          </a:p>
        </p:txBody>
      </p:sp>
      <p:sp>
        <p:nvSpPr>
          <p:cNvPr id="3" name="Satura vietturi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uma vietturis 4"/>
          <p:cNvSpPr>
            <a:spLocks noGrp="1"/>
          </p:cNvSpPr>
          <p:nvPr>
            <p:ph type="dt" sz="half" idx="10"/>
          </p:nvPr>
        </p:nvSpPr>
        <p:spPr/>
        <p:txBody>
          <a:bodyPr/>
          <a:lstStyle/>
          <a:p>
            <a:fld id="{C89155F6-B2BD-4B57-A915-5AFD26572708}" type="datetimeFigureOut">
              <a:rPr lang="lv-LV" smtClean="0"/>
              <a:t>2014.04.25.</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2807836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v-LV"/>
          </a:p>
        </p:txBody>
      </p:sp>
      <p:sp>
        <p:nvSpPr>
          <p:cNvPr id="3" name="Attēla vietturi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lv-LV"/>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uma vietturis 4"/>
          <p:cNvSpPr>
            <a:spLocks noGrp="1"/>
          </p:cNvSpPr>
          <p:nvPr>
            <p:ph type="dt" sz="half" idx="10"/>
          </p:nvPr>
        </p:nvSpPr>
        <p:spPr/>
        <p:txBody>
          <a:bodyPr/>
          <a:lstStyle/>
          <a:p>
            <a:fld id="{C89155F6-B2BD-4B57-A915-5AFD26572708}" type="datetimeFigureOut">
              <a:rPr lang="lv-LV" smtClean="0"/>
              <a:t>2014.04.25.</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26393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Vertikāls teksta vietturis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p>
            <a:fld id="{C89155F6-B2BD-4B57-A915-5AFD26572708}" type="datetimeFigureOut">
              <a:rPr lang="lv-LV" smtClean="0"/>
              <a:t>2014.04.25.</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3306235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8724900" y="365125"/>
            <a:ext cx="2628900" cy="5811838"/>
          </a:xfrm>
        </p:spPr>
        <p:txBody>
          <a:bodyPr vert="eaVert"/>
          <a:lstStyle/>
          <a:p>
            <a:r>
              <a:rPr lang="en-US" smtClean="0"/>
              <a:t>Click to edit Master title style</a:t>
            </a:r>
            <a:endParaRPr lang="lv-LV"/>
          </a:p>
        </p:txBody>
      </p:sp>
      <p:sp>
        <p:nvSpPr>
          <p:cNvPr id="3" name="Vertikāls teksta vietturis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p>
            <a:fld id="{C89155F6-B2BD-4B57-A915-5AFD26572708}" type="datetimeFigureOut">
              <a:rPr lang="lv-LV" smtClean="0"/>
              <a:t>2014.04.25.</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1282885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smtClean="0"/>
              <a:t>Rediģēt šablona virsraksta stilu</a:t>
            </a:r>
            <a:endParaRPr lang="lv-LV"/>
          </a:p>
        </p:txBody>
      </p:sp>
      <p:sp>
        <p:nvSpPr>
          <p:cNvPr id="3" name="Teksta vietturi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9155F6-B2BD-4B57-A915-5AFD26572708}" type="datetimeFigureOut">
              <a:rPr lang="lv-LV" smtClean="0"/>
              <a:t>2014.04.25.</a:t>
            </a:fld>
            <a:endParaRPr lang="lv-LV"/>
          </a:p>
        </p:txBody>
      </p:sp>
      <p:sp>
        <p:nvSpPr>
          <p:cNvPr id="5" name="Kājenes vietturi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538695-408F-4A8D-8F85-348A0719A062}" type="slidenum">
              <a:rPr lang="lv-LV" smtClean="0"/>
              <a:t>‹#›</a:t>
            </a:fld>
            <a:endParaRPr lang="lv-LV"/>
          </a:p>
        </p:txBody>
      </p:sp>
    </p:spTree>
    <p:extLst>
      <p:ext uri="{BB962C8B-B14F-4D97-AF65-F5344CB8AC3E}">
        <p14:creationId xmlns:p14="http://schemas.microsoft.com/office/powerpoint/2010/main" val="3842024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3.gif"/><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xfrm>
            <a:off x="815661" y="605307"/>
            <a:ext cx="9144000" cy="3494961"/>
          </a:xfrm>
        </p:spPr>
        <p:txBody>
          <a:bodyPr>
            <a:noAutofit/>
          </a:bodyPr>
          <a:lstStyle/>
          <a:p>
            <a:pPr algn="l"/>
            <a:r>
              <a:rPr lang="lv-LV" sz="8800" b="1" dirty="0" smtClean="0">
                <a:latin typeface="Arial" panose="020B0604020202020204" pitchFamily="34" charset="0"/>
                <a:cs typeface="Arial" panose="020B0604020202020204" pitchFamily="34" charset="0"/>
              </a:rPr>
              <a:t>KĀ IZDZĪVOT INTERNETA PASAULĒ?</a:t>
            </a:r>
            <a:endParaRPr lang="lv-LV" sz="8800" b="1" dirty="0">
              <a:latin typeface="Arial" panose="020B0604020202020204" pitchFamily="34" charset="0"/>
              <a:cs typeface="Arial" panose="020B0604020202020204" pitchFamily="34" charset="0"/>
            </a:endParaRPr>
          </a:p>
        </p:txBody>
      </p:sp>
      <p:sp>
        <p:nvSpPr>
          <p:cNvPr id="3" name="Apakšvirsraksts 2"/>
          <p:cNvSpPr>
            <a:spLocks noGrp="1"/>
          </p:cNvSpPr>
          <p:nvPr>
            <p:ph type="subTitle" idx="1"/>
          </p:nvPr>
        </p:nvSpPr>
        <p:spPr>
          <a:xfrm>
            <a:off x="858405" y="4100268"/>
            <a:ext cx="2206393" cy="1032862"/>
          </a:xfrm>
        </p:spPr>
        <p:txBody>
          <a:bodyPr/>
          <a:lstStyle/>
          <a:p>
            <a:pPr algn="l"/>
            <a:r>
              <a:rPr lang="lv-LV" dirty="0" smtClean="0">
                <a:latin typeface="Arial" panose="020B0604020202020204" pitchFamily="34" charset="0"/>
                <a:cs typeface="Arial" panose="020B0604020202020204" pitchFamily="34" charset="0"/>
              </a:rPr>
              <a:t>Krišs Kupruks</a:t>
            </a:r>
          </a:p>
          <a:p>
            <a:pPr algn="l"/>
            <a:r>
              <a:rPr lang="lv-LV" dirty="0" smtClean="0">
                <a:latin typeface="Arial" panose="020B0604020202020204" pitchFamily="34" charset="0"/>
                <a:cs typeface="Arial" panose="020B0604020202020204" pitchFamily="34" charset="0"/>
              </a:rPr>
              <a:t>Kārlis Kupruks</a:t>
            </a:r>
            <a:endParaRPr lang="lv-LV"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54972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457" y="218941"/>
            <a:ext cx="1918951" cy="461665"/>
          </a:xfrm>
          <a:prstGeom prst="rect">
            <a:avLst/>
          </a:prstGeom>
          <a:noFill/>
        </p:spPr>
        <p:txBody>
          <a:bodyPr wrap="square" rtlCol="0">
            <a:spAutoFit/>
          </a:bodyPr>
          <a:lstStyle/>
          <a:p>
            <a:r>
              <a:rPr lang="lv-LV" sz="2400" b="1" dirty="0" smtClean="0">
                <a:latin typeface="Arial" panose="020B0604020202020204" pitchFamily="34" charset="0"/>
                <a:cs typeface="Arial" panose="020B0604020202020204" pitchFamily="34" charset="0"/>
              </a:rPr>
              <a:t>Krišs</a:t>
            </a:r>
            <a:endParaRPr lang="lv-LV" sz="2400" b="1" dirty="0">
              <a:latin typeface="Arial" panose="020B0604020202020204" pitchFamily="34" charset="0"/>
              <a:cs typeface="Arial" panose="020B0604020202020204" pitchFamily="34" charset="0"/>
            </a:endParaRPr>
          </a:p>
        </p:txBody>
      </p:sp>
      <p:cxnSp>
        <p:nvCxnSpPr>
          <p:cNvPr id="9" name="Straight Connector 8"/>
          <p:cNvCxnSpPr/>
          <p:nvPr/>
        </p:nvCxnSpPr>
        <p:spPr>
          <a:xfrm>
            <a:off x="360609" y="603332"/>
            <a:ext cx="525458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6596309" y="597064"/>
            <a:ext cx="5254580" cy="0"/>
          </a:xfrm>
          <a:prstGeom prst="line">
            <a:avLst/>
          </a:prstGeom>
        </p:spPr>
        <p:style>
          <a:lnRef idx="1">
            <a:schemeClr val="dk1"/>
          </a:lnRef>
          <a:fillRef idx="0">
            <a:schemeClr val="dk1"/>
          </a:fillRef>
          <a:effectRef idx="0">
            <a:schemeClr val="dk1"/>
          </a:effectRef>
          <a:fontRef idx="minor">
            <a:schemeClr val="tx1"/>
          </a:fontRef>
        </p:style>
      </p:cxnSp>
      <p:sp>
        <p:nvSpPr>
          <p:cNvPr id="7" name="TextBox 6"/>
          <p:cNvSpPr txBox="1"/>
          <p:nvPr/>
        </p:nvSpPr>
        <p:spPr>
          <a:xfrm>
            <a:off x="10022090" y="218941"/>
            <a:ext cx="1918951" cy="461665"/>
          </a:xfrm>
          <a:prstGeom prst="rect">
            <a:avLst/>
          </a:prstGeom>
          <a:noFill/>
        </p:spPr>
        <p:txBody>
          <a:bodyPr wrap="square" rtlCol="0">
            <a:spAutoFit/>
          </a:bodyPr>
          <a:lstStyle/>
          <a:p>
            <a:pPr algn="r"/>
            <a:r>
              <a:rPr lang="lv-LV" sz="2400" b="1" dirty="0" smtClean="0">
                <a:latin typeface="Arial" panose="020B0604020202020204" pitchFamily="34" charset="0"/>
                <a:cs typeface="Arial" panose="020B0604020202020204" pitchFamily="34" charset="0"/>
              </a:rPr>
              <a:t>Kārlis</a:t>
            </a:r>
            <a:endParaRPr lang="lv-LV" sz="2400" b="1" dirty="0">
              <a:latin typeface="Arial" panose="020B0604020202020204" pitchFamily="34" charset="0"/>
              <a:cs typeface="Arial" panose="020B0604020202020204" pitchFamily="34" charset="0"/>
            </a:endParaRPr>
          </a:p>
        </p:txBody>
      </p:sp>
      <p:sp>
        <p:nvSpPr>
          <p:cNvPr id="4" name="TextBox 3"/>
          <p:cNvSpPr txBox="1"/>
          <p:nvPr/>
        </p:nvSpPr>
        <p:spPr>
          <a:xfrm>
            <a:off x="360609" y="774700"/>
            <a:ext cx="5254580" cy="1754326"/>
          </a:xfrm>
          <a:prstGeom prst="rect">
            <a:avLst/>
          </a:prstGeom>
          <a:noFill/>
        </p:spPr>
        <p:txBody>
          <a:bodyPr wrap="square" rtlCol="0">
            <a:spAutoFit/>
          </a:bodyPr>
          <a:lstStyle/>
          <a:p>
            <a:r>
              <a:rPr lang="lv-LV" dirty="0" smtClean="0">
                <a:latin typeface="Arial" panose="020B0604020202020204" pitchFamily="34" charset="0"/>
                <a:cs typeface="Arial" panose="020B0604020202020204" pitchFamily="34" charset="0"/>
              </a:rPr>
              <a:t>Internetā no 2006. gada</a:t>
            </a:r>
          </a:p>
          <a:p>
            <a:endParaRPr lang="lv-LV" dirty="0">
              <a:latin typeface="Arial" panose="020B0604020202020204" pitchFamily="34" charset="0"/>
              <a:cs typeface="Arial" panose="020B0604020202020204" pitchFamily="34" charset="0"/>
            </a:endParaRPr>
          </a:p>
          <a:p>
            <a:r>
              <a:rPr lang="lv-LV" dirty="0" smtClean="0">
                <a:latin typeface="Arial" panose="020B0604020202020204" pitchFamily="34" charset="0"/>
                <a:cs typeface="Arial" panose="020B0604020202020204" pitchFamily="34" charset="0"/>
              </a:rPr>
              <a:t>Mācās multimediju dizainu,</a:t>
            </a:r>
          </a:p>
          <a:p>
            <a:r>
              <a:rPr lang="lv-LV" dirty="0" smtClean="0">
                <a:latin typeface="Arial" panose="020B0604020202020204" pitchFamily="34" charset="0"/>
                <a:cs typeface="Arial" panose="020B0604020202020204" pitchFamily="34" charset="0"/>
              </a:rPr>
              <a:t>darbojas Pieci.lv</a:t>
            </a:r>
          </a:p>
          <a:p>
            <a:endParaRPr lang="lv-LV" dirty="0">
              <a:latin typeface="Arial" panose="020B0604020202020204" pitchFamily="34" charset="0"/>
              <a:cs typeface="Arial" panose="020B0604020202020204" pitchFamily="34" charset="0"/>
            </a:endParaRPr>
          </a:p>
          <a:p>
            <a:r>
              <a:rPr lang="lv-LV" dirty="0" smtClean="0">
                <a:latin typeface="Arial" panose="020B0604020202020204" pitchFamily="34" charset="0"/>
                <a:cs typeface="Arial" panose="020B0604020202020204" pitchFamily="34" charset="0"/>
              </a:rPr>
              <a:t>Ikdienā lieto:</a:t>
            </a:r>
            <a:endParaRPr lang="lv-LV" dirty="0">
              <a:latin typeface="Arial" panose="020B0604020202020204" pitchFamily="34" charset="0"/>
              <a:cs typeface="Arial" panose="020B0604020202020204" pitchFamily="34" charset="0"/>
            </a:endParaRPr>
          </a:p>
        </p:txBody>
      </p:sp>
      <p:sp>
        <p:nvSpPr>
          <p:cNvPr id="11" name="TextBox 10"/>
          <p:cNvSpPr txBox="1"/>
          <p:nvPr/>
        </p:nvSpPr>
        <p:spPr>
          <a:xfrm>
            <a:off x="6596309" y="774699"/>
            <a:ext cx="5254580" cy="1754326"/>
          </a:xfrm>
          <a:prstGeom prst="rect">
            <a:avLst/>
          </a:prstGeom>
          <a:noFill/>
        </p:spPr>
        <p:txBody>
          <a:bodyPr wrap="square" rtlCol="0">
            <a:spAutoFit/>
          </a:bodyPr>
          <a:lstStyle/>
          <a:p>
            <a:pPr algn="r"/>
            <a:r>
              <a:rPr lang="lv-LV" dirty="0" smtClean="0">
                <a:latin typeface="Arial" panose="020B0604020202020204" pitchFamily="34" charset="0"/>
                <a:cs typeface="Arial" panose="020B0604020202020204" pitchFamily="34" charset="0"/>
              </a:rPr>
              <a:t>Internetā no 1994. gada</a:t>
            </a:r>
          </a:p>
          <a:p>
            <a:pPr algn="r"/>
            <a:endParaRPr lang="lv-LV" dirty="0">
              <a:latin typeface="Arial" panose="020B0604020202020204" pitchFamily="34" charset="0"/>
              <a:cs typeface="Arial" panose="020B0604020202020204" pitchFamily="34" charset="0"/>
            </a:endParaRPr>
          </a:p>
          <a:p>
            <a:pPr algn="r"/>
            <a:r>
              <a:rPr lang="lv-LV" dirty="0" smtClean="0">
                <a:latin typeface="Arial" panose="020B0604020202020204" pitchFamily="34" charset="0"/>
                <a:cs typeface="Arial" panose="020B0604020202020204" pitchFamily="34" charset="0"/>
              </a:rPr>
              <a:t>Strādā IT nozarē,</a:t>
            </a:r>
          </a:p>
          <a:p>
            <a:pPr algn="r"/>
            <a:r>
              <a:rPr lang="lv-LV" dirty="0" smtClean="0">
                <a:latin typeface="Arial" panose="020B0604020202020204" pitchFamily="34" charset="0"/>
                <a:cs typeface="Arial" panose="020B0604020202020204" pitchFamily="34" charset="0"/>
              </a:rPr>
              <a:t>sistēmu analītiķis</a:t>
            </a:r>
          </a:p>
          <a:p>
            <a:pPr algn="r"/>
            <a:endParaRPr lang="lv-LV" dirty="0">
              <a:latin typeface="Arial" panose="020B0604020202020204" pitchFamily="34" charset="0"/>
              <a:cs typeface="Arial" panose="020B0604020202020204" pitchFamily="34" charset="0"/>
            </a:endParaRPr>
          </a:p>
          <a:p>
            <a:pPr algn="r"/>
            <a:r>
              <a:rPr lang="lv-LV" dirty="0" smtClean="0">
                <a:latin typeface="Arial" panose="020B0604020202020204" pitchFamily="34" charset="0"/>
                <a:cs typeface="Arial" panose="020B0604020202020204" pitchFamily="34" charset="0"/>
              </a:rPr>
              <a:t>Ikdienā lieto</a:t>
            </a:r>
            <a:r>
              <a:rPr lang="lv-LV" dirty="0">
                <a:latin typeface="Arial" panose="020B0604020202020204" pitchFamily="34" charset="0"/>
                <a:cs typeface="Arial" panose="020B0604020202020204" pitchFamily="34" charset="0"/>
              </a:rPr>
              <a:t>:</a:t>
            </a:r>
          </a:p>
        </p:txBody>
      </p:sp>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360609" y="2529025"/>
            <a:ext cx="551243" cy="551243"/>
          </a:xfrm>
          <a:prstGeom prst="rect">
            <a:avLst/>
          </a:prstGeom>
        </p:spPr>
      </p:pic>
      <p:pic>
        <p:nvPicPr>
          <p:cNvPr id="10" name="Picture 9"/>
          <p:cNvPicPr>
            <a:picLocks noChangeAspect="1"/>
          </p:cNvPicPr>
          <p:nvPr/>
        </p:nvPicPr>
        <p:blipFill>
          <a:blip r:embed="rId4" cstate="print">
            <a:extLst>
              <a:ext uri="{BEBA8EAE-BF5A-486C-A8C5-ECC9F3942E4B}">
                <a14:imgProps xmlns:a14="http://schemas.microsoft.com/office/drawing/2010/main">
                  <a14:imgLayer r:embed="rId3">
                    <a14:imgEffect>
                      <a14:backgroundRemoval t="10000" b="90000" l="0" r="100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9545704" y="2512829"/>
            <a:ext cx="551243" cy="551243"/>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3918" y="2580683"/>
            <a:ext cx="402507" cy="430557"/>
          </a:xfrm>
          <a:prstGeom prst="rect">
            <a:avLst/>
          </a:prstGeom>
        </p:spPr>
      </p:pic>
      <p:pic>
        <p:nvPicPr>
          <p:cNvPr id="12" name="Picture 11"/>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10236131" y="2583173"/>
            <a:ext cx="402507" cy="430557"/>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86425" y="2580683"/>
            <a:ext cx="441897" cy="441293"/>
          </a:xfrm>
          <a:prstGeom prst="rect">
            <a:avLst/>
          </a:prstGeom>
        </p:spPr>
      </p:pic>
      <p:pic>
        <p:nvPicPr>
          <p:cNvPr id="15" name="Picture 14"/>
          <p:cNvPicPr>
            <a:picLocks noChangeAspect="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tretch>
            <a:fillRect/>
          </a:stretch>
        </p:blipFill>
        <p:spPr>
          <a:xfrm>
            <a:off x="10715912" y="2583173"/>
            <a:ext cx="441897" cy="441293"/>
          </a:xfrm>
          <a:prstGeom prst="rect">
            <a:avLst/>
          </a:prstGeom>
        </p:spPr>
      </p:pic>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69127" y="2520926"/>
            <a:ext cx="567439" cy="567439"/>
          </a:xfrm>
          <a:prstGeom prst="rect">
            <a:avLst/>
          </a:prstGeom>
        </p:spPr>
      </p:pic>
      <p:pic>
        <p:nvPicPr>
          <p:cNvPr id="17" name="Picture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190327" y="2512829"/>
            <a:ext cx="567439" cy="567439"/>
          </a:xfrm>
          <a:prstGeom prst="rect">
            <a:avLst/>
          </a:prstGeom>
        </p:spPr>
      </p:pic>
    </p:spTree>
    <p:extLst>
      <p:ext uri="{BB962C8B-B14F-4D97-AF65-F5344CB8AC3E}">
        <p14:creationId xmlns:p14="http://schemas.microsoft.com/office/powerpoint/2010/main" val="7932750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txBox="1">
            <a:spLocks/>
          </p:cNvSpPr>
          <p:nvPr/>
        </p:nvSpPr>
        <p:spPr>
          <a:xfrm>
            <a:off x="519447" y="270457"/>
            <a:ext cx="6448024" cy="11462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6000" b="1" dirty="0" smtClean="0">
                <a:latin typeface="Arial" panose="020B0604020202020204" pitchFamily="34" charset="0"/>
                <a:cs typeface="Arial" panose="020B0604020202020204" pitchFamily="34" charset="0"/>
              </a:rPr>
              <a:t>IZDZĪVOT?</a:t>
            </a:r>
            <a:endParaRPr lang="lv-LV" sz="6000" b="1"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73396">
            <a:off x="5354756" y="1218868"/>
            <a:ext cx="5141036" cy="3855778"/>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2997"/>
          <a:stretch/>
        </p:blipFill>
        <p:spPr>
          <a:xfrm rot="532365">
            <a:off x="3429847" y="1502915"/>
            <a:ext cx="5511039" cy="4009414"/>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b="2183"/>
          <a:stretch/>
        </p:blipFill>
        <p:spPr>
          <a:xfrm>
            <a:off x="1617721" y="2069734"/>
            <a:ext cx="6095521" cy="44718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6133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txBox="1">
            <a:spLocks/>
          </p:cNvSpPr>
          <p:nvPr/>
        </p:nvSpPr>
        <p:spPr>
          <a:xfrm>
            <a:off x="519447" y="270457"/>
            <a:ext cx="6448024" cy="11462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6000" b="1" dirty="0" smtClean="0">
                <a:latin typeface="Arial" panose="020B0604020202020204" pitchFamily="34" charset="0"/>
                <a:cs typeface="Arial" panose="020B0604020202020204" pitchFamily="34" charset="0"/>
              </a:rPr>
              <a:t>STATISTIKA</a:t>
            </a:r>
            <a:endParaRPr lang="lv-LV" sz="6000"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2000" y="1012834"/>
            <a:ext cx="4960168" cy="5736680"/>
          </a:xfrm>
          <a:prstGeom prst="rect">
            <a:avLst/>
          </a:prstGeom>
          <a:ln>
            <a:noFill/>
          </a:ln>
          <a:effectLst>
            <a:outerShdw blurRad="292100" dist="139700" dir="2700000" algn="tl" rotWithShape="0">
              <a:srgbClr val="333333">
                <a:alpha val="65000"/>
              </a:srgbClr>
            </a:outerShdw>
          </a:effectLst>
        </p:spPr>
      </p:pic>
      <p:sp>
        <p:nvSpPr>
          <p:cNvPr id="5" name="Oval 4"/>
          <p:cNvSpPr/>
          <p:nvPr/>
        </p:nvSpPr>
        <p:spPr>
          <a:xfrm>
            <a:off x="7896225" y="1494483"/>
            <a:ext cx="400050" cy="38636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TextBox 5"/>
          <p:cNvSpPr txBox="1"/>
          <p:nvPr/>
        </p:nvSpPr>
        <p:spPr>
          <a:xfrm>
            <a:off x="8519169" y="1449675"/>
            <a:ext cx="612668" cy="400110"/>
          </a:xfrm>
          <a:prstGeom prst="rect">
            <a:avLst/>
          </a:prstGeom>
          <a:noFill/>
        </p:spPr>
        <p:txBody>
          <a:bodyPr wrap="none" rtlCol="0">
            <a:spAutoFit/>
          </a:bodyPr>
          <a:lstStyle/>
          <a:p>
            <a:r>
              <a:rPr lang="lv-LV" sz="2000" dirty="0" smtClean="0">
                <a:solidFill>
                  <a:schemeClr val="accent2"/>
                </a:solidFill>
                <a:latin typeface="Arial" panose="020B0604020202020204" pitchFamily="34" charset="0"/>
                <a:cs typeface="Arial" panose="020B0604020202020204" pitchFamily="34" charset="0"/>
              </a:rPr>
              <a:t>142</a:t>
            </a:r>
            <a:endParaRPr lang="lv-LV" sz="2000" dirty="0">
              <a:solidFill>
                <a:schemeClr val="accent2"/>
              </a:solidFill>
              <a:latin typeface="Arial" panose="020B0604020202020204" pitchFamily="34" charset="0"/>
              <a:cs typeface="Arial" panose="020B0604020202020204" pitchFamily="34" charset="0"/>
            </a:endParaRPr>
          </a:p>
        </p:txBody>
      </p:sp>
      <p:sp>
        <p:nvSpPr>
          <p:cNvPr id="7" name="TextBox 6"/>
          <p:cNvSpPr txBox="1"/>
          <p:nvPr/>
        </p:nvSpPr>
        <p:spPr>
          <a:xfrm>
            <a:off x="8609363" y="6472733"/>
            <a:ext cx="3520645" cy="307777"/>
          </a:xfrm>
          <a:prstGeom prst="rect">
            <a:avLst/>
          </a:prstGeom>
          <a:noFill/>
        </p:spPr>
        <p:txBody>
          <a:bodyPr wrap="square" rtlCol="0">
            <a:spAutoFit/>
          </a:bodyPr>
          <a:lstStyle/>
          <a:p>
            <a:pPr algn="r"/>
            <a:r>
              <a:rPr lang="lv-LV" sz="1400" dirty="0" smtClean="0">
                <a:latin typeface="Arial" panose="020B0604020202020204" pitchFamily="34" charset="0"/>
                <a:cs typeface="Arial" panose="020B0604020202020204" pitchFamily="34" charset="0"/>
              </a:rPr>
              <a:t>Info: Drošs Internets 2013. gada pārskats</a:t>
            </a:r>
            <a:endParaRPr lang="lv-LV" sz="1400" dirty="0">
              <a:latin typeface="Arial" panose="020B0604020202020204" pitchFamily="34" charset="0"/>
              <a:cs typeface="Arial" panose="020B0604020202020204" pitchFamily="34" charset="0"/>
            </a:endParaRPr>
          </a:p>
        </p:txBody>
      </p:sp>
      <p:sp>
        <p:nvSpPr>
          <p:cNvPr id="8" name="TextBox 7"/>
          <p:cNvSpPr txBox="1"/>
          <p:nvPr/>
        </p:nvSpPr>
        <p:spPr>
          <a:xfrm>
            <a:off x="9167299" y="1449675"/>
            <a:ext cx="807169" cy="400110"/>
          </a:xfrm>
          <a:prstGeom prst="rect">
            <a:avLst/>
          </a:prstGeom>
          <a:noFill/>
        </p:spPr>
        <p:txBody>
          <a:bodyPr wrap="square" rtlCol="0">
            <a:spAutoFit/>
          </a:bodyPr>
          <a:lstStyle/>
          <a:p>
            <a:r>
              <a:rPr lang="lv-LV" sz="2000" dirty="0" smtClean="0">
                <a:solidFill>
                  <a:schemeClr val="accent2"/>
                </a:solidFill>
                <a:latin typeface="Arial" panose="020B0604020202020204" pitchFamily="34" charset="0"/>
                <a:cs typeface="Arial" panose="020B0604020202020204" pitchFamily="34" charset="0"/>
              </a:rPr>
              <a:t>17%</a:t>
            </a:r>
            <a:endParaRPr lang="lv-LV" sz="2000" dirty="0">
              <a:solidFill>
                <a:schemeClr val="accent2"/>
              </a:solidFill>
              <a:latin typeface="Arial" panose="020B0604020202020204" pitchFamily="34" charset="0"/>
              <a:cs typeface="Arial" panose="020B0604020202020204" pitchFamily="34" charset="0"/>
            </a:endParaRPr>
          </a:p>
        </p:txBody>
      </p:sp>
      <p:cxnSp>
        <p:nvCxnSpPr>
          <p:cNvPr id="10" name="Straight Connector 9"/>
          <p:cNvCxnSpPr/>
          <p:nvPr/>
        </p:nvCxnSpPr>
        <p:spPr>
          <a:xfrm>
            <a:off x="9150887" y="1465908"/>
            <a:ext cx="0" cy="386365"/>
          </a:xfrm>
          <a:prstGeom prst="line">
            <a:avLst/>
          </a:prstGeom>
        </p:spPr>
        <p:style>
          <a:lnRef idx="1">
            <a:schemeClr val="accent2"/>
          </a:lnRef>
          <a:fillRef idx="0">
            <a:schemeClr val="accent2"/>
          </a:fillRef>
          <a:effectRef idx="0">
            <a:schemeClr val="accent2"/>
          </a:effectRef>
          <a:fontRef idx="minor">
            <a:schemeClr val="tx1"/>
          </a:fontRef>
        </p:style>
      </p:cxnSp>
      <p:sp>
        <p:nvSpPr>
          <p:cNvPr id="11" name="TextBox 10"/>
          <p:cNvSpPr txBox="1"/>
          <p:nvPr/>
        </p:nvSpPr>
        <p:spPr>
          <a:xfrm>
            <a:off x="8519169" y="2287875"/>
            <a:ext cx="612668" cy="400110"/>
          </a:xfrm>
          <a:prstGeom prst="rect">
            <a:avLst/>
          </a:prstGeom>
          <a:noFill/>
        </p:spPr>
        <p:txBody>
          <a:bodyPr wrap="none" rtlCol="0">
            <a:spAutoFit/>
          </a:bodyPr>
          <a:lstStyle/>
          <a:p>
            <a:r>
              <a:rPr lang="lv-LV" sz="2000" dirty="0" smtClean="0">
                <a:solidFill>
                  <a:schemeClr val="accent2"/>
                </a:solidFill>
                <a:latin typeface="Arial" panose="020B0604020202020204" pitchFamily="34" charset="0"/>
                <a:cs typeface="Arial" panose="020B0604020202020204" pitchFamily="34" charset="0"/>
              </a:rPr>
              <a:t>214</a:t>
            </a:r>
            <a:endParaRPr lang="lv-LV" sz="2000" dirty="0">
              <a:solidFill>
                <a:schemeClr val="accent2"/>
              </a:solidFill>
              <a:latin typeface="Arial" panose="020B0604020202020204" pitchFamily="34" charset="0"/>
              <a:cs typeface="Arial" panose="020B0604020202020204" pitchFamily="34" charset="0"/>
            </a:endParaRPr>
          </a:p>
        </p:txBody>
      </p:sp>
      <p:sp>
        <p:nvSpPr>
          <p:cNvPr id="12" name="TextBox 11"/>
          <p:cNvSpPr txBox="1"/>
          <p:nvPr/>
        </p:nvSpPr>
        <p:spPr>
          <a:xfrm>
            <a:off x="9167299" y="2287875"/>
            <a:ext cx="807169" cy="400110"/>
          </a:xfrm>
          <a:prstGeom prst="rect">
            <a:avLst/>
          </a:prstGeom>
          <a:noFill/>
        </p:spPr>
        <p:txBody>
          <a:bodyPr wrap="square" rtlCol="0">
            <a:spAutoFit/>
          </a:bodyPr>
          <a:lstStyle/>
          <a:p>
            <a:r>
              <a:rPr lang="lv-LV" sz="2000" dirty="0" smtClean="0">
                <a:solidFill>
                  <a:schemeClr val="accent2"/>
                </a:solidFill>
                <a:latin typeface="Arial" panose="020B0604020202020204" pitchFamily="34" charset="0"/>
                <a:cs typeface="Arial" panose="020B0604020202020204" pitchFamily="34" charset="0"/>
              </a:rPr>
              <a:t>26%</a:t>
            </a:r>
            <a:endParaRPr lang="lv-LV" sz="2000" dirty="0">
              <a:solidFill>
                <a:schemeClr val="accent2"/>
              </a:solidFill>
              <a:latin typeface="Arial" panose="020B0604020202020204" pitchFamily="34" charset="0"/>
              <a:cs typeface="Arial" panose="020B0604020202020204" pitchFamily="34" charset="0"/>
            </a:endParaRPr>
          </a:p>
        </p:txBody>
      </p:sp>
      <p:cxnSp>
        <p:nvCxnSpPr>
          <p:cNvPr id="13" name="Straight Connector 12"/>
          <p:cNvCxnSpPr/>
          <p:nvPr/>
        </p:nvCxnSpPr>
        <p:spPr>
          <a:xfrm>
            <a:off x="9150887" y="2304108"/>
            <a:ext cx="0" cy="386365"/>
          </a:xfrm>
          <a:prstGeom prst="line">
            <a:avLst/>
          </a:prstGeom>
        </p:spPr>
        <p:style>
          <a:lnRef idx="1">
            <a:schemeClr val="accent2"/>
          </a:lnRef>
          <a:fillRef idx="0">
            <a:schemeClr val="accent2"/>
          </a:fillRef>
          <a:effectRef idx="0">
            <a:schemeClr val="accent2"/>
          </a:effectRef>
          <a:fontRef idx="minor">
            <a:schemeClr val="tx1"/>
          </a:fontRef>
        </p:style>
      </p:cxnSp>
      <p:sp>
        <p:nvSpPr>
          <p:cNvPr id="14" name="Oval 13"/>
          <p:cNvSpPr/>
          <p:nvPr/>
        </p:nvSpPr>
        <p:spPr>
          <a:xfrm>
            <a:off x="7788417" y="2110925"/>
            <a:ext cx="595948" cy="72752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 name="TextBox 14"/>
          <p:cNvSpPr txBox="1"/>
          <p:nvPr/>
        </p:nvSpPr>
        <p:spPr>
          <a:xfrm>
            <a:off x="8519169" y="4259550"/>
            <a:ext cx="612668" cy="400110"/>
          </a:xfrm>
          <a:prstGeom prst="rect">
            <a:avLst/>
          </a:prstGeom>
          <a:noFill/>
        </p:spPr>
        <p:txBody>
          <a:bodyPr wrap="none" rtlCol="0">
            <a:spAutoFit/>
          </a:bodyPr>
          <a:lstStyle/>
          <a:p>
            <a:r>
              <a:rPr lang="lv-LV" sz="2000" dirty="0" smtClean="0">
                <a:solidFill>
                  <a:schemeClr val="accent2"/>
                </a:solidFill>
                <a:latin typeface="Arial" panose="020B0604020202020204" pitchFamily="34" charset="0"/>
                <a:cs typeface="Arial" panose="020B0604020202020204" pitchFamily="34" charset="0"/>
              </a:rPr>
              <a:t>126</a:t>
            </a:r>
            <a:endParaRPr lang="lv-LV" sz="2000" dirty="0">
              <a:solidFill>
                <a:schemeClr val="accent2"/>
              </a:solidFill>
              <a:latin typeface="Arial" panose="020B0604020202020204" pitchFamily="34" charset="0"/>
              <a:cs typeface="Arial" panose="020B0604020202020204" pitchFamily="34" charset="0"/>
            </a:endParaRPr>
          </a:p>
        </p:txBody>
      </p:sp>
      <p:sp>
        <p:nvSpPr>
          <p:cNvPr id="16" name="TextBox 15"/>
          <p:cNvSpPr txBox="1"/>
          <p:nvPr/>
        </p:nvSpPr>
        <p:spPr>
          <a:xfrm>
            <a:off x="9167299" y="4259550"/>
            <a:ext cx="807169" cy="400110"/>
          </a:xfrm>
          <a:prstGeom prst="rect">
            <a:avLst/>
          </a:prstGeom>
          <a:noFill/>
        </p:spPr>
        <p:txBody>
          <a:bodyPr wrap="square" rtlCol="0">
            <a:spAutoFit/>
          </a:bodyPr>
          <a:lstStyle/>
          <a:p>
            <a:r>
              <a:rPr lang="lv-LV" sz="2000" dirty="0" smtClean="0">
                <a:solidFill>
                  <a:schemeClr val="accent2"/>
                </a:solidFill>
                <a:latin typeface="Arial" panose="020B0604020202020204" pitchFamily="34" charset="0"/>
                <a:cs typeface="Arial" panose="020B0604020202020204" pitchFamily="34" charset="0"/>
              </a:rPr>
              <a:t>15%</a:t>
            </a:r>
            <a:endParaRPr lang="lv-LV" sz="2000" dirty="0">
              <a:solidFill>
                <a:schemeClr val="accent2"/>
              </a:solidFill>
              <a:latin typeface="Arial" panose="020B0604020202020204" pitchFamily="34" charset="0"/>
              <a:cs typeface="Arial" panose="020B0604020202020204" pitchFamily="34" charset="0"/>
            </a:endParaRPr>
          </a:p>
        </p:txBody>
      </p:sp>
      <p:cxnSp>
        <p:nvCxnSpPr>
          <p:cNvPr id="17" name="Straight Connector 16"/>
          <p:cNvCxnSpPr/>
          <p:nvPr/>
        </p:nvCxnSpPr>
        <p:spPr>
          <a:xfrm>
            <a:off x="9150887" y="4275783"/>
            <a:ext cx="0" cy="38636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22544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txBox="1">
            <a:spLocks/>
          </p:cNvSpPr>
          <p:nvPr/>
        </p:nvSpPr>
        <p:spPr>
          <a:xfrm>
            <a:off x="519447" y="270457"/>
            <a:ext cx="6448024" cy="11462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6000" b="1" dirty="0" smtClean="0">
                <a:latin typeface="Arial" panose="020B0604020202020204" pitchFamily="34" charset="0"/>
                <a:cs typeface="Arial" panose="020B0604020202020204" pitchFamily="34" charset="0"/>
              </a:rPr>
              <a:t>PAZEMOŠANA</a:t>
            </a:r>
            <a:endParaRPr lang="lv-LV" sz="6000" b="1"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842" y="1159098"/>
            <a:ext cx="3799269" cy="5422007"/>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4713668" y="1159098"/>
            <a:ext cx="6993228" cy="2031325"/>
          </a:xfrm>
          <a:prstGeom prst="rect">
            <a:avLst/>
          </a:prstGeom>
          <a:noFill/>
        </p:spPr>
        <p:txBody>
          <a:bodyPr wrap="square" rtlCol="0">
            <a:spAutoFit/>
          </a:bodyPr>
          <a:lstStyle/>
          <a:p>
            <a:pPr algn="just"/>
            <a:r>
              <a:rPr lang="lv-LV" i="1" dirty="0">
                <a:latin typeface="Arial" panose="020B0604020202020204" pitchFamily="34" charset="0"/>
                <a:cs typeface="Arial" panose="020B0604020202020204" pitchFamily="34" charset="0"/>
              </a:rPr>
              <a:t>Kiberterorizēšana ir informācijas un komunikācijas tehnoloģiju, piemēram, e-pasta, mobilā tālruņa, peidžera tekstveida ziņojumu, tūlītēju ziņojumapmaiņu (IM), personas privātā tīmekļa vietnes un personas privātās aptaujas tīmekļa vietnes, kas ceļ neslavu, izmantošana, lai atbalstītu personas vai grupas apzinātu, atkārtotu un naidīgu uzvedību, kas vērsta uz citu cilvēku aizskaršanu</a:t>
            </a:r>
            <a:r>
              <a:rPr lang="lv-LV" i="1" dirty="0" smtClean="0">
                <a:latin typeface="Arial" panose="020B0604020202020204" pitchFamily="34" charset="0"/>
                <a:cs typeface="Arial" panose="020B0604020202020204" pitchFamily="34" charset="0"/>
              </a:rPr>
              <a:t>.</a:t>
            </a:r>
          </a:p>
          <a:p>
            <a:pPr algn="r"/>
            <a:r>
              <a:rPr lang="lv-LV" dirty="0" smtClean="0">
                <a:latin typeface="Arial" panose="020B0604020202020204" pitchFamily="34" charset="0"/>
                <a:cs typeface="Arial" panose="020B0604020202020204" pitchFamily="34" charset="0"/>
              </a:rPr>
              <a:t>Bils </a:t>
            </a:r>
            <a:r>
              <a:rPr lang="lv-LV" dirty="0">
                <a:latin typeface="Arial" panose="020B0604020202020204" pitchFamily="34" charset="0"/>
                <a:cs typeface="Arial" panose="020B0604020202020204" pitchFamily="34" charset="0"/>
              </a:rPr>
              <a:t>Belsijs (Bill Belsey).</a:t>
            </a:r>
          </a:p>
        </p:txBody>
      </p:sp>
      <p:sp>
        <p:nvSpPr>
          <p:cNvPr id="5" name="TextBox 4"/>
          <p:cNvSpPr txBox="1"/>
          <p:nvPr/>
        </p:nvSpPr>
        <p:spPr>
          <a:xfrm>
            <a:off x="4713668" y="3190423"/>
            <a:ext cx="6993228" cy="1200329"/>
          </a:xfrm>
          <a:prstGeom prst="rect">
            <a:avLst/>
          </a:prstGeom>
          <a:noFill/>
        </p:spPr>
        <p:txBody>
          <a:bodyPr wrap="square" rtlCol="0">
            <a:spAutoFit/>
          </a:bodyPr>
          <a:lstStyle/>
          <a:p>
            <a:pPr algn="just"/>
            <a:r>
              <a:rPr lang="lv-LV" dirty="0" smtClean="0">
                <a:latin typeface="Arial" panose="020B0604020202020204" pitchFamily="34" charset="0"/>
                <a:cs typeface="Arial" panose="020B0604020202020204" pitchFamily="34" charset="0"/>
              </a:rPr>
              <a:t>KO jaunietis var darīt?</a:t>
            </a:r>
          </a:p>
          <a:p>
            <a:pPr marL="285750" indent="-285750" algn="just">
              <a:buFont typeface="Arial" panose="020B0604020202020204" pitchFamily="34" charset="0"/>
              <a:buChar char="•"/>
            </a:pPr>
            <a:r>
              <a:rPr lang="lv-LV" dirty="0" smtClean="0">
                <a:latin typeface="Arial" panose="020B0604020202020204" pitchFamily="34" charset="0"/>
                <a:cs typeface="Arial" panose="020B0604020202020204" pitchFamily="34" charset="0"/>
              </a:rPr>
              <a:t>Rādīt vecākiem</a:t>
            </a:r>
          </a:p>
          <a:p>
            <a:pPr marL="285750" indent="-285750" algn="just">
              <a:buFont typeface="Arial" panose="020B0604020202020204" pitchFamily="34" charset="0"/>
              <a:buChar char="•"/>
            </a:pPr>
            <a:r>
              <a:rPr lang="lv-LV" dirty="0" smtClean="0">
                <a:latin typeface="Arial" panose="020B0604020202020204" pitchFamily="34" charset="0"/>
                <a:cs typeface="Arial" panose="020B0604020202020204" pitchFamily="34" charset="0"/>
              </a:rPr>
              <a:t>Rādīt skolotājiem</a:t>
            </a:r>
          </a:p>
          <a:p>
            <a:pPr marL="285750" indent="-285750" algn="just">
              <a:buFont typeface="Arial" panose="020B0604020202020204" pitchFamily="34" charset="0"/>
              <a:buChar char="•"/>
            </a:pPr>
            <a:r>
              <a:rPr lang="lv-LV" dirty="0" smtClean="0">
                <a:latin typeface="Arial" panose="020B0604020202020204" pitchFamily="34" charset="0"/>
                <a:cs typeface="Arial" panose="020B0604020202020204" pitchFamily="34" charset="0"/>
              </a:rPr>
              <a:t>zvanīt uzticības tālrunim.</a:t>
            </a:r>
            <a:endParaRPr lang="lv-LV" dirty="0">
              <a:latin typeface="Arial" panose="020B0604020202020204" pitchFamily="34" charset="0"/>
              <a:cs typeface="Arial" panose="020B0604020202020204" pitchFamily="34" charset="0"/>
            </a:endParaRPr>
          </a:p>
        </p:txBody>
      </p:sp>
      <p:sp>
        <p:nvSpPr>
          <p:cNvPr id="6" name="TextBox 5"/>
          <p:cNvSpPr txBox="1"/>
          <p:nvPr/>
        </p:nvSpPr>
        <p:spPr>
          <a:xfrm>
            <a:off x="4713668" y="4885952"/>
            <a:ext cx="6993228" cy="1200329"/>
          </a:xfrm>
          <a:prstGeom prst="rect">
            <a:avLst/>
          </a:prstGeom>
          <a:noFill/>
        </p:spPr>
        <p:txBody>
          <a:bodyPr wrap="square" rtlCol="0">
            <a:spAutoFit/>
          </a:bodyPr>
          <a:lstStyle/>
          <a:p>
            <a:pPr algn="just"/>
            <a:r>
              <a:rPr lang="lv-LV" dirty="0" smtClean="0">
                <a:latin typeface="Arial" panose="020B0604020202020204" pitchFamily="34" charset="0"/>
                <a:cs typeface="Arial" panose="020B0604020202020204" pitchFamily="34" charset="0"/>
              </a:rPr>
              <a:t>KO vecāki var darīt?</a:t>
            </a:r>
          </a:p>
          <a:p>
            <a:pPr marL="285750" indent="-285750" algn="just">
              <a:buFont typeface="Arial" panose="020B0604020202020204" pitchFamily="34" charset="0"/>
              <a:buChar char="•"/>
            </a:pPr>
            <a:r>
              <a:rPr lang="lv-LV" dirty="0" smtClean="0">
                <a:latin typeface="Arial" panose="020B0604020202020204" pitchFamily="34" charset="0"/>
                <a:cs typeface="Arial" panose="020B0604020202020204" pitchFamily="34" charset="0"/>
              </a:rPr>
              <a:t>Uzklausīt</a:t>
            </a:r>
          </a:p>
          <a:p>
            <a:pPr marL="285750" indent="-285750" algn="just">
              <a:buFont typeface="Arial" panose="020B0604020202020204" pitchFamily="34" charset="0"/>
              <a:buChar char="•"/>
            </a:pPr>
            <a:r>
              <a:rPr lang="lv-LV" dirty="0" smtClean="0">
                <a:latin typeface="Arial" panose="020B0604020202020204" pitchFamily="34" charset="0"/>
                <a:cs typeface="Arial" panose="020B0604020202020204" pitchFamily="34" charset="0"/>
              </a:rPr>
              <a:t>Reāli novērtēt situāciju</a:t>
            </a:r>
          </a:p>
          <a:p>
            <a:pPr marL="285750" indent="-285750" algn="just">
              <a:buFont typeface="Arial" panose="020B0604020202020204" pitchFamily="34" charset="0"/>
              <a:buChar char="•"/>
            </a:pPr>
            <a:r>
              <a:rPr lang="lv-LV" dirty="0" smtClean="0">
                <a:latin typeface="Arial" panose="020B0604020202020204" pitchFamily="34" charset="0"/>
                <a:cs typeface="Arial" panose="020B0604020202020204" pitchFamily="34" charset="0"/>
              </a:rPr>
              <a:t>«Rīcības plāns»</a:t>
            </a:r>
          </a:p>
        </p:txBody>
      </p:sp>
    </p:spTree>
    <p:extLst>
      <p:ext uri="{BB962C8B-B14F-4D97-AF65-F5344CB8AC3E}">
        <p14:creationId xmlns:p14="http://schemas.microsoft.com/office/powerpoint/2010/main" val="33678040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txBox="1">
            <a:spLocks/>
          </p:cNvSpPr>
          <p:nvPr/>
        </p:nvSpPr>
        <p:spPr>
          <a:xfrm>
            <a:off x="519447" y="270457"/>
            <a:ext cx="6448024" cy="11462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6000" b="1" dirty="0" smtClean="0">
                <a:latin typeface="Arial" panose="020B0604020202020204" pitchFamily="34" charset="0"/>
                <a:cs typeface="Arial" panose="020B0604020202020204" pitchFamily="34" charset="0"/>
              </a:rPr>
              <a:t>REPUTĀCIJA</a:t>
            </a:r>
            <a:endParaRPr lang="lv-LV" sz="6000" b="1"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872" y="1249252"/>
            <a:ext cx="2544650" cy="338333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3319" y="1249252"/>
            <a:ext cx="5067867" cy="3383336"/>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88391" y="4759280"/>
            <a:ext cx="2893455" cy="1931687"/>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9220" y="4759280"/>
            <a:ext cx="2436969" cy="1934345"/>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3563" y="4759280"/>
            <a:ext cx="2900697" cy="1931687"/>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22983" y="1249252"/>
            <a:ext cx="2537502" cy="3383336"/>
          </a:xfrm>
          <a:prstGeom prst="rect">
            <a:avLst/>
          </a:prstGeom>
        </p:spPr>
      </p:pic>
    </p:spTree>
    <p:extLst>
      <p:ext uri="{BB962C8B-B14F-4D97-AF65-F5344CB8AC3E}">
        <p14:creationId xmlns:p14="http://schemas.microsoft.com/office/powerpoint/2010/main" val="199916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txBox="1">
            <a:spLocks/>
          </p:cNvSpPr>
          <p:nvPr/>
        </p:nvSpPr>
        <p:spPr>
          <a:xfrm>
            <a:off x="519447" y="270457"/>
            <a:ext cx="6448024" cy="11462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6000" b="1" dirty="0" smtClean="0">
                <a:latin typeface="Arial" panose="020B0604020202020204" pitchFamily="34" charset="0"/>
                <a:cs typeface="Arial" panose="020B0604020202020204" pitchFamily="34" charset="0"/>
              </a:rPr>
              <a:t>DROŠĪBA</a:t>
            </a:r>
            <a:endParaRPr lang="lv-LV" sz="6000" b="1"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2031" r="12656" b="16373"/>
          <a:stretch/>
        </p:blipFill>
        <p:spPr>
          <a:xfrm>
            <a:off x="729862" y="1295410"/>
            <a:ext cx="5261363" cy="328466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2812" t="13871" r="12970" b="13316"/>
          <a:stretch/>
        </p:blipFill>
        <p:spPr>
          <a:xfrm>
            <a:off x="1839372" y="2791747"/>
            <a:ext cx="5591175" cy="3083974"/>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5312" t="17484" r="21562" b="24432"/>
          <a:stretch/>
        </p:blipFill>
        <p:spPr>
          <a:xfrm>
            <a:off x="4831436" y="3679819"/>
            <a:ext cx="6227983" cy="2781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16623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txBox="1">
            <a:spLocks/>
          </p:cNvSpPr>
          <p:nvPr/>
        </p:nvSpPr>
        <p:spPr>
          <a:xfrm>
            <a:off x="519446" y="270456"/>
            <a:ext cx="11520153" cy="67399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6000" b="1" dirty="0" smtClean="0">
                <a:latin typeface="Arial" panose="020B0604020202020204" pitchFamily="34" charset="0"/>
                <a:cs typeface="Arial" panose="020B0604020202020204" pitchFamily="34" charset="0"/>
              </a:rPr>
              <a:t>PALDIES!</a:t>
            </a:r>
            <a:endParaRPr lang="lv-LV" sz="6000" b="1" dirty="0">
              <a:latin typeface="Arial" panose="020B0604020202020204" pitchFamily="34" charset="0"/>
              <a:cs typeface="Arial" panose="020B0604020202020204" pitchFamily="34" charset="0"/>
            </a:endParaRPr>
          </a:p>
        </p:txBody>
      </p:sp>
      <p:sp>
        <p:nvSpPr>
          <p:cNvPr id="3" name="TextBox 2"/>
          <p:cNvSpPr txBox="1"/>
          <p:nvPr/>
        </p:nvSpPr>
        <p:spPr>
          <a:xfrm>
            <a:off x="4904168" y="5933702"/>
            <a:ext cx="6993228" cy="646331"/>
          </a:xfrm>
          <a:prstGeom prst="rect">
            <a:avLst/>
          </a:prstGeom>
          <a:noFill/>
        </p:spPr>
        <p:txBody>
          <a:bodyPr wrap="square" rtlCol="0">
            <a:spAutoFit/>
          </a:bodyPr>
          <a:lstStyle/>
          <a:p>
            <a:pPr algn="r"/>
            <a:r>
              <a:rPr lang="lv-LV" dirty="0" smtClean="0">
                <a:latin typeface="Arial" panose="020B0604020202020204" pitchFamily="34" charset="0"/>
                <a:cs typeface="Arial" panose="020B0604020202020204" pitchFamily="34" charset="0"/>
              </a:rPr>
              <a:t>kriss@radiokaste.lv</a:t>
            </a:r>
          </a:p>
          <a:p>
            <a:pPr algn="r"/>
            <a:r>
              <a:rPr lang="lv-LV" dirty="0" smtClean="0">
                <a:latin typeface="Arial" panose="020B0604020202020204" pitchFamily="34" charset="0"/>
                <a:cs typeface="Arial" panose="020B0604020202020204" pitchFamily="34" charset="0"/>
              </a:rPr>
              <a:t>karlis.kupruks@gmail.com</a:t>
            </a:r>
          </a:p>
        </p:txBody>
      </p:sp>
    </p:spTree>
    <p:extLst>
      <p:ext uri="{BB962C8B-B14F-4D97-AF65-F5344CB8AC3E}">
        <p14:creationId xmlns:p14="http://schemas.microsoft.com/office/powerpoint/2010/main" val="676881083"/>
      </p:ext>
    </p:extLst>
  </p:cSld>
  <p:clrMapOvr>
    <a:masterClrMapping/>
  </p:clrMapOvr>
</p:sld>
</file>

<file path=ppt/theme/theme1.xml><?xml version="1.0" encoding="utf-8"?>
<a:theme xmlns:a="http://schemas.openxmlformats.org/drawingml/2006/main" name="Office tēma">
  <a:themeElements>
    <a:clrScheme name="Iestād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estād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estād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ka-izdzivot-interneta</Template>
  <TotalTime>0</TotalTime>
  <Words>283</Words>
  <Application>Microsoft Office PowerPoint</Application>
  <PresentationFormat>Widescreen</PresentationFormat>
  <Paragraphs>55</Paragraphs>
  <Slides>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tēma</vt:lpstr>
      <vt:lpstr>KĀ IZDZĪVOT INTERNETA PASAULĒ?</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KĀ IZDZĪVOT INTERNETA PASAULĒ?</dc:title>
  <dc:creator>Krišs Kupruks</dc:creator>
  <cp:lastModifiedBy>Krišs Kupruks</cp:lastModifiedBy>
  <cp:revision>1</cp:revision>
  <dcterms:created xsi:type="dcterms:W3CDTF">2014-04-24T22:30:55Z</dcterms:created>
  <dcterms:modified xsi:type="dcterms:W3CDTF">2014-04-24T22:31:27Z</dcterms:modified>
</cp:coreProperties>
</file>