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7" r:id="rId2"/>
    <p:sldId id="268" r:id="rId3"/>
    <p:sldId id="298" r:id="rId4"/>
    <p:sldId id="308" r:id="rId5"/>
    <p:sldId id="309" r:id="rId6"/>
    <p:sldId id="295" r:id="rId7"/>
    <p:sldId id="296" r:id="rId8"/>
    <p:sldId id="304" r:id="rId9"/>
    <p:sldId id="328" r:id="rId10"/>
    <p:sldId id="311" r:id="rId11"/>
    <p:sldId id="312" r:id="rId12"/>
    <p:sldId id="313" r:id="rId13"/>
    <p:sldId id="321" r:id="rId14"/>
    <p:sldId id="319" r:id="rId15"/>
    <p:sldId id="320" r:id="rId16"/>
    <p:sldId id="317" r:id="rId17"/>
    <p:sldId id="318" r:id="rId18"/>
    <p:sldId id="324" r:id="rId19"/>
    <p:sldId id="325" r:id="rId20"/>
    <p:sldId id="326" r:id="rId21"/>
    <p:sldId id="327" r:id="rId22"/>
    <p:sldId id="323" r:id="rId23"/>
    <p:sldId id="310" r:id="rId24"/>
    <p:sldId id="300" r:id="rId25"/>
    <p:sldId id="322" r:id="rId26"/>
    <p:sldId id="292" r:id="rId27"/>
  </p:sldIdLst>
  <p:sldSz cx="9144000" cy="6858000" type="screen4x3"/>
  <p:notesSz cx="6797675" cy="9928225"/>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59677" autoAdjust="0"/>
  </p:normalViewPr>
  <p:slideViewPr>
    <p:cSldViewPr>
      <p:cViewPr>
        <p:scale>
          <a:sx n="50" d="100"/>
          <a:sy n="50" d="100"/>
        </p:scale>
        <p:origin x="-19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CB8BC6D-9F3C-4269-9FD1-9E61FBF0730A}" type="datetimeFigureOut">
              <a:rPr lang="lv-LV" smtClean="0"/>
              <a:pPr/>
              <a:t>2013.04.25.</a:t>
            </a:fld>
            <a:endParaRPr lang="lv-LV"/>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4C7B2036-45F1-4D23-810C-221BACC3FF03}" type="slidenum">
              <a:rPr lang="lv-LV" smtClean="0"/>
              <a:pPr/>
              <a:t>‹#›</a:t>
            </a:fld>
            <a:endParaRPr lang="lv-LV"/>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412"/>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50444" y="0"/>
            <a:ext cx="2945659" cy="496412"/>
          </a:xfrm>
          <a:prstGeom prst="rect">
            <a:avLst/>
          </a:prstGeom>
        </p:spPr>
        <p:txBody>
          <a:bodyPr vert="horz" lIns="91440" tIns="45720" rIns="91440" bIns="45720" rtlCol="0"/>
          <a:lstStyle>
            <a:lvl1pPr algn="r">
              <a:defRPr sz="1200"/>
            </a:lvl1pPr>
          </a:lstStyle>
          <a:p>
            <a:fld id="{C19C3235-F2CC-407F-89CD-677C6935D1A3}" type="datetimeFigureOut">
              <a:rPr lang="lv-LV" smtClean="0"/>
              <a:pPr/>
              <a:t>2013.04.25.</a:t>
            </a:fld>
            <a:endParaRPr lang="lv-LV"/>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768" y="4715907"/>
            <a:ext cx="5438140" cy="44677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1" y="9430091"/>
            <a:ext cx="2945659" cy="496412"/>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50444" y="9430091"/>
            <a:ext cx="2945659" cy="496412"/>
          </a:xfrm>
          <a:prstGeom prst="rect">
            <a:avLst/>
          </a:prstGeom>
        </p:spPr>
        <p:txBody>
          <a:bodyPr vert="horz" lIns="91440" tIns="45720" rIns="91440" bIns="45720" rtlCol="0" anchor="b"/>
          <a:lstStyle>
            <a:lvl1pPr algn="r">
              <a:defRPr sz="1200"/>
            </a:lvl1pPr>
          </a:lstStyle>
          <a:p>
            <a:fld id="{19F51D11-2144-4A4D-B11C-D6FB25876908}" type="slidenum">
              <a:rPr lang="lv-LV" smtClean="0"/>
              <a:pPr/>
              <a:t>‹#›</a:t>
            </a:fld>
            <a:endParaRPr lang="lv-LV"/>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a:p>
        </p:txBody>
      </p:sp>
      <p:sp>
        <p:nvSpPr>
          <p:cNvPr id="4" name="Slide Number Placeholder 3"/>
          <p:cNvSpPr>
            <a:spLocks noGrp="1"/>
          </p:cNvSpPr>
          <p:nvPr>
            <p:ph type="sldNum" sz="quarter" idx="10"/>
          </p:nvPr>
        </p:nvSpPr>
        <p:spPr/>
        <p:txBody>
          <a:bodyPr/>
          <a:lstStyle/>
          <a:p>
            <a:fld id="{19F51D11-2144-4A4D-B11C-D6FB25876908}" type="slidenum">
              <a:rPr lang="lv-LV" smtClean="0"/>
              <a:pPr/>
              <a:t>1</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a:p>
        </p:txBody>
      </p:sp>
      <p:sp>
        <p:nvSpPr>
          <p:cNvPr id="4" name="Slide Number Placeholder 3"/>
          <p:cNvSpPr>
            <a:spLocks noGrp="1"/>
          </p:cNvSpPr>
          <p:nvPr>
            <p:ph type="sldNum" sz="quarter" idx="10"/>
          </p:nvPr>
        </p:nvSpPr>
        <p:spPr/>
        <p:txBody>
          <a:bodyPr/>
          <a:lstStyle/>
          <a:p>
            <a:fld id="{19F51D11-2144-4A4D-B11C-D6FB25876908}" type="slidenum">
              <a:rPr lang="lv-LV" smtClean="0"/>
              <a:pPr/>
              <a:t>2</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Kur</a:t>
            </a:r>
            <a:r>
              <a:rPr lang="lv-LV" baseline="0" dirty="0" smtClean="0"/>
              <a:t>ā valstī Eiropā ir ātrākais internets? </a:t>
            </a:r>
            <a:r>
              <a:rPr lang="lv-LV" dirty="0" smtClean="0"/>
              <a:t>Latvijā joprojām 1.ātrākais internets Eiropā un 4.pasaulē:</a:t>
            </a:r>
            <a:r>
              <a:rPr lang="lv-LV" baseline="0" dirty="0" smtClean="0"/>
              <a:t> aiz Korejas, Japānas un Honkongas</a:t>
            </a: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4</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6</a:t>
            </a:fld>
            <a:endParaRPr 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7</a:t>
            </a:fld>
            <a:endParaRPr lang="lv-LV"/>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smtClean="0">
                <a:solidFill>
                  <a:schemeClr val="tx1"/>
                </a:solidFill>
                <a:latin typeface="+mn-lt"/>
                <a:ea typeface="+mn-ea"/>
                <a:cs typeface="+mn-cs"/>
              </a:rPr>
              <a:t>Vai jūs vispār guļat, ēdat un mazgājaties? </a:t>
            </a:r>
          </a:p>
          <a:p>
            <a:r>
              <a:rPr lang="lv-LV" sz="1200" kern="1200" dirty="0" smtClean="0">
                <a:solidFill>
                  <a:schemeClr val="tx1"/>
                </a:solidFill>
                <a:latin typeface="+mn-lt"/>
                <a:ea typeface="+mn-ea"/>
                <a:cs typeface="+mn-cs"/>
              </a:rPr>
              <a:t>Neatkarīgi no tā cik jums ir sekotāju vai draugu sociālajos tīklos, jūs uzrunājat ļoti lielu auditoriju, tāpēc ļoti būtiski izvērtēt, ko jūs tur publicējat un kā tas jūs ietekmēs šodien, rīt vai kaut kad tālākā nākotnē, veidojot savu karjeru, būsiet darba meklējumos, jau strādāsiet vai pretendēsiet uz kādu augstu amatu.</a:t>
            </a:r>
          </a:p>
          <a:p>
            <a:r>
              <a:rPr lang="lv-LV" sz="1200" kern="1200" dirty="0" smtClean="0">
                <a:solidFill>
                  <a:schemeClr val="tx1"/>
                </a:solidFill>
                <a:latin typeface="+mn-lt"/>
                <a:ea typeface="+mn-ea"/>
                <a:cs typeface="+mn-cs"/>
              </a:rPr>
              <a:t> Atcerieties, ka jūsu </a:t>
            </a:r>
            <a:r>
              <a:rPr lang="lv-LV" sz="1200" kern="1200" dirty="0" err="1" smtClean="0">
                <a:solidFill>
                  <a:schemeClr val="tx1"/>
                </a:solidFill>
                <a:latin typeface="+mn-lt"/>
                <a:ea typeface="+mn-ea"/>
                <a:cs typeface="+mn-cs"/>
              </a:rPr>
              <a:t>Twitter</a:t>
            </a:r>
            <a:r>
              <a:rPr lang="lv-LV" sz="1200" kern="1200" dirty="0" smtClean="0">
                <a:solidFill>
                  <a:schemeClr val="tx1"/>
                </a:solidFill>
                <a:latin typeface="+mn-lt"/>
                <a:ea typeface="+mn-ea"/>
                <a:cs typeface="+mn-cs"/>
              </a:rPr>
              <a:t> profils ir iespēja Jums parādīt, cik esat gudrs, komunikabls, pozitīvs, atvērts, zinātkārs utt., jums tiek dota iespēju izteikties. Jūs veidojat priekšstatu par sevi kā personību, tāpēc radiet tādu tēlu, kādu vēlaties prezentēt virtuālajā vidē.</a:t>
            </a:r>
          </a:p>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8</a:t>
            </a:fld>
            <a:endParaRPr lang="lv-LV"/>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r>
              <a:rPr lang="lv-LV" dirty="0" smtClean="0"/>
              <a:t>Profila bilde rada pirmo iespaidu par mums, tai nevajadzētu būt provokatīvai, izaicinošai, nepatiesai un maldinošai, jo mēs nekad nezinām, kas vēl bez mūsu draugiem to skatās, vai to kāds negrasās nokopēt un izmantot kādiem mērķiem, pie tā vienmēr jāpiedomā, publicējot personiskas bildes internetā. Bilde nav vienīgā un ne vienmēr pareizākā izvēle, kā prezentēt sevi kā oriģinālu, interesantu un pozitīvu personību. </a:t>
            </a:r>
            <a:endParaRPr lang="lv-LV" dirty="0" smtClean="0"/>
          </a:p>
          <a:p>
            <a:r>
              <a:rPr lang="lv-LV" dirty="0" smtClean="0"/>
              <a:t>Profila bildei</a:t>
            </a:r>
            <a:r>
              <a:rPr lang="lv-LV" baseline="0" dirty="0" smtClean="0"/>
              <a:t> jābūt patiesai, tai jāatspoguļo mūs tādus, kādi mēs esam reālajā dzīvē</a:t>
            </a:r>
            <a:endParaRPr lang="lv-LV" dirty="0" smtClean="0"/>
          </a:p>
        </p:txBody>
      </p:sp>
      <p:sp>
        <p:nvSpPr>
          <p:cNvPr id="4" name="Slide Number Placeholder 3"/>
          <p:cNvSpPr>
            <a:spLocks noGrp="1"/>
          </p:cNvSpPr>
          <p:nvPr>
            <p:ph type="sldNum" sz="quarter" idx="5"/>
          </p:nvPr>
        </p:nvSpPr>
        <p:spPr/>
        <p:txBody>
          <a:bodyPr/>
          <a:lstStyle/>
          <a:p>
            <a:pPr>
              <a:defRPr/>
            </a:pPr>
            <a:fld id="{3480B0B6-07DE-4842-B903-52C70B5D9529}" type="slidenum">
              <a:rPr lang="lv-LV" smtClean="0"/>
              <a:pPr>
                <a:defRPr/>
              </a:pPr>
              <a:t>9</a:t>
            </a:fld>
            <a:endParaRPr lang="lv-LV"/>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smtClean="0">
                <a:solidFill>
                  <a:schemeClr val="tx1"/>
                </a:solidFill>
                <a:latin typeface="+mn-lt"/>
                <a:ea typeface="+mn-ea"/>
                <a:cs typeface="+mn-cs"/>
              </a:rPr>
              <a:t>Kāpēc meitenes tā dara? </a:t>
            </a:r>
          </a:p>
          <a:p>
            <a:r>
              <a:rPr lang="lv-LV" sz="1200" kern="1200" dirty="0" smtClean="0">
                <a:solidFill>
                  <a:schemeClr val="tx1"/>
                </a:solidFill>
                <a:latin typeface="+mn-lt"/>
                <a:ea typeface="+mn-ea"/>
                <a:cs typeface="+mn-cs"/>
              </a:rPr>
              <a:t>1. Tas ir sauciens pēc uzmanības</a:t>
            </a:r>
          </a:p>
          <a:p>
            <a:r>
              <a:rPr lang="lv-LV" sz="1200" kern="1200" dirty="0" smtClean="0">
                <a:solidFill>
                  <a:schemeClr val="tx1"/>
                </a:solidFill>
                <a:latin typeface="+mn-lt"/>
                <a:ea typeface="+mn-ea"/>
                <a:cs typeface="+mn-cs"/>
              </a:rPr>
              <a:t>2. Viņas tādā veidā parāda, ka ir nedrošas par savu izskatu un tām trūkst uzmanības.</a:t>
            </a:r>
          </a:p>
          <a:p>
            <a:r>
              <a:rPr lang="lv-LV" sz="1200" kern="1200" dirty="0" smtClean="0">
                <a:solidFill>
                  <a:schemeClr val="tx1"/>
                </a:solidFill>
                <a:latin typeface="+mn-lt"/>
                <a:ea typeface="+mn-ea"/>
                <a:cs typeface="+mn-cs"/>
              </a:rPr>
              <a:t>3.</a:t>
            </a:r>
            <a:r>
              <a:rPr lang="lv-LV" sz="1200" kern="1200" baseline="0" dirty="0" smtClean="0">
                <a:solidFill>
                  <a:schemeClr val="tx1"/>
                </a:solidFill>
                <a:latin typeface="+mn-lt"/>
                <a:ea typeface="+mn-ea"/>
                <a:cs typeface="+mn-cs"/>
              </a:rPr>
              <a:t> N</a:t>
            </a:r>
            <a:r>
              <a:rPr lang="lv-LV" sz="1200" kern="1200" dirty="0" smtClean="0">
                <a:solidFill>
                  <a:schemeClr val="tx1"/>
                </a:solidFill>
                <a:latin typeface="+mn-lt"/>
                <a:ea typeface="+mn-ea"/>
                <a:cs typeface="+mn-cs"/>
              </a:rPr>
              <a:t>oteikti varētu piesaistīt ne to</a:t>
            </a:r>
            <a:r>
              <a:rPr lang="lv-LV" sz="1200" kern="1200" baseline="0" dirty="0" smtClean="0">
                <a:solidFill>
                  <a:schemeClr val="tx1"/>
                </a:solidFill>
                <a:latin typeface="+mn-lt"/>
                <a:ea typeface="+mn-ea"/>
                <a:cs typeface="+mn-cs"/>
              </a:rPr>
              <a:t> godīgāko un kārtīgāko puišu uzmanību </a:t>
            </a:r>
          </a:p>
          <a:p>
            <a:r>
              <a:rPr lang="lv-LV" sz="1200" kern="1200" dirty="0" smtClean="0">
                <a:solidFill>
                  <a:schemeClr val="tx1"/>
                </a:solidFill>
                <a:latin typeface="+mn-lt"/>
                <a:ea typeface="+mn-ea"/>
                <a:cs typeface="+mn-cs"/>
              </a:rPr>
              <a:t>4. Daudzi komentēs un varētu nākties lasīt ne tik glaimojošas piezīmes. </a:t>
            </a:r>
          </a:p>
          <a:p>
            <a:r>
              <a:rPr lang="lv-LV" sz="1200" kern="1200" dirty="0" smtClean="0">
                <a:solidFill>
                  <a:schemeClr val="tx1"/>
                </a:solidFill>
                <a:latin typeface="+mn-lt"/>
                <a:ea typeface="+mn-ea"/>
                <a:cs typeface="+mn-cs"/>
              </a:rPr>
              <a:t>5. Svešas personas un cilvēki ar noslieci uz pedofiliju varētu sākt jūs uzrunāt.</a:t>
            </a:r>
          </a:p>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10</a:t>
            </a:fld>
            <a:endParaRPr lang="lv-LV"/>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1.</a:t>
            </a:r>
            <a:r>
              <a:rPr lang="lv-LV" sz="1200" kern="1200" baseline="0" dirty="0" smtClean="0">
                <a:solidFill>
                  <a:schemeClr val="tx1"/>
                </a:solidFill>
                <a:latin typeface="+mn-lt"/>
                <a:ea typeface="+mn-ea"/>
                <a:cs typeface="+mn-cs"/>
              </a:rPr>
              <a:t> </a:t>
            </a:r>
            <a:r>
              <a:rPr lang="lv-LV" sz="1200" kern="1200" dirty="0" smtClean="0">
                <a:solidFill>
                  <a:schemeClr val="tx1"/>
                </a:solidFill>
                <a:latin typeface="+mn-lt"/>
                <a:ea typeface="+mn-ea"/>
                <a:cs typeface="+mn-cs"/>
              </a:rPr>
              <a:t>Tā ir pārāk privāta telpa un pilnīgi nepiemērota vieta, kur fotografēties</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2. Turklāt liecina, ka jums ir nosliece uz </a:t>
            </a:r>
            <a:r>
              <a:rPr lang="lv-LV" sz="1200" kern="1200" dirty="0" err="1" smtClean="0">
                <a:solidFill>
                  <a:schemeClr val="tx1"/>
                </a:solidFill>
                <a:latin typeface="+mn-lt"/>
                <a:ea typeface="+mn-ea"/>
                <a:cs typeface="+mn-cs"/>
              </a:rPr>
              <a:t>sekstingu-</a:t>
            </a:r>
            <a:r>
              <a:rPr lang="lv-LV" sz="1200" kern="1200" dirty="0" smtClean="0">
                <a:solidFill>
                  <a:schemeClr val="tx1"/>
                </a:solidFill>
                <a:latin typeface="+mn-lt"/>
                <a:ea typeface="+mn-ea"/>
                <a:cs typeface="+mn-cs"/>
              </a:rPr>
              <a:t> vēlme atkailināt savu ķermeni un izvietot publiskai apskatei. </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3. Jūs liksiet ikvienam justies dīvaini un neērti,</a:t>
            </a:r>
            <a:r>
              <a:rPr lang="lv-LV" sz="1200" kern="1200" baseline="0" dirty="0" smtClean="0">
                <a:solidFill>
                  <a:schemeClr val="tx1"/>
                </a:solidFill>
                <a:latin typeface="+mn-lt"/>
                <a:ea typeface="+mn-ea"/>
                <a:cs typeface="+mn-cs"/>
              </a:rPr>
              <a:t> ļaujot saviem draugiem, paziņām un svešām personām ieskatīties jūsu vannas istabā</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4. Darba devēji pārbauda savus potenciālos darbiniekus, apskatot informāciju un bildes to profilos</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5. Tas var dot viņiem ieskatu par potenciālajiem darba kandidātiem, ko viņi personas CV nevar redzēt un izlasīt. </a:t>
            </a:r>
            <a:endParaRPr lang="lv-LV"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Stāsts no Valmieras pasākuma.</a:t>
            </a:r>
            <a:endParaRPr lang="lv-LV" sz="1200" kern="1200" dirty="0" smtClean="0">
              <a:solidFill>
                <a:schemeClr val="tx1"/>
              </a:solidFill>
              <a:latin typeface="+mn-lt"/>
              <a:ea typeface="+mn-ea"/>
              <a:cs typeface="+mn-cs"/>
            </a:endParaRPr>
          </a:p>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11</a:t>
            </a:fld>
            <a:endParaRPr lang="lv-LV"/>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b="0" kern="1200" dirty="0" smtClean="0">
                <a:solidFill>
                  <a:schemeClr val="tx1"/>
                </a:solidFill>
                <a:latin typeface="+mn-lt"/>
                <a:ea typeface="+mn-ea"/>
                <a:cs typeface="+mn-cs"/>
              </a:rPr>
              <a:t>Nekad nedomā, ka viss sanāks, jo to, ko vēlies, tas nepiepildās! Centies dzīvot tā, lai nesāp sev!</a:t>
            </a:r>
          </a:p>
          <a:p>
            <a:r>
              <a:rPr lang="lv-LV" sz="1200" b="0" kern="1200" dirty="0" smtClean="0">
                <a:solidFill>
                  <a:schemeClr val="tx1"/>
                </a:solidFill>
                <a:latin typeface="+mn-lt"/>
                <a:ea typeface="+mn-ea"/>
                <a:cs typeface="+mn-cs"/>
              </a:rPr>
              <a:t>1. Negatīvisms</a:t>
            </a:r>
            <a:r>
              <a:rPr lang="lv-LV" sz="1200" b="0" kern="1200" baseline="0" dirty="0" smtClean="0">
                <a:solidFill>
                  <a:schemeClr val="tx1"/>
                </a:solidFill>
                <a:latin typeface="+mn-lt"/>
                <a:ea typeface="+mn-ea"/>
                <a:cs typeface="+mn-cs"/>
              </a:rPr>
              <a:t> tāpat kā reālajā dzīvē atbaida nevis pievelk</a:t>
            </a:r>
          </a:p>
          <a:p>
            <a:r>
              <a:rPr lang="lv-LV" sz="1200" b="0" kern="1200" baseline="0" dirty="0" smtClean="0">
                <a:solidFill>
                  <a:schemeClr val="tx1"/>
                </a:solidFill>
                <a:latin typeface="+mn-lt"/>
                <a:ea typeface="+mn-ea"/>
                <a:cs typeface="+mn-cs"/>
              </a:rPr>
              <a:t>2. Šis puisis ar šo pasaka, ka patiesībā ir vientuļš un nesaprasts, trūkst uzmanības</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b="0" kern="1200" baseline="0" dirty="0" smtClean="0">
                <a:solidFill>
                  <a:schemeClr val="tx1"/>
                </a:solidFill>
                <a:latin typeface="+mn-lt"/>
                <a:ea typeface="+mn-ea"/>
                <a:cs typeface="+mn-cs"/>
              </a:rPr>
              <a:t>3. </a:t>
            </a:r>
            <a:r>
              <a:rPr lang="lv-LV" sz="1200" b="0" kern="1200" dirty="0" smtClean="0">
                <a:solidFill>
                  <a:schemeClr val="tx1"/>
                </a:solidFill>
                <a:latin typeface="+mn-lt"/>
                <a:ea typeface="+mn-ea"/>
                <a:cs typeface="+mn-cs"/>
              </a:rPr>
              <a:t>Nekad</a:t>
            </a:r>
            <a:r>
              <a:rPr lang="lv-LV" sz="1200" b="0" kern="1200" baseline="0" dirty="0" smtClean="0">
                <a:solidFill>
                  <a:schemeClr val="tx1"/>
                </a:solidFill>
                <a:latin typeface="+mn-lt"/>
                <a:ea typeface="+mn-ea"/>
                <a:cs typeface="+mn-cs"/>
              </a:rPr>
              <a:t> nerakstiet par sevi sliktu vai negatīvu </a:t>
            </a:r>
            <a:r>
              <a:rPr lang="lv-LV" sz="1200" b="0" kern="1200" dirty="0" smtClean="0">
                <a:solidFill>
                  <a:schemeClr val="tx1"/>
                </a:solidFill>
                <a:latin typeface="+mn-lt"/>
                <a:ea typeface="+mn-ea"/>
                <a:cs typeface="+mn-cs"/>
              </a:rPr>
              <a:t>"Ak dies, esmu tik resna” vai „Es izskatos šausmīgi“, “Esmu muļķe”. Tas ir sauciens pēc uzmanības. Cilvēkiem nepatīk, ka no viņiem tiek pieprasīti</a:t>
            </a:r>
            <a:r>
              <a:rPr lang="lv-LV" sz="1200" b="0" kern="1200" baseline="0" dirty="0" smtClean="0">
                <a:solidFill>
                  <a:schemeClr val="tx1"/>
                </a:solidFill>
                <a:latin typeface="+mn-lt"/>
                <a:ea typeface="+mn-ea"/>
                <a:cs typeface="+mn-cs"/>
              </a:rPr>
              <a:t> komplimenti. </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b="0" kern="1200" baseline="0" dirty="0" smtClean="0">
                <a:solidFill>
                  <a:schemeClr val="tx1"/>
                </a:solidFill>
                <a:latin typeface="+mn-lt"/>
                <a:ea typeface="+mn-ea"/>
                <a:cs typeface="+mn-cs"/>
              </a:rPr>
              <a:t>4. Ja ir kāda problēma, tad par tiem ir jāstāsta vecākiem un tuviem draugiem, kuri patiesi izrādīs rūpes par jums.</a:t>
            </a:r>
            <a:r>
              <a:rPr lang="lv-LV" sz="1200" b="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lv-LV" sz="1200" b="0" kern="1200" dirty="0" smtClean="0">
                <a:solidFill>
                  <a:schemeClr val="tx1"/>
                </a:solidFill>
                <a:latin typeface="+mn-lt"/>
                <a:ea typeface="+mn-ea"/>
                <a:cs typeface="+mn-cs"/>
              </a:rPr>
              <a:t>5.</a:t>
            </a:r>
            <a:r>
              <a:rPr lang="lv-LV" sz="1200" b="0" kern="1200" baseline="0" dirty="0" smtClean="0">
                <a:solidFill>
                  <a:schemeClr val="tx1"/>
                </a:solidFill>
                <a:latin typeface="+mn-lt"/>
                <a:ea typeface="+mn-ea"/>
                <a:cs typeface="+mn-cs"/>
              </a:rPr>
              <a:t> Internetā nevienam neinteresē jūsu problēmas.</a:t>
            </a:r>
            <a:endParaRPr lang="lv-LV" b="0"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12</a:t>
            </a:fld>
            <a:endParaRPr lang="lv-LV"/>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Goda</a:t>
            </a:r>
            <a:r>
              <a:rPr lang="lv-LV" baseline="0" dirty="0" smtClean="0"/>
              <a:t> un cieņas aizskaršana</a:t>
            </a: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15</a:t>
            </a:fld>
            <a:endParaRPr lang="lv-LV"/>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Tikai nedēļu pēc tam, kad viņa tika iecelta par Lielbritānijas pirmo jaunatnes policijas un noziedzības komisāri, </a:t>
            </a:r>
            <a:r>
              <a:rPr lang="lv-LV" dirty="0" err="1" smtClean="0"/>
              <a:t>Parisai</a:t>
            </a:r>
            <a:r>
              <a:rPr lang="lv-LV" dirty="0" smtClean="0"/>
              <a:t> pieprasīja atkāpties,</a:t>
            </a:r>
            <a:r>
              <a:rPr lang="lv-LV" baseline="0" dirty="0" smtClean="0"/>
              <a:t> jo </a:t>
            </a:r>
            <a:r>
              <a:rPr lang="lv-LV" dirty="0" smtClean="0"/>
              <a:t>britu laikraksts publicēja virkni rupjus komentārus, kurus Parisa bija ievietojusi</a:t>
            </a:r>
            <a:r>
              <a:rPr lang="lv-LV" baseline="0" dirty="0" smtClean="0"/>
              <a:t> </a:t>
            </a:r>
            <a:r>
              <a:rPr lang="lv-LV" dirty="0" smtClean="0"/>
              <a:t>savā </a:t>
            </a:r>
            <a:r>
              <a:rPr lang="lv-LV" dirty="0" err="1" smtClean="0"/>
              <a:t>Twitter</a:t>
            </a:r>
            <a:r>
              <a:rPr lang="lv-LV" dirty="0" smtClean="0"/>
              <a:t> kontā,</a:t>
            </a:r>
            <a:r>
              <a:rPr lang="lv-LV" baseline="0" dirty="0" smtClean="0"/>
              <a:t> kad viņai bija</a:t>
            </a:r>
            <a:r>
              <a:rPr lang="lv-LV" dirty="0" smtClean="0"/>
              <a:t> 14-16 gadi.</a:t>
            </a:r>
            <a:r>
              <a:rPr lang="lv-LV" baseline="0" dirty="0" smtClean="0"/>
              <a:t> </a:t>
            </a:r>
            <a:r>
              <a:rPr lang="lv-LV" baseline="0" dirty="0" err="1" smtClean="0"/>
              <a:t>Komentāŗi</a:t>
            </a:r>
            <a:r>
              <a:rPr lang="lv-LV" baseline="0" dirty="0" smtClean="0"/>
              <a:t> bija</a:t>
            </a:r>
            <a:r>
              <a:rPr lang="lv-LV" dirty="0" smtClean="0"/>
              <a:t> saistīti ar narkotiku lietošanu un ballītēm, kā</a:t>
            </a:r>
            <a:r>
              <a:rPr lang="lv-LV" baseline="0" dirty="0" smtClean="0"/>
              <a:t> arī </a:t>
            </a:r>
            <a:r>
              <a:rPr lang="lv-LV" dirty="0" smtClean="0"/>
              <a:t>ietvēra rasistiska un </a:t>
            </a:r>
            <a:r>
              <a:rPr lang="lv-LV" dirty="0" err="1" smtClean="0"/>
              <a:t>homofobiska</a:t>
            </a:r>
            <a:r>
              <a:rPr lang="lv-LV" dirty="0" smtClean="0"/>
              <a:t> rakstura apvainojumus.</a:t>
            </a:r>
            <a:br>
              <a:rPr lang="lv-LV" dirty="0" smtClean="0"/>
            </a:br>
            <a:r>
              <a:rPr lang="lv-LV" dirty="0" smtClean="0"/>
              <a:t>Parisa</a:t>
            </a:r>
            <a:r>
              <a:rPr lang="lv-LV" baseline="0" dirty="0" smtClean="0"/>
              <a:t> publiski</a:t>
            </a:r>
            <a:r>
              <a:rPr lang="lv-LV" dirty="0" smtClean="0"/>
              <a:t> atvainojās, sakot: "Es biju naiva</a:t>
            </a:r>
            <a:r>
              <a:rPr lang="lv-LV" baseline="0" dirty="0" smtClean="0"/>
              <a:t> un jauna</a:t>
            </a:r>
            <a:r>
              <a:rPr lang="lv-LV" dirty="0" smtClean="0"/>
              <a:t>,</a:t>
            </a:r>
            <a:r>
              <a:rPr lang="lv-LV" baseline="0" dirty="0" smtClean="0"/>
              <a:t> viņa nožēlo un patiesībā tā nedomā</a:t>
            </a:r>
            <a:r>
              <a:rPr lang="lv-LV"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16</a:t>
            </a:fld>
            <a:endParaRPr lang="lv-LV"/>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err="1" smtClean="0"/>
              <a:t>Jacobs</a:t>
            </a:r>
            <a:r>
              <a:rPr lang="lv-LV" dirty="0" smtClean="0"/>
              <a:t> tika arestēts pēc tam, kad viņš savā </a:t>
            </a:r>
            <a:r>
              <a:rPr lang="lv-LV" dirty="0" err="1" smtClean="0"/>
              <a:t>Facebook</a:t>
            </a:r>
            <a:r>
              <a:rPr lang="lv-LV" dirty="0" smtClean="0"/>
              <a:t> profilā  rakstīja,</a:t>
            </a:r>
            <a:r>
              <a:rPr lang="lv-LV" baseline="0" dirty="0" smtClean="0"/>
              <a:t> ka braucis</a:t>
            </a:r>
            <a:r>
              <a:rPr lang="lv-LV" dirty="0" smtClean="0"/>
              <a:t> dzērumā</a:t>
            </a:r>
            <a:r>
              <a:rPr lang="lv-LV" baseline="0" dirty="0" smtClean="0"/>
              <a:t> un </a:t>
            </a:r>
            <a:r>
              <a:rPr lang="lv-LV" baseline="0" dirty="0" smtClean="0"/>
              <a:t>caur joku atvainojās šoferim</a:t>
            </a:r>
            <a:r>
              <a:rPr lang="lv-LV" baseline="0" dirty="0" smtClean="0"/>
              <a:t>, kuru </a:t>
            </a:r>
            <a:r>
              <a:rPr lang="lv-LV" baseline="0" dirty="0" smtClean="0"/>
              <a:t>notrieca. </a:t>
            </a:r>
            <a:r>
              <a:rPr lang="lv-LV" baseline="0" dirty="0" smtClean="0"/>
              <a:t>Vēlāk puisis taisnojies, ka tas </a:t>
            </a:r>
            <a:r>
              <a:rPr lang="lv-LV" dirty="0" smtClean="0"/>
              <a:t>bija domāts kā joks. Bet viņa draugi</a:t>
            </a:r>
            <a:r>
              <a:rPr lang="lv-LV" baseline="0" dirty="0" smtClean="0"/>
              <a:t> uz to </a:t>
            </a:r>
            <a:r>
              <a:rPr lang="lv-LV" baseline="0" dirty="0" smtClean="0"/>
              <a:t>reaģēja </a:t>
            </a:r>
            <a:r>
              <a:rPr lang="lv-LV" baseline="0" dirty="0" smtClean="0"/>
              <a:t>un informēja policiju par notikušo. </a:t>
            </a:r>
            <a:endParaRPr lang="lv-LV" dirty="0" smtClean="0"/>
          </a:p>
          <a:p>
            <a:r>
              <a:rPr lang="lv-LV" dirty="0" smtClean="0"/>
              <a:t/>
            </a:r>
            <a:br>
              <a:rPr lang="lv-LV" dirty="0" smtClean="0"/>
            </a:b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17</a:t>
            </a:fld>
            <a:endParaRPr lang="lv-LV"/>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err="1" smtClean="0"/>
              <a:t>Lee</a:t>
            </a:r>
            <a:r>
              <a:rPr lang="lv-LV" baseline="0" dirty="0" smtClean="0"/>
              <a:t> tika ieslodzīts cietumā par zagšanu</a:t>
            </a:r>
            <a:r>
              <a:rPr lang="lv-LV" dirty="0" smtClean="0"/>
              <a:t>, viņš</a:t>
            </a:r>
            <a:r>
              <a:rPr lang="lv-LV" baseline="0" dirty="0" smtClean="0"/>
              <a:t> </a:t>
            </a:r>
            <a:r>
              <a:rPr lang="lv-LV" dirty="0" smtClean="0"/>
              <a:t>draudēja saviem upuriem sēžot</a:t>
            </a:r>
            <a:r>
              <a:rPr lang="lv-LV" baseline="0" dirty="0" smtClean="0"/>
              <a:t> aiz</a:t>
            </a:r>
            <a:r>
              <a:rPr lang="lv-LV" dirty="0" smtClean="0"/>
              <a:t> restēm – no sava </a:t>
            </a:r>
            <a:r>
              <a:rPr lang="lv-LV" dirty="0" err="1" smtClean="0"/>
              <a:t>Facebook</a:t>
            </a:r>
            <a:r>
              <a:rPr lang="lv-LV" dirty="0" smtClean="0"/>
              <a:t> konta nosūtot</a:t>
            </a:r>
            <a:r>
              <a:rPr lang="lv-LV" baseline="0" dirty="0" smtClean="0"/>
              <a:t> tiem</a:t>
            </a:r>
            <a:r>
              <a:rPr lang="lv-LV" dirty="0" smtClean="0"/>
              <a:t> brīdinājumu "jūsu laiks tuvojas". </a:t>
            </a: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18</a:t>
            </a:fld>
            <a:endParaRPr lang="lv-LV"/>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err="1" smtClean="0"/>
              <a:t>Louise</a:t>
            </a:r>
            <a:r>
              <a:rPr lang="lv-LV" baseline="0" dirty="0" smtClean="0"/>
              <a:t> bija </a:t>
            </a:r>
            <a:r>
              <a:rPr lang="lv-LV" baseline="0" dirty="0" err="1" smtClean="0"/>
              <a:t>Claytonas</a:t>
            </a:r>
            <a:r>
              <a:rPr lang="lv-LV" baseline="0" dirty="0" smtClean="0"/>
              <a:t> </a:t>
            </a:r>
            <a:r>
              <a:rPr lang="lv-LV" baseline="0" dirty="0" err="1" smtClean="0"/>
              <a:t>Universitates</a:t>
            </a:r>
            <a:r>
              <a:rPr lang="lv-LV" baseline="0" dirty="0" smtClean="0"/>
              <a:t> direktore – viņa </a:t>
            </a:r>
            <a:r>
              <a:rPr lang="lv-LV" dirty="0" smtClean="0"/>
              <a:t>izveidoja</a:t>
            </a:r>
            <a:r>
              <a:rPr lang="lv-LV" baseline="0" dirty="0" smtClean="0"/>
              <a:t> </a:t>
            </a:r>
            <a:r>
              <a:rPr lang="lv-LV" dirty="0" smtClean="0"/>
              <a:t>viltus profilu </a:t>
            </a:r>
            <a:r>
              <a:rPr lang="lv-LV" dirty="0" err="1" smtClean="0"/>
              <a:t>Faceboook</a:t>
            </a:r>
            <a:r>
              <a:rPr lang="lv-LV" dirty="0" smtClean="0"/>
              <a:t>, uzdodoties par citu personu, lai izspiegotu savus studentus. Kad patiesība nāca gaismā, viņai</a:t>
            </a:r>
            <a:r>
              <a:rPr lang="lv-LV" baseline="0" dirty="0" smtClean="0"/>
              <a:t> nācās </a:t>
            </a:r>
            <a:r>
              <a:rPr lang="lv-LV" dirty="0" smtClean="0"/>
              <a:t>atkāpties no amata</a:t>
            </a:r>
            <a:r>
              <a:rPr lang="lv-LV" dirty="0" smtClean="0"/>
              <a:t>. Slēpjas aiz</a:t>
            </a:r>
            <a:r>
              <a:rPr lang="lv-LV" baseline="0" dirty="0" smtClean="0"/>
              <a:t> viltus identitātes.</a:t>
            </a:r>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19</a:t>
            </a:fld>
            <a:endParaRPr lang="lv-LV"/>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err="1" smtClean="0"/>
              <a:t>Andre</a:t>
            </a:r>
            <a:r>
              <a:rPr lang="lv-LV" dirty="0" smtClean="0"/>
              <a:t> savā</a:t>
            </a:r>
            <a:r>
              <a:rPr lang="lv-LV" baseline="0" dirty="0" smtClean="0"/>
              <a:t> </a:t>
            </a:r>
            <a:r>
              <a:rPr lang="lv-LV" dirty="0" err="1" smtClean="0"/>
              <a:t>Facebook</a:t>
            </a:r>
            <a:r>
              <a:rPr lang="lv-LV" dirty="0" smtClean="0"/>
              <a:t> profilā</a:t>
            </a:r>
            <a:r>
              <a:rPr lang="lv-LV" baseline="0" dirty="0" smtClean="0"/>
              <a:t> </a:t>
            </a:r>
            <a:r>
              <a:rPr lang="lv-LV" dirty="0" smtClean="0"/>
              <a:t>publicēja savas</a:t>
            </a:r>
            <a:r>
              <a:rPr lang="lv-LV" baseline="0" dirty="0" smtClean="0"/>
              <a:t> 1 gadu vecās meitas foto, kurā viņa redzama sasieta ar </a:t>
            </a:r>
            <a:r>
              <a:rPr lang="lv-LV" baseline="0" dirty="0" smtClean="0"/>
              <a:t>tekstu</a:t>
            </a:r>
            <a:r>
              <a:rPr lang="lv-LV" dirty="0" smtClean="0"/>
              <a:t> </a:t>
            </a:r>
            <a:r>
              <a:rPr lang="lv-LV" dirty="0" smtClean="0"/>
              <a:t>“Tā notiek,</a:t>
            </a:r>
            <a:r>
              <a:rPr lang="lv-LV" baseline="0" dirty="0" smtClean="0"/>
              <a:t> ja mazais man iesit un </a:t>
            </a:r>
            <a:r>
              <a:rPr lang="lv-LV" baseline="0" dirty="0" smtClean="0"/>
              <a:t>galā smaidiņš</a:t>
            </a:r>
            <a:r>
              <a:rPr lang="lv-LV" baseline="0" dirty="0" smtClean="0"/>
              <a:t>”.</a:t>
            </a:r>
            <a:r>
              <a:rPr lang="lv-LV" dirty="0" smtClean="0"/>
              <a:t> Drīz vien</a:t>
            </a:r>
            <a:r>
              <a:rPr lang="lv-LV" baseline="0" dirty="0" smtClean="0"/>
              <a:t> policija viņu apcietināja un </a:t>
            </a:r>
            <a:r>
              <a:rPr lang="lv-LV" dirty="0" smtClean="0"/>
              <a:t>tagad viņam</a:t>
            </a:r>
            <a:r>
              <a:rPr lang="lv-LV" baseline="0" dirty="0" smtClean="0"/>
              <a:t> </a:t>
            </a:r>
            <a:r>
              <a:rPr lang="lv-LV" dirty="0" smtClean="0"/>
              <a:t>ir aizliegts</a:t>
            </a:r>
            <a:r>
              <a:rPr lang="lv-LV" baseline="0" dirty="0" smtClean="0"/>
              <a:t> tuvoties</a:t>
            </a:r>
            <a:r>
              <a:rPr lang="lv-LV" dirty="0" smtClean="0"/>
              <a:t> savai meitai vai citiem nepilngadīgajiem. </a:t>
            </a:r>
            <a:r>
              <a:rPr lang="lv-LV" dirty="0" err="1" smtClean="0"/>
              <a:t>Andre</a:t>
            </a:r>
            <a:r>
              <a:rPr lang="lv-LV" dirty="0" smtClean="0"/>
              <a:t> tiesai skaidrojis, ka esot tikai spēlējies ar</a:t>
            </a:r>
            <a:r>
              <a:rPr lang="lv-LV" baseline="0" dirty="0" smtClean="0"/>
              <a:t> savu meitu un tas bilde esot bijis </a:t>
            </a:r>
            <a:r>
              <a:rPr lang="lv-LV" baseline="0" dirty="0" smtClean="0"/>
              <a:t>tikai joks</a:t>
            </a:r>
            <a:r>
              <a:rPr lang="lv-LV" baseline="0" dirty="0" smtClean="0"/>
              <a:t>.</a:t>
            </a:r>
            <a:endParaRPr lang="lv-LV" dirty="0" smtClean="0"/>
          </a:p>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20</a:t>
            </a:fld>
            <a:endParaRPr lang="lv-LV"/>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Georgs</a:t>
            </a:r>
            <a:r>
              <a:rPr lang="lv-LV" baseline="0" dirty="0" smtClean="0"/>
              <a:t> ir </a:t>
            </a:r>
            <a:r>
              <a:rPr lang="lv-LV" dirty="0" err="1" smtClean="0"/>
              <a:t>dator-hakeris</a:t>
            </a:r>
            <a:r>
              <a:rPr lang="lv-LV" dirty="0" smtClean="0"/>
              <a:t> no kādas IT kompānijas,</a:t>
            </a:r>
            <a:r>
              <a:rPr lang="lv-LV" baseline="0" dirty="0" smtClean="0"/>
              <a:t> kurš </a:t>
            </a:r>
            <a:r>
              <a:rPr lang="lv-LV" dirty="0" smtClean="0"/>
              <a:t>izmantoja vairāku</a:t>
            </a:r>
            <a:r>
              <a:rPr lang="lv-LV" baseline="0" dirty="0" smtClean="0"/>
              <a:t> </a:t>
            </a:r>
            <a:r>
              <a:rPr lang="lv-LV" dirty="0" smtClean="0"/>
              <a:t>sieviešu </a:t>
            </a:r>
            <a:r>
              <a:rPr lang="lv-LV" dirty="0" err="1" smtClean="0"/>
              <a:t>Facebook</a:t>
            </a:r>
            <a:r>
              <a:rPr lang="lv-LV" dirty="0" smtClean="0"/>
              <a:t> statusa atjauninājumus, lai ielauztos</a:t>
            </a:r>
            <a:r>
              <a:rPr lang="lv-LV" baseline="0" dirty="0" smtClean="0"/>
              <a:t> viņu </a:t>
            </a:r>
            <a:r>
              <a:rPr lang="lv-LV" dirty="0" smtClean="0"/>
              <a:t>e-pasta kontos</a:t>
            </a:r>
            <a:r>
              <a:rPr lang="lv-LV" baseline="0" dirty="0" smtClean="0"/>
              <a:t> un iegūtu kompromitējošas </a:t>
            </a:r>
            <a:r>
              <a:rPr lang="lv-LV" dirty="0" smtClean="0"/>
              <a:t>fotogrāfijas,</a:t>
            </a:r>
            <a:r>
              <a:rPr lang="lv-LV" baseline="0" dirty="0" smtClean="0"/>
              <a:t> kuras pēc tam publicēja šo sieviešu </a:t>
            </a:r>
            <a:r>
              <a:rPr lang="lv-LV" dirty="0" err="1" smtClean="0"/>
              <a:t>Facebook</a:t>
            </a:r>
            <a:r>
              <a:rPr lang="lv-LV" dirty="0" smtClean="0"/>
              <a:t> lapās.</a:t>
            </a:r>
            <a:r>
              <a:rPr lang="lv-LV" baseline="0" dirty="0" smtClean="0"/>
              <a:t> Vīrieša noziedzīgās darbības tika atklātas un viņš tika apsūdzēts.</a:t>
            </a:r>
            <a:endParaRPr lang="lv-LV" dirty="0" smtClean="0"/>
          </a:p>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21</a:t>
            </a:fld>
            <a:endParaRPr lang="lv-LV"/>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19F51D11-2144-4A4D-B11C-D6FB25876908}" type="slidenum">
              <a:rPr lang="lv-LV" smtClean="0"/>
              <a:pPr/>
              <a:t>24</a:t>
            </a:fld>
            <a:endParaRPr lang="lv-LV"/>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Sociālo</a:t>
            </a:r>
            <a:r>
              <a:rPr lang="lv-LV" baseline="0" dirty="0" smtClean="0"/>
              <a:t> tīklu izmantošana</a:t>
            </a:r>
          </a:p>
          <a:p>
            <a:r>
              <a:rPr lang="lv-LV" dirty="0" smtClean="0"/>
              <a:t>Ekspertiem skaidro svarīgākās lietas, kas jāatceras katram par personiskas informācijas ievietošanu internetā</a:t>
            </a:r>
            <a:endParaRPr lang="lv-LV" dirty="0"/>
          </a:p>
        </p:txBody>
      </p:sp>
      <p:sp>
        <p:nvSpPr>
          <p:cNvPr id="4" name="Slide Number Placeholder 3"/>
          <p:cNvSpPr>
            <a:spLocks noGrp="1"/>
          </p:cNvSpPr>
          <p:nvPr>
            <p:ph type="sldNum" sz="quarter" idx="10"/>
          </p:nvPr>
        </p:nvSpPr>
        <p:spPr/>
        <p:txBody>
          <a:bodyPr/>
          <a:lstStyle/>
          <a:p>
            <a:pPr>
              <a:defRPr/>
            </a:pPr>
            <a:fld id="{49CA6777-C1B8-4850-AE9F-F3D56FDB4D1C}" type="slidenum">
              <a:rPr lang="lv-LV" smtClean="0"/>
              <a:pPr>
                <a:defRPr/>
              </a:pPr>
              <a:t>25</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957A26B-7E41-433B-8087-5AEE60D5E8BF}" type="datetimeFigureOut">
              <a:rPr lang="lv-LV" smtClean="0"/>
              <a:pPr/>
              <a:t>2013.04.25.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AEEB43B-DCAA-4EBC-A7ED-FC9F0E9F8F66}"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7A26B-7E41-433B-8087-5AEE60D5E8BF}" type="datetimeFigureOut">
              <a:rPr lang="lv-LV" smtClean="0"/>
              <a:pPr/>
              <a:t>2013.04.25.</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EB43B-DCAA-4EBC-A7ED-FC9F0E9F8F66}" type="slidenum">
              <a:rPr lang="lv-LV" smtClean="0"/>
              <a:pPr/>
              <a:t>‹#›</a:t>
            </a:fld>
            <a:endParaRPr lang="lv-LV"/>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drossinternets.lv/" TargetMode="Externa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3ChR0LWB6dQ"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916832"/>
            <a:ext cx="7772400" cy="1470025"/>
          </a:xfrm>
        </p:spPr>
        <p:txBody>
          <a:bodyPr>
            <a:normAutofit/>
          </a:bodyPr>
          <a:lstStyle/>
          <a:p>
            <a:r>
              <a:rPr lang="lv-LV" sz="3600" b="1" dirty="0" smtClean="0">
                <a:solidFill>
                  <a:srgbClr val="006600"/>
                </a:solidFill>
              </a:rPr>
              <a:t/>
            </a:r>
            <a:br>
              <a:rPr lang="lv-LV" sz="3600" b="1" dirty="0" smtClean="0">
                <a:solidFill>
                  <a:srgbClr val="006600"/>
                </a:solidFill>
              </a:rPr>
            </a:br>
            <a:r>
              <a:rPr lang="lv-LV" sz="4000" b="1" dirty="0" smtClean="0">
                <a:solidFill>
                  <a:srgbClr val="006600"/>
                </a:solidFill>
              </a:rPr>
              <a:t>CIENI SEVI UN CITUS INTERNETĀ</a:t>
            </a:r>
            <a:endParaRPr lang="lv-LV" sz="4000" b="1" dirty="0">
              <a:solidFill>
                <a:srgbClr val="006600"/>
              </a:solidFill>
            </a:endParaRPr>
          </a:p>
        </p:txBody>
      </p:sp>
      <p:sp>
        <p:nvSpPr>
          <p:cNvPr id="3" name="Subtitle 2"/>
          <p:cNvSpPr>
            <a:spLocks noGrp="1"/>
          </p:cNvSpPr>
          <p:nvPr>
            <p:ph type="subTitle" idx="1"/>
          </p:nvPr>
        </p:nvSpPr>
        <p:spPr>
          <a:xfrm>
            <a:off x="259432" y="4725144"/>
            <a:ext cx="5896744" cy="1608584"/>
          </a:xfrm>
        </p:spPr>
        <p:txBody>
          <a:bodyPr>
            <a:noAutofit/>
          </a:bodyPr>
          <a:lstStyle/>
          <a:p>
            <a:pPr algn="l"/>
            <a:r>
              <a:rPr lang="lv-LV" sz="2000" dirty="0" smtClean="0"/>
              <a:t>Ieva Jankovska</a:t>
            </a:r>
          </a:p>
          <a:p>
            <a:pPr algn="l"/>
            <a:r>
              <a:rPr lang="lv-LV" sz="2000" i="1" dirty="0" smtClean="0"/>
              <a:t>Net-Safe Latvia </a:t>
            </a:r>
            <a:r>
              <a:rPr lang="lv-LV" sz="2000" dirty="0" smtClean="0"/>
              <a:t>Drošāka interneta centra koordinatore</a:t>
            </a:r>
          </a:p>
          <a:p>
            <a:pPr algn="l"/>
            <a:r>
              <a:rPr lang="lv-LV" sz="2000" dirty="0" err="1" smtClean="0">
                <a:solidFill>
                  <a:srgbClr val="006600"/>
                </a:solidFill>
              </a:rPr>
              <a:t>info@drossinternets.lv</a:t>
            </a:r>
            <a:endParaRPr lang="lv-LV" sz="2000" dirty="0" smtClean="0">
              <a:solidFill>
                <a:srgbClr val="006600"/>
              </a:solidFill>
            </a:endParaRPr>
          </a:p>
          <a:p>
            <a:pPr algn="l"/>
            <a:r>
              <a:rPr lang="lv-LV" sz="2000" dirty="0" err="1" smtClean="0">
                <a:solidFill>
                  <a:srgbClr val="006600"/>
                </a:solidFill>
              </a:rPr>
              <a:t>www.drossinternets.lv</a:t>
            </a:r>
            <a:r>
              <a:rPr lang="lv-LV" sz="2000" dirty="0" smtClean="0">
                <a:solidFill>
                  <a:srgbClr val="006600"/>
                </a:solidFill>
              </a:rPr>
              <a:t> </a:t>
            </a:r>
          </a:p>
          <a:p>
            <a:endParaRPr lang="lv-LV" sz="2400" dirty="0"/>
          </a:p>
        </p:txBody>
      </p:sp>
      <p:pic>
        <p:nvPicPr>
          <p:cNvPr id="2050" name="Picture 2" descr="\\10.0.221.1\lia$\Net-Safe\0_NET-SAFE LATVIA_2011-2012\LOGO\drossinternets\Logo_Gars (peleki burti).jpg"/>
          <p:cNvPicPr>
            <a:picLocks noChangeAspect="1" noChangeArrowheads="1"/>
          </p:cNvPicPr>
          <p:nvPr/>
        </p:nvPicPr>
        <p:blipFill>
          <a:blip r:embed="rId3" cstate="print"/>
          <a:srcRect/>
          <a:stretch>
            <a:fillRect/>
          </a:stretch>
        </p:blipFill>
        <p:spPr bwMode="auto">
          <a:xfrm>
            <a:off x="2627784" y="476672"/>
            <a:ext cx="3521894" cy="76464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1143000"/>
          </a:xfrm>
        </p:spPr>
        <p:txBody>
          <a:bodyPr>
            <a:noAutofit/>
          </a:bodyPr>
          <a:lstStyle/>
          <a:p>
            <a:r>
              <a:rPr lang="lv-LV" sz="3600" b="1" i="1" dirty="0" smtClean="0">
                <a:solidFill>
                  <a:srgbClr val="006600"/>
                </a:solidFill>
              </a:rPr>
              <a:t>NET-SAFE LATVIA </a:t>
            </a:r>
            <a:r>
              <a:rPr lang="lv-LV" sz="3600" b="1" dirty="0" smtClean="0">
                <a:solidFill>
                  <a:srgbClr val="006600"/>
                </a:solidFill>
              </a:rPr>
              <a:t>DROŠĀKA INTERNETA CENTRS</a:t>
            </a:r>
            <a:endParaRPr lang="lv-LV" sz="3600" b="1" dirty="0">
              <a:solidFill>
                <a:srgbClr val="006600"/>
              </a:solidFill>
            </a:endParaRPr>
          </a:p>
        </p:txBody>
      </p:sp>
      <p:sp>
        <p:nvSpPr>
          <p:cNvPr id="3" name="Content Placeholder 2"/>
          <p:cNvSpPr>
            <a:spLocks noGrp="1"/>
          </p:cNvSpPr>
          <p:nvPr>
            <p:ph idx="1"/>
          </p:nvPr>
        </p:nvSpPr>
        <p:spPr>
          <a:xfrm>
            <a:off x="179512" y="1412776"/>
            <a:ext cx="8424936" cy="4525963"/>
          </a:xfrm>
        </p:spPr>
        <p:txBody>
          <a:bodyPr>
            <a:normAutofit/>
          </a:bodyPr>
          <a:lstStyle/>
          <a:p>
            <a:r>
              <a:rPr lang="lv-LV" sz="2400" b="1" dirty="0" smtClean="0"/>
              <a:t>IZGLĪTOŠANAS DARBS: </a:t>
            </a:r>
            <a:r>
              <a:rPr lang="lv-LV" sz="2400" dirty="0" smtClean="0"/>
              <a:t>bērnu, jauniešu, skolotāju un vecāku informēšana un izglītošana interneta satura drošības jomā – par riskiem un apdraudējumiem internetā.</a:t>
            </a:r>
          </a:p>
          <a:p>
            <a:endParaRPr lang="lv-LV" sz="2400" dirty="0" smtClean="0"/>
          </a:p>
          <a:p>
            <a:r>
              <a:rPr lang="lv-LV" sz="2400" b="1" dirty="0" smtClean="0"/>
              <a:t>ZIŅOJUMU LĪNIJA: </a:t>
            </a:r>
            <a:r>
              <a:rPr lang="lv-LV" sz="2400" dirty="0" smtClean="0"/>
              <a:t>iespēja sabiedrībai mājas lapā </a:t>
            </a:r>
            <a:r>
              <a:rPr lang="lv-LV" sz="2400" dirty="0" err="1" smtClean="0">
                <a:hlinkClick r:id="rId3"/>
              </a:rPr>
              <a:t>www.drossinternets.lv</a:t>
            </a:r>
            <a:r>
              <a:rPr lang="lv-LV" sz="2400" dirty="0" smtClean="0"/>
              <a:t> elektroniski ziņot par atklātajiem pārkāpumiem un nelegālu saturu internetā.</a:t>
            </a:r>
          </a:p>
          <a:p>
            <a:pPr>
              <a:buNone/>
            </a:pPr>
            <a:endParaRPr lang="lv-LV" sz="2400" dirty="0" smtClean="0"/>
          </a:p>
          <a:p>
            <a:r>
              <a:rPr lang="lv-LV" sz="2400" b="1" dirty="0" smtClean="0"/>
              <a:t>UZTICĪBAS TĀLRUNIS 116111: </a:t>
            </a:r>
            <a:r>
              <a:rPr lang="lv-LV" sz="2400" dirty="0" smtClean="0"/>
              <a:t>iespēja bērniem/jauniešiem ziņot par pārkāpumiem internetā un saņemt psihologa atbalstu.</a:t>
            </a:r>
          </a:p>
        </p:txBody>
      </p:sp>
      <p:pic>
        <p:nvPicPr>
          <p:cNvPr id="4" name="Picture 3" descr="ES_lidzfinasejums.JPG"/>
          <p:cNvPicPr>
            <a:picLocks noChangeAspect="1"/>
          </p:cNvPicPr>
          <p:nvPr/>
        </p:nvPicPr>
        <p:blipFill>
          <a:blip r:embed="rId4" cstate="print"/>
          <a:stretch>
            <a:fillRect/>
          </a:stretch>
        </p:blipFill>
        <p:spPr>
          <a:xfrm>
            <a:off x="8198217" y="5805264"/>
            <a:ext cx="838279" cy="1008112"/>
          </a:xfrm>
          <a:prstGeom prst="rect">
            <a:avLst/>
          </a:prstGeom>
        </p:spPr>
      </p:pic>
      <p:pic>
        <p:nvPicPr>
          <p:cNvPr id="5" name="Picture 4" descr="interneta_asoc_jauns.jpg"/>
          <p:cNvPicPr>
            <a:picLocks noChangeAspect="1"/>
          </p:cNvPicPr>
          <p:nvPr/>
        </p:nvPicPr>
        <p:blipFill>
          <a:blip r:embed="rId5" cstate="print"/>
          <a:stretch>
            <a:fillRect/>
          </a:stretch>
        </p:blipFill>
        <p:spPr>
          <a:xfrm>
            <a:off x="5220072" y="5891674"/>
            <a:ext cx="1296144" cy="777686"/>
          </a:xfrm>
          <a:prstGeom prst="rect">
            <a:avLst/>
          </a:prstGeom>
        </p:spPr>
      </p:pic>
      <p:pic>
        <p:nvPicPr>
          <p:cNvPr id="6" name="Picture 5" descr="logo_VBTAI.png"/>
          <p:cNvPicPr>
            <a:picLocks noChangeAspect="1"/>
          </p:cNvPicPr>
          <p:nvPr/>
        </p:nvPicPr>
        <p:blipFill>
          <a:blip r:embed="rId6" cstate="print"/>
          <a:stretch>
            <a:fillRect/>
          </a:stretch>
        </p:blipFill>
        <p:spPr>
          <a:xfrm>
            <a:off x="6876256" y="5750507"/>
            <a:ext cx="936104" cy="1062869"/>
          </a:xfrm>
          <a:prstGeom prst="rect">
            <a:avLst/>
          </a:prstGeom>
        </p:spPr>
      </p:pic>
      <p:pic>
        <p:nvPicPr>
          <p:cNvPr id="1026" name="Picture 2" descr="\\10.0.221.1\lia$\Net-Safe\0_NET-SAFE LATVIA_2011-2012\LOGO\drossinternets\drossinternets_Logo_Vert.png"/>
          <p:cNvPicPr>
            <a:picLocks noChangeAspect="1" noChangeArrowheads="1"/>
          </p:cNvPicPr>
          <p:nvPr/>
        </p:nvPicPr>
        <p:blipFill>
          <a:blip r:embed="rId7" cstate="print"/>
          <a:srcRect/>
          <a:stretch>
            <a:fillRect/>
          </a:stretch>
        </p:blipFill>
        <p:spPr bwMode="auto">
          <a:xfrm>
            <a:off x="4092914" y="5733256"/>
            <a:ext cx="911134" cy="105273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WWW.DROSSINTERNETS.LV</a:t>
            </a:r>
            <a:endParaRPr lang="lv-LV" sz="3600" b="1" dirty="0">
              <a:solidFill>
                <a:srgbClr val="006600"/>
              </a:solidFill>
            </a:endParaRPr>
          </a:p>
        </p:txBody>
      </p:sp>
      <p:pic>
        <p:nvPicPr>
          <p:cNvPr id="1026" name="Picture 2" descr="C:\Users\Ieva\Desktop\Ieva_01-05-2010\NS\NS\Paraugi\majas_lapa.jpg"/>
          <p:cNvPicPr>
            <a:picLocks noGrp="1" noChangeAspect="1" noChangeArrowheads="1"/>
          </p:cNvPicPr>
          <p:nvPr>
            <p:ph idx="1"/>
          </p:nvPr>
        </p:nvPicPr>
        <p:blipFill>
          <a:blip r:embed="rId2" cstate="print"/>
          <a:srcRect/>
          <a:stretch>
            <a:fillRect/>
          </a:stretch>
        </p:blipFill>
        <p:spPr bwMode="auto">
          <a:xfrm>
            <a:off x="1656862" y="1600200"/>
            <a:ext cx="5830275" cy="452596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lv-LV" sz="3600" b="1" dirty="0" smtClean="0">
                <a:solidFill>
                  <a:srgbClr val="006600"/>
                </a:solidFill>
              </a:rPr>
              <a:t>INTERNETA UN SOCIĀLO MEDIJU LIETOTĀJU SKAITS LATVIJĀ</a:t>
            </a:r>
            <a:endParaRPr lang="en-US" sz="3600" b="1" dirty="0">
              <a:solidFill>
                <a:srgbClr val="006600"/>
              </a:solidFill>
            </a:endParaRPr>
          </a:p>
        </p:txBody>
      </p:sp>
      <p:sp>
        <p:nvSpPr>
          <p:cNvPr id="3" name="Content Placeholder 2"/>
          <p:cNvSpPr>
            <a:spLocks noGrp="1"/>
          </p:cNvSpPr>
          <p:nvPr>
            <p:ph idx="1"/>
          </p:nvPr>
        </p:nvSpPr>
        <p:spPr>
          <a:xfrm>
            <a:off x="1187624" y="1484784"/>
            <a:ext cx="7704856" cy="4525963"/>
          </a:xfrm>
        </p:spPr>
        <p:txBody>
          <a:bodyPr>
            <a:normAutofit/>
          </a:bodyPr>
          <a:lstStyle/>
          <a:p>
            <a:endParaRPr lang="lv-LV" sz="2800" b="1" dirty="0" smtClean="0">
              <a:solidFill>
                <a:schemeClr val="accent1">
                  <a:lumMod val="75000"/>
                </a:schemeClr>
              </a:solidFill>
            </a:endParaRPr>
          </a:p>
          <a:p>
            <a:r>
              <a:rPr lang="lv-LV" sz="2800" b="1" dirty="0" smtClean="0">
                <a:solidFill>
                  <a:srgbClr val="006600"/>
                </a:solidFill>
              </a:rPr>
              <a:t>1’277’441</a:t>
            </a:r>
            <a:r>
              <a:rPr lang="lv-LV" sz="2800" b="1" dirty="0" smtClean="0">
                <a:solidFill>
                  <a:schemeClr val="tx1">
                    <a:lumMod val="75000"/>
                    <a:lumOff val="25000"/>
                  </a:schemeClr>
                </a:solidFill>
              </a:rPr>
              <a:t> </a:t>
            </a:r>
            <a:r>
              <a:rPr lang="lv-LV" sz="2800" dirty="0" smtClean="0">
                <a:solidFill>
                  <a:schemeClr val="tx1">
                    <a:lumMod val="75000"/>
                    <a:lumOff val="25000"/>
                  </a:schemeClr>
                </a:solidFill>
              </a:rPr>
              <a:t>interneta lietotāju skaits jeb </a:t>
            </a:r>
            <a:r>
              <a:rPr lang="lv-LV" sz="2800" b="1" dirty="0" smtClean="0">
                <a:solidFill>
                  <a:srgbClr val="006600"/>
                </a:solidFill>
              </a:rPr>
              <a:t>62%</a:t>
            </a:r>
            <a:r>
              <a:rPr lang="lv-LV" sz="2800" dirty="0" smtClean="0">
                <a:solidFill>
                  <a:srgbClr val="006600"/>
                </a:solidFill>
              </a:rPr>
              <a:t> </a:t>
            </a:r>
            <a:r>
              <a:rPr lang="lv-LV" sz="2800" dirty="0" smtClean="0">
                <a:solidFill>
                  <a:schemeClr val="tx1">
                    <a:lumMod val="75000"/>
                    <a:lumOff val="25000"/>
                  </a:schemeClr>
                </a:solidFill>
              </a:rPr>
              <a:t>no iedzīvotāju skaita</a:t>
            </a:r>
          </a:p>
          <a:p>
            <a:pPr>
              <a:buNone/>
            </a:pPr>
            <a:endParaRPr lang="lv-LV" sz="2800" b="1" dirty="0" smtClean="0">
              <a:solidFill>
                <a:schemeClr val="tx1">
                  <a:lumMod val="75000"/>
                  <a:lumOff val="25000"/>
                </a:schemeClr>
              </a:solidFill>
            </a:endParaRPr>
          </a:p>
          <a:p>
            <a:r>
              <a:rPr lang="lv-LV" sz="2800" b="1" dirty="0" smtClean="0">
                <a:solidFill>
                  <a:srgbClr val="006600"/>
                </a:solidFill>
              </a:rPr>
              <a:t>666‘126</a:t>
            </a:r>
            <a:r>
              <a:rPr lang="lv-LV" sz="2800" dirty="0" smtClean="0">
                <a:solidFill>
                  <a:schemeClr val="tx1">
                    <a:lumMod val="75000"/>
                    <a:lumOff val="25000"/>
                  </a:schemeClr>
                </a:solidFill>
              </a:rPr>
              <a:t> jeb </a:t>
            </a:r>
            <a:r>
              <a:rPr lang="lv-LV" sz="2800" b="1" dirty="0" smtClean="0">
                <a:solidFill>
                  <a:srgbClr val="006600"/>
                </a:solidFill>
              </a:rPr>
              <a:t>52%</a:t>
            </a:r>
            <a:r>
              <a:rPr lang="lv-LV" sz="2800" dirty="0" smtClean="0">
                <a:solidFill>
                  <a:srgbClr val="006600"/>
                </a:solidFill>
              </a:rPr>
              <a:t> </a:t>
            </a:r>
            <a:r>
              <a:rPr lang="lv-LV" sz="2800" dirty="0" smtClean="0">
                <a:solidFill>
                  <a:schemeClr val="tx1">
                    <a:lumMod val="75000"/>
                    <a:lumOff val="25000"/>
                  </a:schemeClr>
                </a:solidFill>
              </a:rPr>
              <a:t>no interneta lietotāju skaita</a:t>
            </a:r>
            <a:endParaRPr lang="en-US" sz="2800" dirty="0" smtClean="0">
              <a:solidFill>
                <a:schemeClr val="tx1">
                  <a:lumMod val="75000"/>
                  <a:lumOff val="25000"/>
                </a:schemeClr>
              </a:solidFill>
            </a:endParaRPr>
          </a:p>
          <a:p>
            <a:r>
              <a:rPr lang="lv-LV" sz="2800" b="1" dirty="0" smtClean="0">
                <a:solidFill>
                  <a:srgbClr val="006600"/>
                </a:solidFill>
              </a:rPr>
              <a:t>414’520 </a:t>
            </a:r>
            <a:r>
              <a:rPr lang="lv-LV" sz="2800" dirty="0" smtClean="0">
                <a:solidFill>
                  <a:schemeClr val="tx1">
                    <a:lumMod val="75000"/>
                    <a:lumOff val="25000"/>
                  </a:schemeClr>
                </a:solidFill>
              </a:rPr>
              <a:t>jeb </a:t>
            </a:r>
            <a:r>
              <a:rPr lang="lv-LV" sz="2800" b="1" dirty="0" smtClean="0">
                <a:solidFill>
                  <a:srgbClr val="006600"/>
                </a:solidFill>
              </a:rPr>
              <a:t>32% </a:t>
            </a:r>
            <a:r>
              <a:rPr lang="lv-LV" sz="2800" dirty="0" smtClean="0">
                <a:solidFill>
                  <a:schemeClr val="tx1">
                    <a:lumMod val="75000"/>
                    <a:lumOff val="25000"/>
                  </a:schemeClr>
                </a:solidFill>
              </a:rPr>
              <a:t>no interneta lietotāju skaita</a:t>
            </a:r>
            <a:endParaRPr lang="en-US" sz="2800" dirty="0" smtClean="0">
              <a:solidFill>
                <a:schemeClr val="tx1">
                  <a:lumMod val="75000"/>
                  <a:lumOff val="25000"/>
                </a:schemeClr>
              </a:solidFill>
            </a:endParaRPr>
          </a:p>
          <a:p>
            <a:r>
              <a:rPr lang="lv-LV" sz="2800" b="1" dirty="0" smtClean="0">
                <a:solidFill>
                  <a:srgbClr val="006600"/>
                </a:solidFill>
              </a:rPr>
              <a:t>129’000</a:t>
            </a:r>
            <a:r>
              <a:rPr lang="lv-LV" sz="2800" b="1" dirty="0" smtClean="0">
                <a:solidFill>
                  <a:schemeClr val="accent1">
                    <a:lumMod val="75000"/>
                  </a:schemeClr>
                </a:solidFill>
              </a:rPr>
              <a:t> </a:t>
            </a:r>
            <a:r>
              <a:rPr lang="lv-LV" sz="2800" dirty="0" smtClean="0">
                <a:solidFill>
                  <a:schemeClr val="tx1">
                    <a:lumMod val="75000"/>
                    <a:lumOff val="25000"/>
                  </a:schemeClr>
                </a:solidFill>
              </a:rPr>
              <a:t>jeb </a:t>
            </a:r>
            <a:r>
              <a:rPr lang="lv-LV" sz="2800" b="1" dirty="0" smtClean="0">
                <a:solidFill>
                  <a:srgbClr val="006600"/>
                </a:solidFill>
              </a:rPr>
              <a:t>10% </a:t>
            </a:r>
            <a:r>
              <a:rPr lang="lv-LV" sz="2800" dirty="0" smtClean="0">
                <a:solidFill>
                  <a:schemeClr val="tx1">
                    <a:lumMod val="75000"/>
                    <a:lumOff val="25000"/>
                  </a:schemeClr>
                </a:solidFill>
              </a:rPr>
              <a:t>no interneta lietotāju skaita</a:t>
            </a:r>
          </a:p>
          <a:p>
            <a:endParaRPr lang="lv-LV" sz="2800" dirty="0" smtClean="0">
              <a:solidFill>
                <a:schemeClr val="tx1">
                  <a:lumMod val="75000"/>
                  <a:lumOff val="25000"/>
                </a:schemeClr>
              </a:solidFill>
            </a:endParaRPr>
          </a:p>
          <a:p>
            <a:endParaRPr lang="lv-LV" sz="2800" dirty="0" smtClean="0">
              <a:solidFill>
                <a:schemeClr val="tx1">
                  <a:lumMod val="75000"/>
                  <a:lumOff val="25000"/>
                </a:schemeClr>
              </a:solidFill>
            </a:endParaRPr>
          </a:p>
          <a:p>
            <a:pPr>
              <a:buNone/>
            </a:pPr>
            <a:endParaRPr lang="en-US" sz="2800" dirty="0" smtClean="0">
              <a:solidFill>
                <a:schemeClr val="tx1">
                  <a:lumMod val="65000"/>
                  <a:lumOff val="35000"/>
                </a:schemeClr>
              </a:solidFill>
            </a:endParaRPr>
          </a:p>
          <a:p>
            <a:endParaRPr lang="en-US" sz="2800" b="1" dirty="0">
              <a:solidFill>
                <a:schemeClr val="tx1">
                  <a:lumMod val="65000"/>
                  <a:lumOff val="35000"/>
                </a:schemeClr>
              </a:solidFill>
            </a:endParaRPr>
          </a:p>
        </p:txBody>
      </p:sp>
      <p:pic>
        <p:nvPicPr>
          <p:cNvPr id="4101" name="Picture 5" descr="C:\Users\user\Pictures\Pictures\fb.jpg"/>
          <p:cNvPicPr>
            <a:picLocks noChangeAspect="1" noChangeArrowheads="1"/>
          </p:cNvPicPr>
          <p:nvPr/>
        </p:nvPicPr>
        <p:blipFill>
          <a:blip r:embed="rId3" cstate="print"/>
          <a:srcRect/>
          <a:stretch>
            <a:fillRect/>
          </a:stretch>
        </p:blipFill>
        <p:spPr bwMode="auto">
          <a:xfrm>
            <a:off x="611560" y="3861048"/>
            <a:ext cx="540000" cy="540000"/>
          </a:xfrm>
          <a:prstGeom prst="rect">
            <a:avLst/>
          </a:prstGeom>
          <a:noFill/>
        </p:spPr>
      </p:pic>
      <p:pic>
        <p:nvPicPr>
          <p:cNvPr id="4100" name="Picture 4" descr="C:\Users\user\Pictures\Pictures\dr.jpg"/>
          <p:cNvPicPr>
            <a:picLocks noChangeAspect="1" noChangeArrowheads="1"/>
          </p:cNvPicPr>
          <p:nvPr/>
        </p:nvPicPr>
        <p:blipFill>
          <a:blip r:embed="rId4" cstate="print"/>
          <a:srcRect/>
          <a:stretch>
            <a:fillRect/>
          </a:stretch>
        </p:blipFill>
        <p:spPr bwMode="auto">
          <a:xfrm>
            <a:off x="611560" y="3284984"/>
            <a:ext cx="540000" cy="540000"/>
          </a:xfrm>
          <a:prstGeom prst="rect">
            <a:avLst/>
          </a:prstGeom>
          <a:noFill/>
        </p:spPr>
      </p:pic>
      <p:pic>
        <p:nvPicPr>
          <p:cNvPr id="4103" name="Picture 7" descr="C:\Users\user\Pictures\Pictures\twitter.jpg"/>
          <p:cNvPicPr>
            <a:picLocks noChangeAspect="1" noChangeArrowheads="1"/>
          </p:cNvPicPr>
          <p:nvPr/>
        </p:nvPicPr>
        <p:blipFill>
          <a:blip r:embed="rId5" cstate="print"/>
          <a:srcRect/>
          <a:stretch>
            <a:fillRect/>
          </a:stretch>
        </p:blipFill>
        <p:spPr bwMode="auto">
          <a:xfrm>
            <a:off x="611560" y="4437112"/>
            <a:ext cx="540000" cy="540000"/>
          </a:xfrm>
          <a:prstGeom prst="rect">
            <a:avLst/>
          </a:prstGeom>
          <a:noFill/>
        </p:spPr>
      </p:pic>
      <p:pic>
        <p:nvPicPr>
          <p:cNvPr id="11" name="Picture 10" descr="Logo_Vertikals (peleki burti).png"/>
          <p:cNvPicPr>
            <a:picLocks noChangeAspect="1"/>
          </p:cNvPicPr>
          <p:nvPr/>
        </p:nvPicPr>
        <p:blipFill>
          <a:blip r:embed="rId6" cstate="print"/>
          <a:stretch>
            <a:fillRect/>
          </a:stretch>
        </p:blipFill>
        <p:spPr>
          <a:xfrm>
            <a:off x="8028384" y="5661248"/>
            <a:ext cx="920399" cy="1063383"/>
          </a:xfrm>
          <a:prstGeom prst="rect">
            <a:avLst/>
          </a:prstGeom>
        </p:spPr>
      </p:pic>
      <p:sp>
        <p:nvSpPr>
          <p:cNvPr id="9" name="Rectangle 8"/>
          <p:cNvSpPr/>
          <p:nvPr/>
        </p:nvSpPr>
        <p:spPr>
          <a:xfrm>
            <a:off x="179512" y="6165304"/>
            <a:ext cx="4572000" cy="461665"/>
          </a:xfrm>
          <a:prstGeom prst="rect">
            <a:avLst/>
          </a:prstGeom>
        </p:spPr>
        <p:txBody>
          <a:bodyPr>
            <a:spAutoFit/>
          </a:bodyPr>
          <a:lstStyle/>
          <a:p>
            <a:r>
              <a:rPr lang="lv-LV" sz="1200" i="1" dirty="0" smtClean="0"/>
              <a:t>Datu avots: </a:t>
            </a:r>
            <a:r>
              <a:rPr lang="lv-LV" sz="1200" i="1" dirty="0" err="1" smtClean="0"/>
              <a:t>Gemius</a:t>
            </a:r>
            <a:r>
              <a:rPr lang="lv-LV" sz="1200" i="1" dirty="0" smtClean="0"/>
              <a:t> Audience, janvāris 2013, </a:t>
            </a:r>
            <a:r>
              <a:rPr lang="lv-LV" sz="1200" i="1" dirty="0" err="1" smtClean="0"/>
              <a:t>World</a:t>
            </a:r>
            <a:r>
              <a:rPr lang="lv-LV" sz="1200" i="1" dirty="0" smtClean="0"/>
              <a:t> Stats, decembris 2012, TNS </a:t>
            </a:r>
            <a:r>
              <a:rPr lang="lv-LV" sz="1200" i="1" dirty="0" err="1" smtClean="0"/>
              <a:t>Latvia</a:t>
            </a:r>
            <a:r>
              <a:rPr lang="lv-LV" sz="1200" i="1" dirty="0" smtClean="0"/>
              <a:t>, janvāris 2013</a:t>
            </a:r>
            <a:endParaRPr lang="lv-LV" sz="1200"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INTERNETA VIETŅU TOP 15 LATVIJĀ</a:t>
            </a:r>
            <a:endParaRPr lang="lv-LV" sz="3600" b="1" dirty="0">
              <a:solidFill>
                <a:srgbClr val="006600"/>
              </a:solidFill>
            </a:endParaRPr>
          </a:p>
        </p:txBody>
      </p:sp>
      <p:pic>
        <p:nvPicPr>
          <p:cNvPr id="4" name="Content Placeholder 3" descr="top_vietnes.jpg"/>
          <p:cNvPicPr>
            <a:picLocks noGrp="1" noChangeAspect="1"/>
          </p:cNvPicPr>
          <p:nvPr>
            <p:ph idx="1"/>
          </p:nvPr>
        </p:nvPicPr>
        <p:blipFill>
          <a:blip r:embed="rId2" cstate="print"/>
          <a:stretch>
            <a:fillRect/>
          </a:stretch>
        </p:blipFill>
        <p:spPr>
          <a:xfrm>
            <a:off x="1064992" y="1600200"/>
            <a:ext cx="7014015" cy="4525963"/>
          </a:xfrm>
        </p:spPr>
      </p:pic>
      <p:sp>
        <p:nvSpPr>
          <p:cNvPr id="5" name="Rectangle 4"/>
          <p:cNvSpPr/>
          <p:nvPr/>
        </p:nvSpPr>
        <p:spPr>
          <a:xfrm>
            <a:off x="107504" y="6381328"/>
            <a:ext cx="2604496" cy="276999"/>
          </a:xfrm>
          <a:prstGeom prst="rect">
            <a:avLst/>
          </a:prstGeom>
        </p:spPr>
        <p:txBody>
          <a:bodyPr wrap="none">
            <a:spAutoFit/>
          </a:bodyPr>
          <a:lstStyle/>
          <a:p>
            <a:r>
              <a:rPr lang="fr-FR" sz="1200" i="1" dirty="0" err="1" smtClean="0"/>
              <a:t>Datu</a:t>
            </a:r>
            <a:r>
              <a:rPr lang="fr-FR" sz="1200" i="1" dirty="0" smtClean="0"/>
              <a:t> </a:t>
            </a:r>
            <a:r>
              <a:rPr lang="fr-FR" sz="1200" i="1" dirty="0" err="1" smtClean="0"/>
              <a:t>avots</a:t>
            </a:r>
            <a:r>
              <a:rPr lang="fr-FR" sz="1200" i="1" dirty="0" smtClean="0"/>
              <a:t>: TNS </a:t>
            </a:r>
            <a:r>
              <a:rPr lang="fr-FR" sz="1200" i="1" dirty="0" err="1" smtClean="0"/>
              <a:t>Latvia</a:t>
            </a:r>
            <a:r>
              <a:rPr lang="fr-FR" sz="1200" i="1" dirty="0" smtClean="0"/>
              <a:t>, </a:t>
            </a:r>
            <a:r>
              <a:rPr lang="fr-FR" sz="1200" i="1" dirty="0" err="1" smtClean="0"/>
              <a:t>pavasaris</a:t>
            </a:r>
            <a:r>
              <a:rPr lang="fr-FR" sz="1200" i="1" dirty="0" smtClean="0"/>
              <a:t> 2012</a:t>
            </a:r>
            <a:endParaRPr lang="fr-FR" sz="12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normAutofit/>
          </a:bodyPr>
          <a:lstStyle/>
          <a:p>
            <a:r>
              <a:rPr lang="lv-LV" sz="3600" b="1" dirty="0" smtClean="0">
                <a:solidFill>
                  <a:srgbClr val="006600"/>
                </a:solidFill>
              </a:rPr>
              <a:t>INTERNETA IZMANTOŠANAS MĒRĶI %</a:t>
            </a:r>
            <a:endParaRPr lang="lv-LV" sz="3600" b="1" dirty="0">
              <a:solidFill>
                <a:srgbClr val="006600"/>
              </a:solidFill>
            </a:endParaRPr>
          </a:p>
        </p:txBody>
      </p:sp>
      <p:graphicFrame>
        <p:nvGraphicFramePr>
          <p:cNvPr id="4" name="Table 3"/>
          <p:cNvGraphicFramePr>
            <a:graphicFrameLocks noGrp="1"/>
          </p:cNvGraphicFramePr>
          <p:nvPr/>
        </p:nvGraphicFramePr>
        <p:xfrm>
          <a:off x="1043608" y="836712"/>
          <a:ext cx="6552728" cy="5362956"/>
        </p:xfrm>
        <a:graphic>
          <a:graphicData uri="http://schemas.openxmlformats.org/drawingml/2006/table">
            <a:tbl>
              <a:tblPr>
                <a:tableStyleId>{69C7853C-536D-4A76-A0AE-DD22124D55A5}</a:tableStyleId>
              </a:tblPr>
              <a:tblGrid>
                <a:gridCol w="4914546"/>
                <a:gridCol w="1638182"/>
              </a:tblGrid>
              <a:tr h="314962">
                <a:tc>
                  <a:txBody>
                    <a:bodyPr/>
                    <a:lstStyle/>
                    <a:p>
                      <a:pPr>
                        <a:lnSpc>
                          <a:spcPct val="115000"/>
                        </a:lnSpc>
                        <a:spcAft>
                          <a:spcPts val="0"/>
                        </a:spcAft>
                      </a:pPr>
                      <a:r>
                        <a:rPr lang="lv-LV" sz="1600" dirty="0"/>
                        <a:t>Izmanto internetu mācībām</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smtClean="0"/>
                        <a:t>84 </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Skatās videoklipus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smtClean="0"/>
                        <a:t>83</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Spēlē spēles </a:t>
                      </a:r>
                      <a:r>
                        <a:rPr lang="lv-LV" sz="1600" dirty="0" smtClean="0"/>
                        <a:t>internetā (paši/ pret datoru)</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74</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Lieto tiešās saziņas programmas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61</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Apmeklē sociālos tīklus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60</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Saņem/ nosūta e-pastus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59</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Lasa ziņas internetā</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48</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Spēlē spēles pret citiem cilvēkiem internetā</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44</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Lejupielādē mūziku vai filmas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42</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Ievieto fotogrāfijas, video vai mūziku</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38</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smtClean="0"/>
                        <a:t>Pievieno </a:t>
                      </a:r>
                      <a:r>
                        <a:rPr lang="lv-LV" sz="1600" dirty="0"/>
                        <a:t>komentārus, personiskas ziņas (arī </a:t>
                      </a:r>
                      <a:r>
                        <a:rPr lang="lv-LV" sz="1600" dirty="0" err="1"/>
                        <a:t>Twitter</a:t>
                      </a:r>
                      <a:r>
                        <a:rPr lang="lv-LV" sz="1600" dirty="0"/>
                        <a:t>)</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31</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Izmanto </a:t>
                      </a:r>
                      <a:r>
                        <a:rPr lang="lv-LV" sz="1600" dirty="0" err="1"/>
                        <a:t>web</a:t>
                      </a:r>
                      <a:r>
                        <a:rPr lang="lv-LV" sz="1600" dirty="0"/>
                        <a:t> kameras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29</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Apmeklē </a:t>
                      </a:r>
                      <a:r>
                        <a:rPr lang="lv-LV" sz="1600" dirty="0" err="1"/>
                        <a:t>čata</a:t>
                      </a:r>
                      <a:r>
                        <a:rPr lang="lv-LV" sz="1600" dirty="0"/>
                        <a:t> istabas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22</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Izveidojuši sev </a:t>
                      </a:r>
                      <a:r>
                        <a:rPr lang="lv-LV" sz="1600" dirty="0" err="1" smtClean="0"/>
                        <a:t>avataru</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18</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Izmanto failu apmaiņas programmas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17</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Pavada laiku virtuālajā </a:t>
                      </a:r>
                      <a:r>
                        <a:rPr lang="lv-LV" sz="1600" dirty="0" smtClean="0"/>
                        <a:t>pasaulē (kā </a:t>
                      </a:r>
                      <a:r>
                        <a:rPr lang="lv-LV" sz="1600" dirty="0" err="1" smtClean="0"/>
                        <a:t>avatars</a:t>
                      </a:r>
                      <a:r>
                        <a:rPr lang="lv-LV" sz="1600" dirty="0" smtClean="0"/>
                        <a:t>)</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17</a:t>
                      </a:r>
                      <a:endParaRPr lang="lv-LV" sz="1800" b="0" dirty="0">
                        <a:solidFill>
                          <a:schemeClr val="tx1"/>
                        </a:solidFill>
                        <a:latin typeface="Calibri"/>
                        <a:ea typeface="Calibri"/>
                        <a:cs typeface="Times New Roman"/>
                      </a:endParaRPr>
                    </a:p>
                  </a:txBody>
                  <a:tcPr marL="24926" marR="24926" marT="0" marB="0"/>
                </a:tc>
              </a:tr>
              <a:tr h="314962">
                <a:tc>
                  <a:txBody>
                    <a:bodyPr/>
                    <a:lstStyle/>
                    <a:p>
                      <a:pPr>
                        <a:lnSpc>
                          <a:spcPct val="115000"/>
                        </a:lnSpc>
                        <a:spcAft>
                          <a:spcPts val="0"/>
                        </a:spcAft>
                      </a:pPr>
                      <a:r>
                        <a:rPr lang="lv-LV" sz="1600" dirty="0"/>
                        <a:t>Raksta </a:t>
                      </a:r>
                      <a:r>
                        <a:rPr lang="lv-LV" sz="1600" dirty="0" err="1"/>
                        <a:t>blogus</a:t>
                      </a:r>
                      <a:r>
                        <a:rPr lang="lv-LV" sz="1600" dirty="0"/>
                        <a:t> vai dienasgrāmatas</a:t>
                      </a:r>
                      <a:endParaRPr lang="lv-LV" sz="1600" b="0" dirty="0">
                        <a:solidFill>
                          <a:schemeClr val="tx1"/>
                        </a:solidFill>
                        <a:latin typeface="Calibri"/>
                        <a:ea typeface="Calibri"/>
                        <a:cs typeface="Times New Roman"/>
                      </a:endParaRPr>
                    </a:p>
                  </a:txBody>
                  <a:tcPr marL="24926" marR="24926" marT="0" marB="0"/>
                </a:tc>
                <a:tc>
                  <a:txBody>
                    <a:bodyPr/>
                    <a:lstStyle/>
                    <a:p>
                      <a:pPr algn="ctr">
                        <a:lnSpc>
                          <a:spcPct val="115000"/>
                        </a:lnSpc>
                        <a:spcAft>
                          <a:spcPts val="0"/>
                        </a:spcAft>
                      </a:pPr>
                      <a:r>
                        <a:rPr lang="lv-LV" sz="1800" dirty="0"/>
                        <a:t>10</a:t>
                      </a:r>
                      <a:endParaRPr lang="lv-LV" sz="1800" b="0" dirty="0">
                        <a:solidFill>
                          <a:schemeClr val="tx1"/>
                        </a:solidFill>
                        <a:latin typeface="Calibri"/>
                        <a:ea typeface="Calibri"/>
                        <a:cs typeface="Times New Roman"/>
                      </a:endParaRPr>
                    </a:p>
                  </a:txBody>
                  <a:tcPr marL="24926" marR="24926" marT="0" marB="0"/>
                </a:tc>
              </a:tr>
            </a:tbl>
          </a:graphicData>
        </a:graphic>
      </p:graphicFrame>
      <p:sp>
        <p:nvSpPr>
          <p:cNvPr id="6" name="Rectangle 5"/>
          <p:cNvSpPr/>
          <p:nvPr/>
        </p:nvSpPr>
        <p:spPr>
          <a:xfrm>
            <a:off x="107504" y="6381328"/>
            <a:ext cx="3185680" cy="276999"/>
          </a:xfrm>
          <a:prstGeom prst="rect">
            <a:avLst/>
          </a:prstGeom>
        </p:spPr>
        <p:txBody>
          <a:bodyPr wrap="none">
            <a:spAutoFit/>
          </a:bodyPr>
          <a:lstStyle/>
          <a:p>
            <a:r>
              <a:rPr lang="lv-LV" sz="1200" i="1" dirty="0" smtClean="0"/>
              <a:t>Datu avots: EU Kids </a:t>
            </a:r>
            <a:r>
              <a:rPr lang="lv-LV" sz="1200" i="1" dirty="0" err="1" smtClean="0"/>
              <a:t>Online</a:t>
            </a:r>
            <a:r>
              <a:rPr lang="lv-LV" sz="1200" i="1" dirty="0" smtClean="0"/>
              <a:t> Pētījums 2011 - 2012</a:t>
            </a:r>
            <a:endParaRPr lang="lv-LV" sz="1200"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BĒRNI UN INTERNETS</a:t>
            </a:r>
            <a:endParaRPr lang="lv-LV" sz="3600" b="1" dirty="0">
              <a:solidFill>
                <a:srgbClr val="006600"/>
              </a:solidFill>
            </a:endParaRPr>
          </a:p>
        </p:txBody>
      </p:sp>
      <p:sp>
        <p:nvSpPr>
          <p:cNvPr id="8" name="Content Placeholder 7"/>
          <p:cNvSpPr>
            <a:spLocks noGrp="1"/>
          </p:cNvSpPr>
          <p:nvPr>
            <p:ph idx="1"/>
          </p:nvPr>
        </p:nvSpPr>
        <p:spPr>
          <a:xfrm>
            <a:off x="395536" y="1268760"/>
            <a:ext cx="8229600" cy="4525963"/>
          </a:xfrm>
        </p:spPr>
        <p:txBody>
          <a:bodyPr>
            <a:normAutofit/>
          </a:bodyPr>
          <a:lstStyle/>
          <a:p>
            <a:r>
              <a:rPr lang="lv-LV" sz="2400" b="1" dirty="0" smtClean="0">
                <a:solidFill>
                  <a:srgbClr val="006600"/>
                </a:solidFill>
              </a:rPr>
              <a:t>70%</a:t>
            </a:r>
            <a:r>
              <a:rPr lang="lv-LV" sz="2400" dirty="0" smtClean="0"/>
              <a:t> jauniešu atzīst, ka slēpj savas tiešsaistes aktivitātes no vecākiem;</a:t>
            </a:r>
          </a:p>
          <a:p>
            <a:r>
              <a:rPr lang="lv-LV" sz="2400" b="1" dirty="0" smtClean="0">
                <a:solidFill>
                  <a:srgbClr val="006600"/>
                </a:solidFill>
              </a:rPr>
              <a:t>52%</a:t>
            </a:r>
            <a:r>
              <a:rPr lang="lv-LV" sz="2400" dirty="0" smtClean="0"/>
              <a:t> regulāri dzēš interneta pārlūkošanas vēsturi;</a:t>
            </a:r>
          </a:p>
          <a:p>
            <a:r>
              <a:rPr lang="lv-LV" sz="2400" b="1" dirty="0" smtClean="0">
                <a:solidFill>
                  <a:srgbClr val="006600"/>
                </a:solidFill>
              </a:rPr>
              <a:t>47%</a:t>
            </a:r>
            <a:r>
              <a:rPr lang="lv-LV" sz="2400" dirty="0" smtClean="0"/>
              <a:t> neuztrauc, ka kāds cits varētu izmantot viņu personīgo informāciju;</a:t>
            </a:r>
          </a:p>
          <a:p>
            <a:r>
              <a:rPr lang="lv-LV" sz="2400" b="1" dirty="0" smtClean="0">
                <a:solidFill>
                  <a:srgbClr val="006600"/>
                </a:solidFill>
              </a:rPr>
              <a:t>49% </a:t>
            </a:r>
            <a:r>
              <a:rPr lang="lv-LV" sz="2400" dirty="0" smtClean="0"/>
              <a:t>nedomā, ka fotogrāfiju un citas informācijas ievietošana internetā varētu negatīvi ietekmēt viņu nākotni.</a:t>
            </a:r>
          </a:p>
          <a:p>
            <a:endParaRPr lang="lv-LV" sz="2400" dirty="0"/>
          </a:p>
          <a:p>
            <a:endParaRPr lang="lv-LV" sz="2400" dirty="0"/>
          </a:p>
        </p:txBody>
      </p:sp>
      <p:sp>
        <p:nvSpPr>
          <p:cNvPr id="9" name="TextBox 8"/>
          <p:cNvSpPr txBox="1"/>
          <p:nvPr/>
        </p:nvSpPr>
        <p:spPr>
          <a:xfrm>
            <a:off x="179512" y="6453336"/>
            <a:ext cx="2448272" cy="276999"/>
          </a:xfrm>
          <a:prstGeom prst="rect">
            <a:avLst/>
          </a:prstGeom>
          <a:noFill/>
        </p:spPr>
        <p:txBody>
          <a:bodyPr wrap="square" rtlCol="0">
            <a:spAutoFit/>
          </a:bodyPr>
          <a:lstStyle/>
          <a:p>
            <a:r>
              <a:rPr lang="lv-LV" sz="1200" i="1" dirty="0" smtClean="0"/>
              <a:t>Datu avots: </a:t>
            </a:r>
            <a:r>
              <a:rPr lang="lv-LV" sz="1200" i="1" dirty="0" err="1" smtClean="0"/>
              <a:t>Online</a:t>
            </a:r>
            <a:r>
              <a:rPr lang="lv-LV" sz="1200" i="1" dirty="0" smtClean="0"/>
              <a:t> </a:t>
            </a:r>
            <a:r>
              <a:rPr lang="lv-LV" sz="1200" i="1" dirty="0" err="1" smtClean="0"/>
              <a:t>Classes.org</a:t>
            </a:r>
            <a:endParaRPr lang="lv-LV" sz="1200" i="1" dirty="0"/>
          </a:p>
        </p:txBody>
      </p:sp>
      <p:pic>
        <p:nvPicPr>
          <p:cNvPr id="10" name="Picture 4" descr="C:\Users\user\Documents\Ieva_01-05-2010\NS\NS\lekcijas\mezciema_psk\piemers_8.jpg"/>
          <p:cNvPicPr>
            <a:picLocks noChangeAspect="1" noChangeArrowheads="1"/>
          </p:cNvPicPr>
          <p:nvPr/>
        </p:nvPicPr>
        <p:blipFill>
          <a:blip r:embed="rId3" cstate="print"/>
          <a:srcRect/>
          <a:stretch>
            <a:fillRect/>
          </a:stretch>
        </p:blipFill>
        <p:spPr bwMode="auto">
          <a:xfrm>
            <a:off x="4355976" y="4360608"/>
            <a:ext cx="3960440" cy="22306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SOCIĀLIE TĪKLI</a:t>
            </a:r>
            <a:endParaRPr lang="lv-LV" sz="3600" b="1" dirty="0">
              <a:solidFill>
                <a:srgbClr val="006600"/>
              </a:solidFill>
            </a:endParaRPr>
          </a:p>
        </p:txBody>
      </p:sp>
      <p:pic>
        <p:nvPicPr>
          <p:cNvPr id="4" name="Content Placeholder 8" descr="draugiem.jpg"/>
          <p:cNvPicPr>
            <a:picLocks noChangeAspect="1"/>
          </p:cNvPicPr>
          <p:nvPr/>
        </p:nvPicPr>
        <p:blipFill>
          <a:blip r:embed="rId3" cstate="print"/>
          <a:srcRect/>
          <a:stretch>
            <a:fillRect/>
          </a:stretch>
        </p:blipFill>
        <p:spPr>
          <a:xfrm>
            <a:off x="7164288" y="4149080"/>
            <a:ext cx="1428750" cy="755650"/>
          </a:xfrm>
          <a:prstGeom prst="rect">
            <a:avLst/>
          </a:prstGeom>
        </p:spPr>
      </p:pic>
      <p:pic>
        <p:nvPicPr>
          <p:cNvPr id="5" name="Picture 9" descr="C:\Users\user\Desktop\LIA Dokumenti\Protokoli\Kopsapulces\LIA_kopsapulce_19_04_12\Bildes\citi_logo\FC.jpg"/>
          <p:cNvPicPr>
            <a:picLocks noChangeAspect="1" noChangeArrowheads="1"/>
          </p:cNvPicPr>
          <p:nvPr/>
        </p:nvPicPr>
        <p:blipFill>
          <a:blip r:embed="rId4" cstate="print"/>
          <a:srcRect/>
          <a:stretch>
            <a:fillRect/>
          </a:stretch>
        </p:blipFill>
        <p:spPr bwMode="auto">
          <a:xfrm>
            <a:off x="5004048" y="5805264"/>
            <a:ext cx="1635125" cy="611187"/>
          </a:xfrm>
          <a:prstGeom prst="rect">
            <a:avLst/>
          </a:prstGeom>
          <a:noFill/>
          <a:ln w="9525">
            <a:noFill/>
            <a:miter lim="800000"/>
            <a:headEnd/>
            <a:tailEnd/>
          </a:ln>
        </p:spPr>
      </p:pic>
      <p:pic>
        <p:nvPicPr>
          <p:cNvPr id="6" name="Picture 10" descr="C:\Users\user\Desktop\LIA Dokumenti\Protokoli\Kopsapulces\LIA_kopsapulce_19_04_12\Bildes\citi_logo\fq.jpg"/>
          <p:cNvPicPr>
            <a:picLocks noChangeAspect="1" noChangeArrowheads="1"/>
          </p:cNvPicPr>
          <p:nvPr/>
        </p:nvPicPr>
        <p:blipFill>
          <a:blip r:embed="rId5" cstate="print"/>
          <a:srcRect/>
          <a:stretch>
            <a:fillRect/>
          </a:stretch>
        </p:blipFill>
        <p:spPr bwMode="auto">
          <a:xfrm>
            <a:off x="6804248" y="5805264"/>
            <a:ext cx="1835150" cy="576262"/>
          </a:xfrm>
          <a:prstGeom prst="rect">
            <a:avLst/>
          </a:prstGeom>
          <a:noFill/>
          <a:ln w="9525">
            <a:noFill/>
            <a:miter lim="800000"/>
            <a:headEnd/>
            <a:tailEnd/>
          </a:ln>
        </p:spPr>
      </p:pic>
      <p:pic>
        <p:nvPicPr>
          <p:cNvPr id="7" name="Picture 11" descr="C:\Users\user\Desktop\LIA Dokumenti\Protokoli\Kopsapulces\LIA_kopsapulce_19_04_12\Bildes\citi_logo\twitter.jpg"/>
          <p:cNvPicPr>
            <a:picLocks noChangeAspect="1" noChangeArrowheads="1"/>
          </p:cNvPicPr>
          <p:nvPr/>
        </p:nvPicPr>
        <p:blipFill>
          <a:blip r:embed="rId6" cstate="print"/>
          <a:srcRect/>
          <a:stretch>
            <a:fillRect/>
          </a:stretch>
        </p:blipFill>
        <p:spPr bwMode="auto">
          <a:xfrm>
            <a:off x="3635896" y="4221088"/>
            <a:ext cx="936625" cy="936625"/>
          </a:xfrm>
          <a:prstGeom prst="rect">
            <a:avLst/>
          </a:prstGeom>
          <a:noFill/>
          <a:ln w="9525">
            <a:noFill/>
            <a:miter lim="800000"/>
            <a:headEnd/>
            <a:tailEnd/>
          </a:ln>
        </p:spPr>
      </p:pic>
      <p:pic>
        <p:nvPicPr>
          <p:cNvPr id="8" name="Picture 12" descr="C:\Users\user\Documents\Ieva_01-05-2010\NS\NS\Paraugi\fs.jpg"/>
          <p:cNvPicPr>
            <a:picLocks noChangeAspect="1" noChangeArrowheads="1"/>
          </p:cNvPicPr>
          <p:nvPr/>
        </p:nvPicPr>
        <p:blipFill>
          <a:blip r:embed="rId7" cstate="print"/>
          <a:srcRect/>
          <a:stretch>
            <a:fillRect/>
          </a:stretch>
        </p:blipFill>
        <p:spPr bwMode="auto">
          <a:xfrm>
            <a:off x="6156176" y="4005064"/>
            <a:ext cx="900112" cy="900112"/>
          </a:xfrm>
          <a:prstGeom prst="rect">
            <a:avLst/>
          </a:prstGeom>
          <a:noFill/>
          <a:ln w="9525">
            <a:noFill/>
            <a:miter lim="800000"/>
            <a:headEnd/>
            <a:tailEnd/>
          </a:ln>
        </p:spPr>
      </p:pic>
      <p:pic>
        <p:nvPicPr>
          <p:cNvPr id="9" name="Picture 13" descr="C:\Users\user\Documents\Ieva_01-05-2010\NS\NS\Paraugi\flickr.jpg"/>
          <p:cNvPicPr>
            <a:picLocks noChangeAspect="1" noChangeArrowheads="1"/>
          </p:cNvPicPr>
          <p:nvPr/>
        </p:nvPicPr>
        <p:blipFill>
          <a:blip r:embed="rId8" cstate="print"/>
          <a:srcRect/>
          <a:stretch>
            <a:fillRect/>
          </a:stretch>
        </p:blipFill>
        <p:spPr bwMode="auto">
          <a:xfrm>
            <a:off x="7668344" y="4941168"/>
            <a:ext cx="944074" cy="756494"/>
          </a:xfrm>
          <a:prstGeom prst="rect">
            <a:avLst/>
          </a:prstGeom>
          <a:noFill/>
          <a:ln w="9525">
            <a:noFill/>
            <a:miter lim="800000"/>
            <a:headEnd/>
            <a:tailEnd/>
          </a:ln>
        </p:spPr>
      </p:pic>
      <p:pic>
        <p:nvPicPr>
          <p:cNvPr id="10" name="Picture 14" descr="C:\Users\user\Documents\Ieva_01-05-2010\NS\NS\Paraugi\yt.jpg"/>
          <p:cNvPicPr>
            <a:picLocks noChangeAspect="1" noChangeArrowheads="1"/>
          </p:cNvPicPr>
          <p:nvPr/>
        </p:nvPicPr>
        <p:blipFill>
          <a:blip r:embed="rId9" cstate="print"/>
          <a:srcRect/>
          <a:stretch>
            <a:fillRect/>
          </a:stretch>
        </p:blipFill>
        <p:spPr bwMode="auto">
          <a:xfrm>
            <a:off x="6372200" y="4941168"/>
            <a:ext cx="1056887" cy="791419"/>
          </a:xfrm>
          <a:prstGeom prst="rect">
            <a:avLst/>
          </a:prstGeom>
          <a:noFill/>
          <a:ln w="9525">
            <a:noFill/>
            <a:miter lim="800000"/>
            <a:headEnd/>
            <a:tailEnd/>
          </a:ln>
        </p:spPr>
      </p:pic>
      <p:pic>
        <p:nvPicPr>
          <p:cNvPr id="12" name="Picture 15" descr="C:\Users\user\Documents\Ieva_01-05-2010\NS\NS\Paraugi\sns.jpg"/>
          <p:cNvPicPr>
            <a:picLocks noChangeAspect="1" noChangeArrowheads="1"/>
          </p:cNvPicPr>
          <p:nvPr/>
        </p:nvPicPr>
        <p:blipFill>
          <a:blip r:embed="rId10" cstate="print"/>
          <a:srcRect/>
          <a:stretch>
            <a:fillRect/>
          </a:stretch>
        </p:blipFill>
        <p:spPr bwMode="auto">
          <a:xfrm>
            <a:off x="971600" y="1484784"/>
            <a:ext cx="4752975" cy="3995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95288" y="0"/>
            <a:ext cx="8229600" cy="1143000"/>
          </a:xfrm>
        </p:spPr>
        <p:txBody>
          <a:bodyPr rtlCol="0">
            <a:normAutofit/>
          </a:bodyPr>
          <a:lstStyle/>
          <a:p>
            <a:pPr eaLnBrk="1" fontAlgn="auto" hangingPunct="1">
              <a:spcAft>
                <a:spcPts val="0"/>
              </a:spcAft>
              <a:defRPr/>
            </a:pPr>
            <a:r>
              <a:rPr lang="lv-LV" sz="3600" b="1" dirty="0" smtClean="0">
                <a:solidFill>
                  <a:srgbClr val="006600"/>
                </a:solidFill>
              </a:rPr>
              <a:t>KĀDA IR TAVA PROFILA BILDE? </a:t>
            </a:r>
          </a:p>
        </p:txBody>
      </p:sp>
      <p:pic>
        <p:nvPicPr>
          <p:cNvPr id="3075" name="Picture 6" descr="C:\Users\user\Pictures\Pictures\teen.jpg"/>
          <p:cNvPicPr>
            <a:picLocks noChangeAspect="1" noChangeArrowheads="1"/>
          </p:cNvPicPr>
          <p:nvPr/>
        </p:nvPicPr>
        <p:blipFill>
          <a:blip r:embed="rId3" cstate="print"/>
          <a:srcRect/>
          <a:stretch>
            <a:fillRect/>
          </a:stretch>
        </p:blipFill>
        <p:spPr bwMode="auto">
          <a:xfrm>
            <a:off x="3779838" y="1125538"/>
            <a:ext cx="4546600" cy="3403600"/>
          </a:xfrm>
          <a:prstGeom prst="rect">
            <a:avLst/>
          </a:prstGeom>
          <a:noFill/>
          <a:ln w="9525">
            <a:noFill/>
            <a:miter lim="800000"/>
            <a:headEnd/>
            <a:tailEnd/>
          </a:ln>
          <a:scene3d>
            <a:camera prst="orthographicFront"/>
            <a:lightRig rig="threePt" dir="t"/>
          </a:scene3d>
          <a:sp3d>
            <a:bevelT w="165100" prst="coolSlant"/>
          </a:sp3d>
        </p:spPr>
      </p:pic>
      <p:pic>
        <p:nvPicPr>
          <p:cNvPr id="3076" name="Picture 7" descr="C:\Users\user\Pictures\Pictures\teens_2.jpg"/>
          <p:cNvPicPr>
            <a:picLocks noChangeAspect="1" noChangeArrowheads="1"/>
          </p:cNvPicPr>
          <p:nvPr/>
        </p:nvPicPr>
        <p:blipFill>
          <a:blip r:embed="rId4" cstate="print"/>
          <a:srcRect/>
          <a:stretch>
            <a:fillRect/>
          </a:stretch>
        </p:blipFill>
        <p:spPr bwMode="auto">
          <a:xfrm>
            <a:off x="684213" y="1125538"/>
            <a:ext cx="3095625" cy="4652962"/>
          </a:xfrm>
          <a:prstGeom prst="rect">
            <a:avLst/>
          </a:prstGeom>
          <a:noFill/>
          <a:ln w="9525">
            <a:noFill/>
            <a:miter lim="800000"/>
            <a:headEnd/>
            <a:tailEnd/>
          </a:ln>
          <a:scene3d>
            <a:camera prst="orthographicFront"/>
            <a:lightRig rig="threePt" dir="t"/>
          </a:scene3d>
          <a:sp3d>
            <a:bevelT w="165100" prst="coolSlant"/>
          </a:sp3d>
        </p:spPr>
      </p:pic>
      <p:pic>
        <p:nvPicPr>
          <p:cNvPr id="3077" name="Picture 8" descr="C:\Users\user\Pictures\Pictures\teens_3.jpg"/>
          <p:cNvPicPr>
            <a:picLocks noChangeAspect="1" noChangeArrowheads="1"/>
          </p:cNvPicPr>
          <p:nvPr/>
        </p:nvPicPr>
        <p:blipFill>
          <a:blip r:embed="rId5" cstate="print"/>
          <a:srcRect/>
          <a:stretch>
            <a:fillRect/>
          </a:stretch>
        </p:blipFill>
        <p:spPr bwMode="auto">
          <a:xfrm>
            <a:off x="4716463" y="4160838"/>
            <a:ext cx="3600450" cy="2697162"/>
          </a:xfrm>
          <a:prstGeom prst="rect">
            <a:avLst/>
          </a:prstGeom>
          <a:noFill/>
          <a:ln w="9525">
            <a:noFill/>
            <a:miter lim="800000"/>
            <a:headEnd/>
            <a:tailEnd/>
          </a:ln>
          <a:scene3d>
            <a:camera prst="orthographicFront"/>
            <a:lightRig rig="threePt" dir="t"/>
          </a:scene3d>
          <a:sp3d>
            <a:bevelT w="165100" prst="coolSlant"/>
          </a:sp3d>
        </p:spPr>
      </p:pic>
      <p:pic>
        <p:nvPicPr>
          <p:cNvPr id="3078" name="Picture 9" descr="C:\Users\user\Pictures\Pictures\teens_4.jpg"/>
          <p:cNvPicPr>
            <a:picLocks noChangeAspect="1" noChangeArrowheads="1"/>
          </p:cNvPicPr>
          <p:nvPr/>
        </p:nvPicPr>
        <p:blipFill>
          <a:blip r:embed="rId6" cstate="print"/>
          <a:srcRect/>
          <a:stretch>
            <a:fillRect/>
          </a:stretch>
        </p:blipFill>
        <p:spPr bwMode="auto">
          <a:xfrm>
            <a:off x="1187450" y="4149080"/>
            <a:ext cx="3529013" cy="2708921"/>
          </a:xfrm>
          <a:prstGeom prst="rect">
            <a:avLst/>
          </a:prstGeom>
          <a:noFill/>
          <a:ln w="9525">
            <a:noFill/>
            <a:miter lim="800000"/>
            <a:headEnd/>
            <a:tailEnd/>
          </a:ln>
          <a:scene3d>
            <a:camera prst="orthographicFront"/>
            <a:lightRig rig="threePt" dir="t"/>
          </a:scene3d>
          <a:sp3d>
            <a:bevelT w="165100" prst="coolSlant"/>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sz="4000" b="1" dirty="0" smtClean="0"/>
              <a:t/>
            </a:r>
            <a:br>
              <a:rPr lang="lv-LV" sz="4000" b="1" dirty="0" smtClean="0"/>
            </a:br>
            <a:r>
              <a:rPr lang="lv-LV" sz="4000" b="1" dirty="0" smtClean="0">
                <a:solidFill>
                  <a:srgbClr val="006600"/>
                </a:solidFill>
              </a:rPr>
              <a:t>NEPUBLICĒ ATTĒLUS, KUROS ESI REDZAMA BIKINI</a:t>
            </a:r>
            <a:r>
              <a:rPr lang="lv-LV" dirty="0" smtClean="0"/>
              <a:t/>
            </a:r>
            <a:br>
              <a:rPr lang="lv-LV" dirty="0" smtClean="0"/>
            </a:br>
            <a:endParaRPr lang="lv-LV" dirty="0"/>
          </a:p>
        </p:txBody>
      </p:sp>
      <p:pic>
        <p:nvPicPr>
          <p:cNvPr id="2050" name="Picture 2" descr="C:\Users\Ieva\Desktop\Ieva_01-05-2010\NS\NS\VBTAI_konference\2013\tumblr_m9ippgpmpF1rqlia6o1_500.jpg"/>
          <p:cNvPicPr>
            <a:picLocks noGrp="1" noChangeAspect="1" noChangeArrowheads="1"/>
          </p:cNvPicPr>
          <p:nvPr>
            <p:ph idx="1"/>
          </p:nvPr>
        </p:nvPicPr>
        <p:blipFill>
          <a:blip r:embed="rId3" cstate="print"/>
          <a:srcRect/>
          <a:stretch>
            <a:fillRect/>
          </a:stretch>
        </p:blipFill>
        <p:spPr bwMode="auto">
          <a:xfrm>
            <a:off x="251520" y="1916832"/>
            <a:ext cx="3108108" cy="4140000"/>
          </a:xfrm>
          <a:prstGeom prst="rect">
            <a:avLst/>
          </a:prstGeom>
          <a:noFill/>
        </p:spPr>
      </p:pic>
      <p:pic>
        <p:nvPicPr>
          <p:cNvPr id="2053" name="Picture 5" descr="C:\Users\Ieva\Desktop\Ieva_01-05-2010\NS\NS\VBTAI_konference\2013\3vQIu.jpg"/>
          <p:cNvPicPr>
            <a:picLocks noChangeAspect="1" noChangeArrowheads="1"/>
          </p:cNvPicPr>
          <p:nvPr/>
        </p:nvPicPr>
        <p:blipFill>
          <a:blip r:embed="rId4" cstate="print"/>
          <a:srcRect/>
          <a:stretch>
            <a:fillRect/>
          </a:stretch>
        </p:blipFill>
        <p:spPr bwMode="auto">
          <a:xfrm>
            <a:off x="3491880" y="1916832"/>
            <a:ext cx="2323677" cy="4140000"/>
          </a:xfrm>
          <a:prstGeom prst="rect">
            <a:avLst/>
          </a:prstGeom>
          <a:noFill/>
        </p:spPr>
      </p:pic>
      <p:pic>
        <p:nvPicPr>
          <p:cNvPr id="2055" name="Picture 7" descr="C:\Users\Ieva\Desktop\Ieva_01-05-2010\NS\NS\VBTAI_konference\2013\self-shot-bikini_large.jpg"/>
          <p:cNvPicPr>
            <a:picLocks noChangeAspect="1" noChangeArrowheads="1"/>
          </p:cNvPicPr>
          <p:nvPr/>
        </p:nvPicPr>
        <p:blipFill>
          <a:blip r:embed="rId5" cstate="print"/>
          <a:srcRect/>
          <a:stretch>
            <a:fillRect/>
          </a:stretch>
        </p:blipFill>
        <p:spPr bwMode="auto">
          <a:xfrm>
            <a:off x="6012160" y="1916832"/>
            <a:ext cx="2762509" cy="414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VAI BILDES NO VANNAS ISTABAS</a:t>
            </a:r>
            <a:endParaRPr lang="lv-LV" sz="3600" b="1" dirty="0">
              <a:solidFill>
                <a:srgbClr val="006600"/>
              </a:solidFill>
            </a:endParaRPr>
          </a:p>
        </p:txBody>
      </p:sp>
      <p:pic>
        <p:nvPicPr>
          <p:cNvPr id="3076" name="Picture 4" descr="C:\Users\Ieva\Desktop\Ieva_01-05-2010\NS\NS\VBTAI_konference\2013\BRITTNY-GASTINEAU-UNDERWEAR.jpg"/>
          <p:cNvPicPr>
            <a:picLocks noChangeAspect="1" noChangeArrowheads="1"/>
          </p:cNvPicPr>
          <p:nvPr/>
        </p:nvPicPr>
        <p:blipFill>
          <a:blip r:embed="rId3" cstate="print"/>
          <a:srcRect/>
          <a:stretch>
            <a:fillRect/>
          </a:stretch>
        </p:blipFill>
        <p:spPr bwMode="auto">
          <a:xfrm>
            <a:off x="4716016" y="3933056"/>
            <a:ext cx="3600000" cy="2700000"/>
          </a:xfrm>
          <a:prstGeom prst="rect">
            <a:avLst/>
          </a:prstGeom>
          <a:noFill/>
        </p:spPr>
      </p:pic>
      <p:pic>
        <p:nvPicPr>
          <p:cNvPr id="3077" name="Picture 5" descr="C:\Users\Ieva\Desktop\Ieva_01-05-2010\NS\NS\VBTAI_konference\2013\sexting.jpg"/>
          <p:cNvPicPr>
            <a:picLocks noChangeAspect="1" noChangeArrowheads="1"/>
          </p:cNvPicPr>
          <p:nvPr/>
        </p:nvPicPr>
        <p:blipFill>
          <a:blip r:embed="rId4" cstate="print"/>
          <a:srcRect/>
          <a:stretch>
            <a:fillRect/>
          </a:stretch>
        </p:blipFill>
        <p:spPr bwMode="auto">
          <a:xfrm>
            <a:off x="683568" y="1268760"/>
            <a:ext cx="4032448" cy="5376597"/>
          </a:xfrm>
          <a:prstGeom prst="rect">
            <a:avLst/>
          </a:prstGeom>
          <a:noFill/>
        </p:spPr>
      </p:pic>
      <p:pic>
        <p:nvPicPr>
          <p:cNvPr id="3079" name="Picture 7" descr="C:\Users\Ieva\Desktop\Ieva_01-05-2010\NS\NS\VBTAI_konference\2013\6.jpg"/>
          <p:cNvPicPr>
            <a:picLocks noChangeAspect="1" noChangeArrowheads="1"/>
          </p:cNvPicPr>
          <p:nvPr/>
        </p:nvPicPr>
        <p:blipFill>
          <a:blip r:embed="rId5" cstate="print"/>
          <a:srcRect/>
          <a:stretch>
            <a:fillRect/>
          </a:stretch>
        </p:blipFill>
        <p:spPr bwMode="auto">
          <a:xfrm>
            <a:off x="4716016" y="1268760"/>
            <a:ext cx="3619303" cy="2700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NEESI NEGATĪVS </a:t>
            </a:r>
            <a:endParaRPr lang="lv-LV" sz="3600" b="1" dirty="0">
              <a:solidFill>
                <a:srgbClr val="006600"/>
              </a:solidFill>
            </a:endParaRPr>
          </a:p>
        </p:txBody>
      </p:sp>
      <p:pic>
        <p:nvPicPr>
          <p:cNvPr id="4098" name="Picture 2" descr="C:\Users\Ieva\Desktop\Ieva_01-05-2010\NS\NS\VBTAI_konference\2013\tumblr_m2lghhysxb1rniideo1_500.jpg"/>
          <p:cNvPicPr>
            <a:picLocks noGrp="1" noChangeAspect="1" noChangeArrowheads="1"/>
          </p:cNvPicPr>
          <p:nvPr>
            <p:ph idx="1"/>
          </p:nvPr>
        </p:nvPicPr>
        <p:blipFill>
          <a:blip r:embed="rId3" cstate="print"/>
          <a:srcRect/>
          <a:stretch>
            <a:fillRect/>
          </a:stretch>
        </p:blipFill>
        <p:spPr bwMode="auto">
          <a:xfrm>
            <a:off x="2627784" y="1077480"/>
            <a:ext cx="4032448" cy="537928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BET ESI POZITĪVS</a:t>
            </a:r>
            <a:endParaRPr lang="lv-LV" sz="3600" b="1" dirty="0">
              <a:solidFill>
                <a:srgbClr val="006600"/>
              </a:solidFill>
            </a:endParaRPr>
          </a:p>
        </p:txBody>
      </p:sp>
      <p:pic>
        <p:nvPicPr>
          <p:cNvPr id="5122" name="Picture 2" descr="C:\Users\Ieva\Desktop\Ieva_01-05-2010\NS\NS\VBTAI_konference\2013\ht_crazy_cats_on_head_thg_mn_111018_wmain.jpg"/>
          <p:cNvPicPr>
            <a:picLocks noChangeAspect="1" noChangeArrowheads="1"/>
          </p:cNvPicPr>
          <p:nvPr/>
        </p:nvPicPr>
        <p:blipFill>
          <a:blip r:embed="rId2" cstate="print"/>
          <a:srcRect/>
          <a:stretch>
            <a:fillRect/>
          </a:stretch>
        </p:blipFill>
        <p:spPr bwMode="auto">
          <a:xfrm>
            <a:off x="395536" y="2954662"/>
            <a:ext cx="5040560" cy="3236985"/>
          </a:xfrm>
          <a:prstGeom prst="rect">
            <a:avLst/>
          </a:prstGeom>
          <a:noFill/>
        </p:spPr>
      </p:pic>
      <p:pic>
        <p:nvPicPr>
          <p:cNvPr id="5123" name="Picture 3" descr="C:\Users\Ieva\Desktop\Ieva_01-05-2010\NS\NS\VBTAI_konference\2013\MpqfR.jpg"/>
          <p:cNvPicPr>
            <a:picLocks noChangeAspect="1" noChangeArrowheads="1"/>
          </p:cNvPicPr>
          <p:nvPr/>
        </p:nvPicPr>
        <p:blipFill>
          <a:blip r:embed="rId3" cstate="print"/>
          <a:srcRect/>
          <a:stretch>
            <a:fillRect/>
          </a:stretch>
        </p:blipFill>
        <p:spPr bwMode="auto">
          <a:xfrm>
            <a:off x="4860032" y="1268760"/>
            <a:ext cx="3787405" cy="38126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NEPAZEMO SAVU ĢIMENI</a:t>
            </a:r>
            <a:endParaRPr lang="lv-LV" sz="3600" b="1" dirty="0">
              <a:solidFill>
                <a:srgbClr val="006600"/>
              </a:solidFill>
            </a:endParaRPr>
          </a:p>
        </p:txBody>
      </p:sp>
      <p:pic>
        <p:nvPicPr>
          <p:cNvPr id="3074" name="Picture 2" descr="C:\Users\Ieva\Desktop\Ieva_01-05-2010\NS\NS\VBTAI_konference\2013\tweet.jpg"/>
          <p:cNvPicPr>
            <a:picLocks noChangeAspect="1" noChangeArrowheads="1"/>
          </p:cNvPicPr>
          <p:nvPr/>
        </p:nvPicPr>
        <p:blipFill>
          <a:blip r:embed="rId2" cstate="print"/>
          <a:srcRect/>
          <a:stretch>
            <a:fillRect/>
          </a:stretch>
        </p:blipFill>
        <p:spPr bwMode="auto">
          <a:xfrm>
            <a:off x="899592" y="1484784"/>
            <a:ext cx="4680520" cy="1872208"/>
          </a:xfrm>
          <a:prstGeom prst="rect">
            <a:avLst/>
          </a:prstGeom>
          <a:noFill/>
        </p:spPr>
      </p:pic>
      <p:pic>
        <p:nvPicPr>
          <p:cNvPr id="3075" name="Picture 3" descr="C:\Users\Ieva\Desktop\Ieva_01-05-2010\NS\NS\VBTAI_konference\2013\tweet1.jpg"/>
          <p:cNvPicPr>
            <a:picLocks noChangeAspect="1" noChangeArrowheads="1"/>
          </p:cNvPicPr>
          <p:nvPr/>
        </p:nvPicPr>
        <p:blipFill>
          <a:blip r:embed="rId3" cstate="print"/>
          <a:srcRect/>
          <a:stretch>
            <a:fillRect/>
          </a:stretch>
        </p:blipFill>
        <p:spPr bwMode="auto">
          <a:xfrm>
            <a:off x="611560" y="4869160"/>
            <a:ext cx="5184576" cy="1440160"/>
          </a:xfrm>
          <a:prstGeom prst="rect">
            <a:avLst/>
          </a:prstGeom>
          <a:noFill/>
        </p:spPr>
      </p:pic>
      <p:pic>
        <p:nvPicPr>
          <p:cNvPr id="3076" name="Picture 4" descr="C:\Users\Ieva\Desktop\Ieva_01-05-2010\NS\NS\VBTAI_konference\2013\tweet2.jpg"/>
          <p:cNvPicPr>
            <a:picLocks noChangeAspect="1" noChangeArrowheads="1"/>
          </p:cNvPicPr>
          <p:nvPr/>
        </p:nvPicPr>
        <p:blipFill>
          <a:blip r:embed="rId4" cstate="print"/>
          <a:srcRect/>
          <a:stretch>
            <a:fillRect/>
          </a:stretch>
        </p:blipFill>
        <p:spPr bwMode="auto">
          <a:xfrm>
            <a:off x="3851920" y="3356992"/>
            <a:ext cx="4902026" cy="136435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SKOLOTĀJAM ARĪ IR TIESĪBAS</a:t>
            </a:r>
            <a:endParaRPr lang="lv-LV" sz="3600" b="1" dirty="0">
              <a:solidFill>
                <a:srgbClr val="006600"/>
              </a:solidFill>
            </a:endParaRPr>
          </a:p>
        </p:txBody>
      </p:sp>
      <p:pic>
        <p:nvPicPr>
          <p:cNvPr id="4099" name="Picture 3" descr="C:\Users\Ieva\Desktop\Ieva_01-05-2010\NS\NS\VBTAI_konference\2013\UC1.jpg"/>
          <p:cNvPicPr>
            <a:picLocks noChangeAspect="1" noChangeArrowheads="1"/>
          </p:cNvPicPr>
          <p:nvPr/>
        </p:nvPicPr>
        <p:blipFill>
          <a:blip r:embed="rId3" cstate="print"/>
          <a:srcRect/>
          <a:stretch>
            <a:fillRect/>
          </a:stretch>
        </p:blipFill>
        <p:spPr bwMode="auto">
          <a:xfrm>
            <a:off x="467544" y="1306283"/>
            <a:ext cx="4896544" cy="1405820"/>
          </a:xfrm>
          <a:prstGeom prst="rect">
            <a:avLst/>
          </a:prstGeom>
          <a:noFill/>
        </p:spPr>
      </p:pic>
      <p:pic>
        <p:nvPicPr>
          <p:cNvPr id="4100" name="Picture 4" descr="C:\Users\Ieva\Desktop\Ieva_01-05-2010\NS\NS\VBTAI_konference\2013\UC2.jpg"/>
          <p:cNvPicPr>
            <a:picLocks noChangeAspect="1" noChangeArrowheads="1"/>
          </p:cNvPicPr>
          <p:nvPr/>
        </p:nvPicPr>
        <p:blipFill>
          <a:blip r:embed="rId4" cstate="print"/>
          <a:srcRect/>
          <a:stretch>
            <a:fillRect/>
          </a:stretch>
        </p:blipFill>
        <p:spPr bwMode="auto">
          <a:xfrm>
            <a:off x="1259632" y="4651090"/>
            <a:ext cx="4680520" cy="1905136"/>
          </a:xfrm>
          <a:prstGeom prst="rect">
            <a:avLst/>
          </a:prstGeom>
          <a:noFill/>
        </p:spPr>
      </p:pic>
      <p:pic>
        <p:nvPicPr>
          <p:cNvPr id="4101" name="Picture 5" descr="C:\Users\Ieva\Desktop\Ieva_01-05-2010\NS\NS\VBTAI_konference\2013\UC3.png"/>
          <p:cNvPicPr>
            <a:picLocks noChangeAspect="1" noChangeArrowheads="1"/>
          </p:cNvPicPr>
          <p:nvPr/>
        </p:nvPicPr>
        <p:blipFill>
          <a:blip r:embed="rId5" cstate="print"/>
          <a:srcRect/>
          <a:stretch>
            <a:fillRect/>
          </a:stretch>
        </p:blipFill>
        <p:spPr bwMode="auto">
          <a:xfrm>
            <a:off x="3707904" y="2780928"/>
            <a:ext cx="5112568" cy="171672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Parisa, 17 gadi</a:t>
            </a:r>
            <a:endParaRPr lang="lv-LV" sz="3600" b="1" dirty="0">
              <a:solidFill>
                <a:srgbClr val="006600"/>
              </a:solidFill>
            </a:endParaRPr>
          </a:p>
        </p:txBody>
      </p:sp>
      <p:pic>
        <p:nvPicPr>
          <p:cNvPr id="1026" name="Picture 2" descr="C:\Users\Ieva\Desktop\Ieva_01-05-2010\NS\NS\VBTAI_konference\2013\v3-Paris-Brown-PA.jpg"/>
          <p:cNvPicPr>
            <a:picLocks noChangeAspect="1" noChangeArrowheads="1"/>
          </p:cNvPicPr>
          <p:nvPr/>
        </p:nvPicPr>
        <p:blipFill>
          <a:blip r:embed="rId3" cstate="print"/>
          <a:srcRect/>
          <a:stretch>
            <a:fillRect/>
          </a:stretch>
        </p:blipFill>
        <p:spPr bwMode="auto">
          <a:xfrm>
            <a:off x="2843808" y="1484784"/>
            <a:ext cx="3630910" cy="483858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err="1" smtClean="0">
                <a:solidFill>
                  <a:srgbClr val="006600"/>
                </a:solidFill>
              </a:rPr>
              <a:t>Jacob</a:t>
            </a:r>
            <a:r>
              <a:rPr lang="lv-LV" sz="3600" b="1" dirty="0" smtClean="0">
                <a:solidFill>
                  <a:srgbClr val="006600"/>
                </a:solidFill>
              </a:rPr>
              <a:t>, 18 gadi</a:t>
            </a:r>
            <a:endParaRPr lang="lv-LV" sz="3600" b="1" dirty="0">
              <a:solidFill>
                <a:srgbClr val="006600"/>
              </a:solidFill>
            </a:endParaRPr>
          </a:p>
        </p:txBody>
      </p:sp>
      <p:pic>
        <p:nvPicPr>
          <p:cNvPr id="2050" name="Picture 2" descr="C:\Users\Ieva\Desktop\Ieva_01-05-2010\NS\NS\VBTAI_konference\2013\ht_jacob_cox_brown_nt_130104_wblog.jpg"/>
          <p:cNvPicPr>
            <a:picLocks noChangeAspect="1" noChangeArrowheads="1"/>
          </p:cNvPicPr>
          <p:nvPr/>
        </p:nvPicPr>
        <p:blipFill>
          <a:blip r:embed="rId3" cstate="print"/>
          <a:srcRect/>
          <a:stretch>
            <a:fillRect/>
          </a:stretch>
        </p:blipFill>
        <p:spPr bwMode="auto">
          <a:xfrm>
            <a:off x="1081142" y="1517506"/>
            <a:ext cx="7235274" cy="407173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err="1" smtClean="0">
                <a:solidFill>
                  <a:srgbClr val="006600"/>
                </a:solidFill>
              </a:rPr>
              <a:t>Lee</a:t>
            </a:r>
            <a:r>
              <a:rPr lang="lv-LV" sz="3600" b="1" dirty="0" smtClean="0">
                <a:solidFill>
                  <a:srgbClr val="006600"/>
                </a:solidFill>
              </a:rPr>
              <a:t>, 29 gadi</a:t>
            </a:r>
            <a:endParaRPr lang="lv-LV" sz="3600" b="1" dirty="0">
              <a:solidFill>
                <a:srgbClr val="006600"/>
              </a:solidFill>
            </a:endParaRPr>
          </a:p>
        </p:txBody>
      </p:sp>
      <p:pic>
        <p:nvPicPr>
          <p:cNvPr id="6146" name="Picture 2" descr="C:\Users\Ieva\Desktop\Ieva_01-05-2010\NS\NS\VBTAI_konference\2013\article-2159108-13960AA4000005DC-952_634x417.jpg"/>
          <p:cNvPicPr>
            <a:picLocks noChangeAspect="1" noChangeArrowheads="1"/>
          </p:cNvPicPr>
          <p:nvPr/>
        </p:nvPicPr>
        <p:blipFill>
          <a:blip r:embed="rId3" cstate="print"/>
          <a:srcRect/>
          <a:stretch>
            <a:fillRect/>
          </a:stretch>
        </p:blipFill>
        <p:spPr bwMode="auto">
          <a:xfrm>
            <a:off x="1552575" y="1443038"/>
            <a:ext cx="6038850" cy="39719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err="1" smtClean="0">
                <a:solidFill>
                  <a:srgbClr val="006600"/>
                </a:solidFill>
              </a:rPr>
              <a:t>Louise</a:t>
            </a:r>
            <a:r>
              <a:rPr lang="lv-LV" sz="3600" b="1" dirty="0" smtClean="0">
                <a:solidFill>
                  <a:srgbClr val="006600"/>
                </a:solidFill>
              </a:rPr>
              <a:t>, 42 </a:t>
            </a:r>
            <a:endParaRPr lang="lv-LV" sz="3600" b="1" dirty="0">
              <a:solidFill>
                <a:srgbClr val="006600"/>
              </a:solidFill>
            </a:endParaRPr>
          </a:p>
        </p:txBody>
      </p:sp>
      <p:pic>
        <p:nvPicPr>
          <p:cNvPr id="7170" name="Picture 2" descr="C:\Users\Ieva\Desktop\Ieva_01-05-2010\NS\NS\VBTAI_konference\2013\louise-losos-276x300.jpg"/>
          <p:cNvPicPr>
            <a:picLocks noChangeAspect="1" noChangeArrowheads="1"/>
          </p:cNvPicPr>
          <p:nvPr/>
        </p:nvPicPr>
        <p:blipFill>
          <a:blip r:embed="rId3" cstate="print"/>
          <a:srcRect/>
          <a:stretch>
            <a:fillRect/>
          </a:stretch>
        </p:blipFill>
        <p:spPr bwMode="auto">
          <a:xfrm>
            <a:off x="2800604" y="1628800"/>
            <a:ext cx="3908594" cy="424847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err="1" smtClean="0">
                <a:solidFill>
                  <a:srgbClr val="006600"/>
                </a:solidFill>
              </a:rPr>
              <a:t>Andre</a:t>
            </a:r>
            <a:r>
              <a:rPr lang="lv-LV" sz="3600" b="1" dirty="0" smtClean="0">
                <a:solidFill>
                  <a:srgbClr val="006600"/>
                </a:solidFill>
              </a:rPr>
              <a:t>, 21 gads</a:t>
            </a:r>
            <a:endParaRPr lang="lv-LV" sz="3600" b="1" dirty="0">
              <a:solidFill>
                <a:srgbClr val="006600"/>
              </a:solidFill>
            </a:endParaRPr>
          </a:p>
        </p:txBody>
      </p:sp>
      <p:pic>
        <p:nvPicPr>
          <p:cNvPr id="8194" name="Picture 2" descr="C:\Users\Ieva\Desktop\Ieva_01-05-2010\NS\NS\VBTAI_konference\2013\Andre+Curry.jpg"/>
          <p:cNvPicPr>
            <a:picLocks noChangeAspect="1" noChangeArrowheads="1"/>
          </p:cNvPicPr>
          <p:nvPr/>
        </p:nvPicPr>
        <p:blipFill>
          <a:blip r:embed="rId3" cstate="print"/>
          <a:srcRect/>
          <a:stretch>
            <a:fillRect/>
          </a:stretch>
        </p:blipFill>
        <p:spPr bwMode="auto">
          <a:xfrm>
            <a:off x="2123728" y="1412776"/>
            <a:ext cx="4915892" cy="486692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err="1" smtClean="0">
                <a:solidFill>
                  <a:srgbClr val="006600"/>
                </a:solidFill>
              </a:rPr>
              <a:t>George</a:t>
            </a:r>
            <a:r>
              <a:rPr lang="lv-LV" sz="3600" b="1" dirty="0" smtClean="0">
                <a:solidFill>
                  <a:srgbClr val="006600"/>
                </a:solidFill>
              </a:rPr>
              <a:t>, 23 gadi</a:t>
            </a:r>
            <a:endParaRPr lang="lv-LV" sz="3600" b="1" dirty="0">
              <a:solidFill>
                <a:srgbClr val="006600"/>
              </a:solidFill>
            </a:endParaRPr>
          </a:p>
        </p:txBody>
      </p:sp>
      <p:pic>
        <p:nvPicPr>
          <p:cNvPr id="9218" name="Picture 2" descr="C:\Users\Ieva\Desktop\Ieva_01-05-2010\NS\NS\VBTAI_konference\2013\Bronk.jpg"/>
          <p:cNvPicPr>
            <a:picLocks noChangeAspect="1" noChangeArrowheads="1"/>
          </p:cNvPicPr>
          <p:nvPr/>
        </p:nvPicPr>
        <p:blipFill>
          <a:blip r:embed="rId3" cstate="print"/>
          <a:srcRect/>
          <a:stretch>
            <a:fillRect/>
          </a:stretch>
        </p:blipFill>
        <p:spPr bwMode="auto">
          <a:xfrm>
            <a:off x="683568" y="1556792"/>
            <a:ext cx="8100674" cy="455356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755650" y="188913"/>
            <a:ext cx="7772400" cy="1223962"/>
          </a:xfrm>
        </p:spPr>
        <p:txBody>
          <a:bodyPr rtlCol="0">
            <a:normAutofit/>
          </a:bodyPr>
          <a:lstStyle/>
          <a:p>
            <a:pPr eaLnBrk="1" fontAlgn="auto" hangingPunct="1">
              <a:spcAft>
                <a:spcPts val="0"/>
              </a:spcAft>
              <a:defRPr/>
            </a:pPr>
            <a:r>
              <a:rPr lang="lv-LV" sz="3600" b="1" dirty="0" smtClean="0">
                <a:solidFill>
                  <a:srgbClr val="006600"/>
                </a:solidFill>
              </a:rPr>
              <a:t>ATBILDĪBA INTERNETĀ</a:t>
            </a:r>
          </a:p>
        </p:txBody>
      </p:sp>
      <p:sp>
        <p:nvSpPr>
          <p:cNvPr id="3" name="Subtitle 2"/>
          <p:cNvSpPr>
            <a:spLocks noGrp="1"/>
          </p:cNvSpPr>
          <p:nvPr>
            <p:ph type="subTitle" idx="1"/>
          </p:nvPr>
        </p:nvSpPr>
        <p:spPr>
          <a:xfrm>
            <a:off x="323850" y="1341438"/>
            <a:ext cx="8424863" cy="4824412"/>
          </a:xfrm>
        </p:spPr>
        <p:txBody>
          <a:bodyPr rtlCol="0">
            <a:normAutofit/>
          </a:bodyPr>
          <a:lstStyle/>
          <a:p>
            <a:pPr algn="l" eaLnBrk="1" fontAlgn="auto" hangingPunct="1">
              <a:spcAft>
                <a:spcPts val="0"/>
              </a:spcAft>
              <a:buFont typeface="Arial" pitchFamily="34" charset="0"/>
              <a:buNone/>
              <a:defRPr/>
            </a:pPr>
            <a:r>
              <a:rPr lang="lv-LV" sz="2800" b="1" dirty="0" smtClean="0">
                <a:solidFill>
                  <a:srgbClr val="FF0000"/>
                </a:solidFill>
              </a:rPr>
              <a:t>Svarīgi!</a:t>
            </a:r>
            <a:r>
              <a:rPr lang="lv-LV" sz="2800" dirty="0" smtClean="0">
                <a:solidFill>
                  <a:srgbClr val="FF0000"/>
                </a:solidFill>
              </a:rPr>
              <a:t> </a:t>
            </a:r>
          </a:p>
          <a:p>
            <a:pPr algn="l" eaLnBrk="1" fontAlgn="auto" hangingPunct="1">
              <a:spcAft>
                <a:spcPts val="0"/>
              </a:spcAft>
              <a:buFont typeface="Arial" pitchFamily="34" charset="0"/>
              <a:buNone/>
              <a:defRPr/>
            </a:pPr>
            <a:r>
              <a:rPr lang="lv-LV" sz="2800" dirty="0" smtClean="0">
                <a:solidFill>
                  <a:schemeClr val="tx1">
                    <a:lumMod val="75000"/>
                    <a:lumOff val="25000"/>
                  </a:schemeClr>
                </a:solidFill>
              </a:rPr>
              <a:t>Pat, ja bērns internetā pajokojās, par sekām var nākties atbildēt policijas iecirknī, jo cietusī persona var vērsties Valsts policijā vai tiesā ar iesniegumu.</a:t>
            </a:r>
          </a:p>
          <a:p>
            <a:pPr algn="l" eaLnBrk="1" fontAlgn="auto" hangingPunct="1">
              <a:spcAft>
                <a:spcPts val="0"/>
              </a:spcAft>
              <a:buFont typeface="Arial" pitchFamily="34" charset="0"/>
              <a:buNone/>
              <a:defRPr/>
            </a:pPr>
            <a:r>
              <a:rPr lang="lv-LV" sz="2800" b="1" dirty="0" smtClean="0">
                <a:solidFill>
                  <a:srgbClr val="FF0000"/>
                </a:solidFill>
              </a:rPr>
              <a:t>Svarīgi!</a:t>
            </a:r>
            <a:r>
              <a:rPr lang="lv-LV" sz="2800" dirty="0" smtClean="0">
                <a:solidFill>
                  <a:schemeClr val="tx1"/>
                </a:solidFill>
              </a:rPr>
              <a:t> </a:t>
            </a:r>
          </a:p>
          <a:p>
            <a:pPr algn="l" eaLnBrk="1" fontAlgn="auto" hangingPunct="1">
              <a:spcAft>
                <a:spcPts val="0"/>
              </a:spcAft>
              <a:buFont typeface="Arial" pitchFamily="34" charset="0"/>
              <a:buNone/>
              <a:defRPr/>
            </a:pPr>
            <a:r>
              <a:rPr lang="lv-LV" sz="2800" dirty="0" smtClean="0">
                <a:solidFill>
                  <a:schemeClr val="tx1">
                    <a:lumMod val="75000"/>
                    <a:lumOff val="25000"/>
                  </a:schemeClr>
                </a:solidFill>
              </a:rPr>
              <a:t>Jāatceras, ka pie kriminālatbildības saucama persona, kas sasniegusi </a:t>
            </a:r>
            <a:r>
              <a:rPr lang="lv-LV" sz="2800" b="1" dirty="0" smtClean="0">
                <a:solidFill>
                  <a:srgbClr val="FF0000"/>
                </a:solidFill>
              </a:rPr>
              <a:t>14 gadu </a:t>
            </a:r>
            <a:r>
              <a:rPr lang="lv-LV" sz="2800" dirty="0" smtClean="0">
                <a:solidFill>
                  <a:schemeClr val="tx1">
                    <a:lumMod val="75000"/>
                    <a:lumOff val="25000"/>
                  </a:schemeClr>
                </a:solidFill>
              </a:rPr>
              <a:t>vecumu. </a:t>
            </a:r>
          </a:p>
          <a:p>
            <a:pPr algn="l" eaLnBrk="1" fontAlgn="auto" hangingPunct="1">
              <a:spcAft>
                <a:spcPts val="0"/>
              </a:spcAft>
              <a:buFont typeface="Arial" pitchFamily="34" charset="0"/>
              <a:buNone/>
              <a:defRPr/>
            </a:pPr>
            <a:r>
              <a:rPr lang="lv-LV" sz="2800" b="1" dirty="0" smtClean="0">
                <a:solidFill>
                  <a:srgbClr val="FF0000"/>
                </a:solidFill>
              </a:rPr>
              <a:t>Svarīgi!</a:t>
            </a:r>
            <a:r>
              <a:rPr lang="lv-LV" sz="2800" dirty="0" smtClean="0">
                <a:solidFill>
                  <a:srgbClr val="FF0000"/>
                </a:solidFill>
              </a:rPr>
              <a:t> </a:t>
            </a:r>
          </a:p>
          <a:p>
            <a:pPr algn="l" eaLnBrk="1" fontAlgn="auto" hangingPunct="1">
              <a:spcAft>
                <a:spcPts val="0"/>
              </a:spcAft>
              <a:buFont typeface="Arial" pitchFamily="34" charset="0"/>
              <a:buNone/>
              <a:defRPr/>
            </a:pPr>
            <a:r>
              <a:rPr lang="lv-LV" sz="2800" dirty="0" smtClean="0">
                <a:solidFill>
                  <a:schemeClr val="tx1">
                    <a:lumMod val="75000"/>
                    <a:lumOff val="25000"/>
                  </a:schemeClr>
                </a:solidFill>
              </a:rPr>
              <a:t>Līdz 14 gadu vecumam atbildību par bērna darbībām uzņemas vecāki.</a:t>
            </a:r>
          </a:p>
          <a:p>
            <a:pPr eaLnBrk="1" fontAlgn="auto" hangingPunct="1">
              <a:spcAft>
                <a:spcPts val="0"/>
              </a:spcAft>
              <a:buFont typeface="Arial" pitchFamily="34" charset="0"/>
              <a:buNone/>
              <a:defRPr/>
            </a:pPr>
            <a:endParaRPr lang="lv-LV" dirty="0"/>
          </a:p>
        </p:txBody>
      </p:sp>
      <p:pic>
        <p:nvPicPr>
          <p:cNvPr id="15364" name="Picture 3" descr="Logo_Vertikals (peleki burti).png"/>
          <p:cNvPicPr>
            <a:picLocks noChangeAspect="1"/>
          </p:cNvPicPr>
          <p:nvPr/>
        </p:nvPicPr>
        <p:blipFill>
          <a:blip r:embed="rId2" cstate="print"/>
          <a:srcRect/>
          <a:stretch>
            <a:fillRect/>
          </a:stretch>
        </p:blipFill>
        <p:spPr bwMode="auto">
          <a:xfrm>
            <a:off x="8027988" y="5661025"/>
            <a:ext cx="920750" cy="106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a:off x="107950" y="0"/>
            <a:ext cx="6119813" cy="129540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dirty="0">
                <a:solidFill>
                  <a:schemeClr val="tx1">
                    <a:lumMod val="65000"/>
                    <a:lumOff val="35000"/>
                  </a:schemeClr>
                </a:solidFill>
              </a:rPr>
              <a:t>Citu aizvainošana, emocionāla pazemošana</a:t>
            </a:r>
          </a:p>
        </p:txBody>
      </p:sp>
      <p:sp>
        <p:nvSpPr>
          <p:cNvPr id="7" name="Rectangle 6"/>
          <p:cNvSpPr/>
          <p:nvPr/>
        </p:nvSpPr>
        <p:spPr>
          <a:xfrm>
            <a:off x="6372225" y="0"/>
            <a:ext cx="1871663" cy="1079500"/>
          </a:xfrm>
          <a:prstGeom prst="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solidFill>
                  <a:schemeClr val="tx1"/>
                </a:solidFill>
              </a:rPr>
              <a:t>20 LVL</a:t>
            </a:r>
          </a:p>
        </p:txBody>
      </p:sp>
      <p:sp>
        <p:nvSpPr>
          <p:cNvPr id="8" name="Right Arrow 7"/>
          <p:cNvSpPr/>
          <p:nvPr/>
        </p:nvSpPr>
        <p:spPr>
          <a:xfrm>
            <a:off x="107950" y="1412875"/>
            <a:ext cx="6119813" cy="129540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dirty="0">
                <a:solidFill>
                  <a:schemeClr val="tx1">
                    <a:lumMod val="65000"/>
                    <a:lumOff val="35000"/>
                  </a:schemeClr>
                </a:solidFill>
              </a:rPr>
              <a:t>Viltus profilu veidošana</a:t>
            </a:r>
          </a:p>
        </p:txBody>
      </p:sp>
      <p:sp>
        <p:nvSpPr>
          <p:cNvPr id="9" name="Rectangle 8"/>
          <p:cNvSpPr/>
          <p:nvPr/>
        </p:nvSpPr>
        <p:spPr>
          <a:xfrm>
            <a:off x="6372225" y="1484313"/>
            <a:ext cx="1871663" cy="1081087"/>
          </a:xfrm>
          <a:prstGeom prst="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solidFill>
                  <a:schemeClr val="tx1"/>
                </a:solidFill>
              </a:rPr>
              <a:t>50 - 400 LVL</a:t>
            </a:r>
          </a:p>
        </p:txBody>
      </p:sp>
      <p:sp>
        <p:nvSpPr>
          <p:cNvPr id="10" name="Right Arrow 9"/>
          <p:cNvSpPr/>
          <p:nvPr/>
        </p:nvSpPr>
        <p:spPr>
          <a:xfrm>
            <a:off x="107950" y="2781300"/>
            <a:ext cx="6119813" cy="129540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dirty="0">
                <a:solidFill>
                  <a:schemeClr val="tx1">
                    <a:lumMod val="65000"/>
                    <a:lumOff val="35000"/>
                  </a:schemeClr>
                </a:solidFill>
              </a:rPr>
              <a:t>Rupjas valodas lietošana</a:t>
            </a:r>
          </a:p>
        </p:txBody>
      </p:sp>
      <p:sp>
        <p:nvSpPr>
          <p:cNvPr id="11" name="Rectangle 10"/>
          <p:cNvSpPr/>
          <p:nvPr/>
        </p:nvSpPr>
        <p:spPr>
          <a:xfrm>
            <a:off x="6372225" y="2852738"/>
            <a:ext cx="1871663" cy="1081087"/>
          </a:xfrm>
          <a:prstGeom prst="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solidFill>
                  <a:schemeClr val="tx1"/>
                </a:solidFill>
              </a:rPr>
              <a:t>25 LVL</a:t>
            </a:r>
          </a:p>
        </p:txBody>
      </p:sp>
      <p:sp>
        <p:nvSpPr>
          <p:cNvPr id="12" name="Right Arrow 11"/>
          <p:cNvSpPr/>
          <p:nvPr/>
        </p:nvSpPr>
        <p:spPr>
          <a:xfrm>
            <a:off x="107950" y="4149725"/>
            <a:ext cx="6119813" cy="129540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dirty="0">
                <a:solidFill>
                  <a:schemeClr val="tx1">
                    <a:lumMod val="65000"/>
                    <a:lumOff val="35000"/>
                  </a:schemeClr>
                </a:solidFill>
              </a:rPr>
              <a:t>Draudēšana</a:t>
            </a:r>
          </a:p>
        </p:txBody>
      </p:sp>
      <p:sp>
        <p:nvSpPr>
          <p:cNvPr id="13" name="Right Arrow 12"/>
          <p:cNvSpPr/>
          <p:nvPr/>
        </p:nvSpPr>
        <p:spPr>
          <a:xfrm>
            <a:off x="107950" y="5562600"/>
            <a:ext cx="6119813" cy="129540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dirty="0">
                <a:solidFill>
                  <a:schemeClr val="tx1">
                    <a:lumMod val="65000"/>
                    <a:lumOff val="35000"/>
                  </a:schemeClr>
                </a:solidFill>
              </a:rPr>
              <a:t>Filmu, mūzikas un tml. materiālu izplatīšana</a:t>
            </a:r>
          </a:p>
        </p:txBody>
      </p:sp>
      <p:sp>
        <p:nvSpPr>
          <p:cNvPr id="14" name="Rectangle 13"/>
          <p:cNvSpPr/>
          <p:nvPr/>
        </p:nvSpPr>
        <p:spPr>
          <a:xfrm>
            <a:off x="6372225" y="4292600"/>
            <a:ext cx="1871663" cy="1081088"/>
          </a:xfrm>
          <a:prstGeom prst="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solidFill>
                  <a:schemeClr val="tx1"/>
                </a:solidFill>
              </a:rPr>
              <a:t>Līdz 3000 LVL</a:t>
            </a:r>
          </a:p>
        </p:txBody>
      </p:sp>
      <p:sp>
        <p:nvSpPr>
          <p:cNvPr id="15" name="Rectangle 14"/>
          <p:cNvSpPr/>
          <p:nvPr/>
        </p:nvSpPr>
        <p:spPr>
          <a:xfrm>
            <a:off x="6372225" y="5778500"/>
            <a:ext cx="1871663" cy="1079500"/>
          </a:xfrm>
          <a:prstGeom prst="rect">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dirty="0">
                <a:solidFill>
                  <a:schemeClr val="tx1"/>
                </a:solidFill>
              </a:rPr>
              <a:t>Līdz 250 LVL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rgbClr val="006600"/>
                </a:solidFill>
              </a:rPr>
              <a:t>10 NODERĪGI PADOMI</a:t>
            </a:r>
            <a:endParaRPr lang="lv-LV" sz="3600" b="1" dirty="0">
              <a:solidFill>
                <a:srgbClr val="006600"/>
              </a:solidFill>
            </a:endParaRPr>
          </a:p>
        </p:txBody>
      </p:sp>
      <p:sp>
        <p:nvSpPr>
          <p:cNvPr id="3" name="Content Placeholder 2"/>
          <p:cNvSpPr>
            <a:spLocks noGrp="1"/>
          </p:cNvSpPr>
          <p:nvPr>
            <p:ph idx="1"/>
          </p:nvPr>
        </p:nvSpPr>
        <p:spPr>
          <a:xfrm>
            <a:off x="539552" y="1268760"/>
            <a:ext cx="8229600" cy="4525963"/>
          </a:xfrm>
        </p:spPr>
        <p:txBody>
          <a:bodyPr>
            <a:noAutofit/>
          </a:bodyPr>
          <a:lstStyle/>
          <a:p>
            <a:r>
              <a:rPr lang="lv-LV" sz="2800" dirty="0" smtClean="0"/>
              <a:t>Cieni sevi un citus internetā;</a:t>
            </a:r>
          </a:p>
          <a:p>
            <a:r>
              <a:rPr lang="lv-LV" sz="2800" dirty="0" smtClean="0"/>
              <a:t>Nedari otram to, ko pats negribētu piedzīvot;</a:t>
            </a:r>
          </a:p>
          <a:p>
            <a:r>
              <a:rPr lang="lv-LV" sz="2800" dirty="0" smtClean="0"/>
              <a:t>Neveicini savu popularitāti uz citu cilvēku sāpēm;</a:t>
            </a:r>
          </a:p>
          <a:p>
            <a:r>
              <a:rPr lang="lv-LV" sz="2800" dirty="0" smtClean="0"/>
              <a:t>Vērtē kritiski informāciju;</a:t>
            </a:r>
          </a:p>
          <a:p>
            <a:r>
              <a:rPr lang="lv-LV" sz="2800" dirty="0" smtClean="0"/>
              <a:t>Nereaģē negatīvi uz negatīvu komentāru; </a:t>
            </a:r>
          </a:p>
          <a:p>
            <a:r>
              <a:rPr lang="lv-LV" sz="2800" dirty="0" smtClean="0"/>
              <a:t>Aizsargā savu profilu;</a:t>
            </a:r>
          </a:p>
          <a:p>
            <a:r>
              <a:rPr lang="lv-LV" sz="2800" dirty="0" smtClean="0"/>
              <a:t>Drošība internetā ir atkarīga no tevis paša; </a:t>
            </a:r>
          </a:p>
          <a:p>
            <a:r>
              <a:rPr lang="lv-LV" sz="2800" dirty="0" smtClean="0"/>
              <a:t>Ja nezini kā rīkoties, vienmēr jautā vecākiem;</a:t>
            </a:r>
          </a:p>
          <a:p>
            <a:r>
              <a:rPr lang="lv-LV" sz="2800" dirty="0" smtClean="0"/>
              <a:t>Esi pozitīvs.</a:t>
            </a:r>
            <a:endParaRPr lang="lv-LV" sz="2800" dirty="0"/>
          </a:p>
        </p:txBody>
      </p:sp>
      <p:pic>
        <p:nvPicPr>
          <p:cNvPr id="4" name="Picture 2" descr="\\10.0.221.1\lia$\Net-Safe\0_NET-SAFE LATVIA_2011-2012\LOGO\drossinternets\Logo_Gars (peleki burti).jpg"/>
          <p:cNvPicPr>
            <a:picLocks noChangeAspect="1" noChangeArrowheads="1"/>
          </p:cNvPicPr>
          <p:nvPr/>
        </p:nvPicPr>
        <p:blipFill>
          <a:blip r:embed="rId3" cstate="print"/>
          <a:srcRect/>
          <a:stretch>
            <a:fillRect/>
          </a:stretch>
        </p:blipFill>
        <p:spPr bwMode="auto">
          <a:xfrm>
            <a:off x="6444208" y="6165304"/>
            <a:ext cx="2527189" cy="54868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b="1" dirty="0" smtClean="0">
                <a:solidFill>
                  <a:srgbClr val="006600"/>
                </a:solidFill>
              </a:rPr>
              <a:t>MACIES.DROSSINTERNETS.LV</a:t>
            </a:r>
            <a:endParaRPr lang="lv-LV" sz="3600" b="1" dirty="0">
              <a:solidFill>
                <a:srgbClr val="006600"/>
              </a:solidFill>
            </a:endParaRPr>
          </a:p>
        </p:txBody>
      </p:sp>
      <p:pic>
        <p:nvPicPr>
          <p:cNvPr id="1026" name="Picture 2" descr="C:\Users\Ieva\Desktop\Ieva_01-05-2010\NS\NS\Paraugi\it_valmiera_9.jpg">
            <a:hlinkClick r:id="rId3"/>
          </p:cNvPr>
          <p:cNvPicPr>
            <a:picLocks noGrp="1" noChangeAspect="1" noChangeArrowheads="1"/>
          </p:cNvPicPr>
          <p:nvPr>
            <p:ph idx="1"/>
          </p:nvPr>
        </p:nvPicPr>
        <p:blipFill>
          <a:blip r:embed="rId4" cstate="print"/>
          <a:srcRect/>
          <a:stretch>
            <a:fillRect/>
          </a:stretch>
        </p:blipFill>
        <p:spPr bwMode="auto">
          <a:xfrm>
            <a:off x="755576" y="1916832"/>
            <a:ext cx="7700356" cy="417646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276872"/>
            <a:ext cx="7772400" cy="1758057"/>
          </a:xfrm>
        </p:spPr>
        <p:txBody>
          <a:bodyPr>
            <a:normAutofit/>
          </a:bodyPr>
          <a:lstStyle/>
          <a:p>
            <a:r>
              <a:rPr lang="lv-LV" sz="4000" b="1" dirty="0" smtClean="0">
                <a:solidFill>
                  <a:srgbClr val="006600"/>
                </a:solidFill>
              </a:rPr>
              <a:t>PALDIES PAR UZMANĪBU</a:t>
            </a:r>
            <a:endParaRPr lang="lv-LV" sz="4000" b="1" dirty="0">
              <a:solidFill>
                <a:srgbClr val="006600"/>
              </a:solidFill>
            </a:endParaRPr>
          </a:p>
        </p:txBody>
      </p:sp>
      <p:sp>
        <p:nvSpPr>
          <p:cNvPr id="3" name="Subtitle 2"/>
          <p:cNvSpPr>
            <a:spLocks noGrp="1"/>
          </p:cNvSpPr>
          <p:nvPr>
            <p:ph type="subTitle" idx="1"/>
          </p:nvPr>
        </p:nvSpPr>
        <p:spPr>
          <a:xfrm>
            <a:off x="179512" y="4149080"/>
            <a:ext cx="8784976" cy="1608584"/>
          </a:xfrm>
        </p:spPr>
        <p:txBody>
          <a:bodyPr>
            <a:noAutofit/>
          </a:bodyPr>
          <a:lstStyle/>
          <a:p>
            <a:pPr algn="r"/>
            <a:r>
              <a:rPr lang="lv-LV" sz="2000" dirty="0" smtClean="0"/>
              <a:t>Ieva Jankovska</a:t>
            </a:r>
          </a:p>
          <a:p>
            <a:pPr algn="r"/>
            <a:r>
              <a:rPr lang="lv-LV" sz="2000" i="1" dirty="0" smtClean="0"/>
              <a:t>Net-Safe Latvia </a:t>
            </a:r>
            <a:r>
              <a:rPr lang="lv-LV" sz="2000" dirty="0" smtClean="0"/>
              <a:t>Drošāka interneta centrs</a:t>
            </a:r>
          </a:p>
          <a:p>
            <a:pPr algn="l"/>
            <a:r>
              <a:rPr lang="lv-LV" sz="2000" dirty="0" smtClean="0">
                <a:solidFill>
                  <a:srgbClr val="006600"/>
                </a:solidFill>
              </a:rPr>
              <a:t>info@drossinternets.lV</a:t>
            </a:r>
          </a:p>
          <a:p>
            <a:pPr algn="l"/>
            <a:r>
              <a:rPr lang="lv-LV" sz="2000" dirty="0" smtClean="0">
                <a:solidFill>
                  <a:srgbClr val="006600"/>
                </a:solidFill>
              </a:rPr>
              <a:t>www.drossinternets.lv</a:t>
            </a:r>
          </a:p>
          <a:p>
            <a:pPr algn="l"/>
            <a:r>
              <a:rPr lang="lv-LV" sz="2000" dirty="0" smtClean="0">
                <a:solidFill>
                  <a:srgbClr val="006600"/>
                </a:solidFill>
              </a:rPr>
              <a:t>www.draugiem.lv/drossinternets</a:t>
            </a:r>
          </a:p>
          <a:p>
            <a:pPr algn="l"/>
            <a:r>
              <a:rPr lang="lv-LV" sz="2000" dirty="0" smtClean="0">
                <a:solidFill>
                  <a:srgbClr val="006600"/>
                </a:solidFill>
              </a:rPr>
              <a:t>www.twitter.com/drossinternets</a:t>
            </a:r>
          </a:p>
          <a:p>
            <a:endParaRPr lang="lv-LV" sz="2400" dirty="0"/>
          </a:p>
        </p:txBody>
      </p:sp>
      <p:sp>
        <p:nvSpPr>
          <p:cNvPr id="6" name="Title 1"/>
          <p:cNvSpPr txBox="1">
            <a:spLocks/>
          </p:cNvSpPr>
          <p:nvPr/>
        </p:nvSpPr>
        <p:spPr>
          <a:xfrm>
            <a:off x="755576" y="764704"/>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v-LV" sz="3600" b="1" i="0" u="none" strike="noStrike" kern="1200" cap="none" spc="0" normalizeH="0" baseline="0" noProof="0" dirty="0" smtClean="0">
                <a:ln>
                  <a:noFill/>
                </a:ln>
                <a:solidFill>
                  <a:srgbClr val="006600"/>
                </a:solidFill>
                <a:effectLst/>
                <a:uLnTx/>
                <a:uFillTx/>
                <a:latin typeface="+mj-lt"/>
                <a:ea typeface="+mj-ea"/>
                <a:cs typeface="+mj-cs"/>
              </a:rPr>
              <a:t>JAUTĀJUMI? </a:t>
            </a:r>
            <a:endParaRPr kumimoji="0" lang="lv-LV" sz="3600" b="1" i="0" u="none" strike="noStrike" kern="1200" cap="none" spc="0" normalizeH="0" baseline="0" noProof="0" dirty="0">
              <a:ln>
                <a:noFill/>
              </a:ln>
              <a:solidFill>
                <a:srgbClr val="006600"/>
              </a:solidFill>
              <a:effectLst/>
              <a:uLnTx/>
              <a:uFillTx/>
              <a:latin typeface="+mj-lt"/>
              <a:ea typeface="+mj-ea"/>
              <a:cs typeface="+mj-cs"/>
            </a:endParaRPr>
          </a:p>
        </p:txBody>
      </p:sp>
      <p:pic>
        <p:nvPicPr>
          <p:cNvPr id="5" name="Picture 2" descr="\\10.0.221.1\lia$\Net-Safe\0_NET-SAFE LATVIA_2011-2012\LOGO\drossinternets\Logo_Gars (peleki burti).jpg"/>
          <p:cNvPicPr>
            <a:picLocks noChangeAspect="1" noChangeArrowheads="1"/>
          </p:cNvPicPr>
          <p:nvPr/>
        </p:nvPicPr>
        <p:blipFill>
          <a:blip r:embed="rId2" cstate="print"/>
          <a:srcRect/>
          <a:stretch>
            <a:fillRect/>
          </a:stretch>
        </p:blipFill>
        <p:spPr bwMode="auto">
          <a:xfrm>
            <a:off x="6444208" y="6165304"/>
            <a:ext cx="2527189" cy="5486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ormala_prezentacija_drossinterne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formala_prezentacija_drossinternets</Template>
  <TotalTime>1215</TotalTime>
  <Words>1377</Words>
  <Application>Microsoft Office PowerPoint</Application>
  <PresentationFormat>On-screen Show (4:3)</PresentationFormat>
  <Paragraphs>169</Paragraphs>
  <Slides>26</Slides>
  <Notes>19</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formala_prezentacija_drossinternets</vt:lpstr>
      <vt:lpstr> CIENI SEVI UN CITUS INTERNETĀ</vt:lpstr>
      <vt:lpstr>NET-SAFE LATVIA DROŠĀKA INTERNETA CENTRS</vt:lpstr>
      <vt:lpstr>WWW.DROSSINTERNETS.LV</vt:lpstr>
      <vt:lpstr>INTERNETA UN SOCIĀLO MEDIJU LIETOTĀJU SKAITS LATVIJĀ</vt:lpstr>
      <vt:lpstr>INTERNETA VIETŅU TOP 15 LATVIJĀ</vt:lpstr>
      <vt:lpstr>INTERNETA IZMANTOŠANAS MĒRĶI %</vt:lpstr>
      <vt:lpstr>BĒRNI UN INTERNETS</vt:lpstr>
      <vt:lpstr>SOCIĀLIE TĪKLI</vt:lpstr>
      <vt:lpstr>KĀDA IR TAVA PROFILA BILDE? </vt:lpstr>
      <vt:lpstr> NEPUBLICĒ ATTĒLUS, KUROS ESI REDZAMA BIKINI </vt:lpstr>
      <vt:lpstr>VAI BILDES NO VANNAS ISTABAS</vt:lpstr>
      <vt:lpstr>NEESI NEGATĪVS </vt:lpstr>
      <vt:lpstr>BET ESI POZITĪVS</vt:lpstr>
      <vt:lpstr>NEPAZEMO SAVU ĢIMENI</vt:lpstr>
      <vt:lpstr>SKOLOTĀJAM ARĪ IR TIESĪBAS</vt:lpstr>
      <vt:lpstr>Parisa, 17 gadi</vt:lpstr>
      <vt:lpstr>Jacob, 18 gadi</vt:lpstr>
      <vt:lpstr>Lee, 29 gadi</vt:lpstr>
      <vt:lpstr>Louise, 42 </vt:lpstr>
      <vt:lpstr>Andre, 21 gads</vt:lpstr>
      <vt:lpstr>George, 23 gadi</vt:lpstr>
      <vt:lpstr>ATBILDĪBA INTERNETĀ</vt:lpstr>
      <vt:lpstr>Slide 23</vt:lpstr>
      <vt:lpstr>10 NODERĪGI PADOMI</vt:lpstr>
      <vt:lpstr>MACIES.DROSSINTERNETS.LV</vt:lpstr>
      <vt:lpstr>PALDIES PAR UZMANĪBU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 BŪTU JĀZINA VECĀKIEM PAR BĒRNU DROŠĪBU INTERNETĀ?</dc:title>
  <dc:creator>Ieva Jankovska</dc:creator>
  <cp:lastModifiedBy>Ieva</cp:lastModifiedBy>
  <cp:revision>164</cp:revision>
  <dcterms:created xsi:type="dcterms:W3CDTF">2011-10-20T08:41:49Z</dcterms:created>
  <dcterms:modified xsi:type="dcterms:W3CDTF">2013-04-25T05:42:07Z</dcterms:modified>
</cp:coreProperties>
</file>