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4" r:id="rId1"/>
  </p:sldMasterIdLst>
  <p:notesMasterIdLst>
    <p:notesMasterId r:id="rId19"/>
  </p:notesMasterIdLst>
  <p:sldIdLst>
    <p:sldId id="331" r:id="rId2"/>
    <p:sldId id="612" r:id="rId3"/>
    <p:sldId id="277" r:id="rId4"/>
    <p:sldId id="541" r:id="rId5"/>
    <p:sldId id="745" r:id="rId6"/>
    <p:sldId id="752" r:id="rId7"/>
    <p:sldId id="761" r:id="rId8"/>
    <p:sldId id="753" r:id="rId9"/>
    <p:sldId id="755" r:id="rId10"/>
    <p:sldId id="524" r:id="rId11"/>
    <p:sldId id="525" r:id="rId12"/>
    <p:sldId id="527" r:id="rId13"/>
    <p:sldId id="756" r:id="rId14"/>
    <p:sldId id="757" r:id="rId15"/>
    <p:sldId id="758" r:id="rId16"/>
    <p:sldId id="759" r:id="rId17"/>
    <p:sldId id="600" r:id="rId18"/>
  </p:sldIdLst>
  <p:sldSz cx="9144000" cy="6858000" type="screen4x3"/>
  <p:notesSz cx="6858000" cy="9144000"/>
  <p:defaultTextStyle>
    <a:defPPr>
      <a:defRPr lang="is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ga Redliha" initials="LR" lastIdx="8" clrIdx="0">
    <p:extLst>
      <p:ext uri="{19B8F6BF-5375-455C-9EA6-DF929625EA0E}">
        <p15:presenceInfo xmlns:p15="http://schemas.microsoft.com/office/powerpoint/2012/main" userId="920be6e8cb1bf27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E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0" autoAdjust="0"/>
    <p:restoredTop sz="94095" autoAdjust="0"/>
  </p:normalViewPr>
  <p:slideViewPr>
    <p:cSldViewPr snapToGrid="0">
      <p:cViewPr varScale="1">
        <p:scale>
          <a:sx n="63" d="100"/>
          <a:sy n="63" d="100"/>
        </p:scale>
        <p:origin x="114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897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Bērni pēc dzimuma</a:t>
            </a:r>
            <a:endParaRPr lang="lv-LV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4000" dirty="0" err="1">
                <a:solidFill>
                  <a:schemeClr val="tx1"/>
                </a:solidFill>
              </a:rPr>
              <a:t>Bērni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pēc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dzimuma</a:t>
            </a:r>
            <a:endParaRPr lang="lv-LV" sz="4000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explosion val="9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17704658792650918"/>
                  <c:y val="-0.1208675998833479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4245538057742782"/>
                  <c:y val="3.523877223680373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Sheet1!$A$1:$A$2</c:f>
              <c:strCache>
                <c:ptCount val="2"/>
                <c:pt idx="0">
                  <c:v>Zēni</c:v>
                </c:pt>
                <c:pt idx="1">
                  <c:v>Meitenes</c:v>
                </c:pt>
              </c:strCache>
            </c:strRef>
          </c:cat>
          <c:val>
            <c:numRef>
              <c:f>Sheet1!$B$1:$B$2</c:f>
              <c:numCache>
                <c:formatCode>General</c:formatCode>
                <c:ptCount val="2"/>
                <c:pt idx="0">
                  <c:v>17</c:v>
                </c:pt>
                <c:pt idx="1">
                  <c:v>10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04563C-B160-4EAD-BC2F-7DDDDDB7F033}" type="datetimeFigureOut">
              <a:rPr lang="is-IS" smtClean="0"/>
              <a:t>20.11.2019</a:t>
            </a:fld>
            <a:endParaRPr lang="is-I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s-I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0C6EF9-1384-4A0D-80D8-DDA47E5811B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587706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3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3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3EC71-F18E-492F-8F36-2F43FFA189FD}" type="datetimeFigureOut">
              <a:rPr lang="is-IS" smtClean="0"/>
              <a:t>20.11.2019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85211-9689-4807-B259-0ECA34EC9333}" type="slidenum">
              <a:rPr lang="is-IS" smtClean="0"/>
              <a:t>‹#›</a:t>
            </a:fld>
            <a:endParaRPr lang="is-I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199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3EC71-F18E-492F-8F36-2F43FFA189FD}" type="datetimeFigureOut">
              <a:rPr lang="is-IS" smtClean="0"/>
              <a:t>20.11.2019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85211-9689-4807-B259-0ECA34EC9333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72006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3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3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3EC71-F18E-492F-8F36-2F43FFA189FD}" type="datetimeFigureOut">
              <a:rPr lang="is-IS" smtClean="0"/>
              <a:t>20.11.2019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85211-9689-4807-B259-0ECA34EC9333}" type="slidenum">
              <a:rPr lang="is-IS" smtClean="0"/>
              <a:t>‹#›</a:t>
            </a:fld>
            <a:endParaRPr lang="is-I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592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6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3EC71-F18E-492F-8F36-2F43FFA189FD}" type="datetimeFigureOut">
              <a:rPr lang="is-IS" smtClean="0"/>
              <a:t>20.11.2019</a:t>
            </a:fld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85211-9689-4807-B259-0ECA34EC9333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71476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6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3EC71-F18E-492F-8F36-2F43FFA189FD}" type="datetimeFigureOut">
              <a:rPr lang="is-IS" smtClean="0"/>
              <a:t>20.11.2019</a:t>
            </a:fld>
            <a:endParaRPr lang="is-I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85211-9689-4807-B259-0ECA34EC9333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91776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3EC71-F18E-492F-8F36-2F43FFA189FD}" type="datetimeFigureOut">
              <a:rPr lang="is-IS" smtClean="0"/>
              <a:t>20.11.2019</a:t>
            </a:fld>
            <a:endParaRPr lang="is-I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85211-9689-4807-B259-0ECA34EC9333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7075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3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3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3EC71-F18E-492F-8F36-2F43FFA189FD}" type="datetimeFigureOut">
              <a:rPr lang="is-IS" smtClean="0"/>
              <a:t>20.11.2019</a:t>
            </a:fld>
            <a:endParaRPr lang="is-I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is-I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85211-9689-4807-B259-0ECA34EC9333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23719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5" y="6459788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0263EC71-F18E-492F-8F36-2F43FFA189FD}" type="datetimeFigureOut">
              <a:rPr lang="is-IS" smtClean="0"/>
              <a:t>20.11.2019</a:t>
            </a:fld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8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1285211-9689-4807-B259-0ECA34EC9333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07774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3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3EC71-F18E-492F-8F36-2F43FFA189FD}" type="datetimeFigureOut">
              <a:rPr lang="is-IS" smtClean="0"/>
              <a:t>20.11.2019</a:t>
            </a:fld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85211-9689-4807-B259-0ECA34EC9333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41344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3EC71-F18E-492F-8F36-2F43FFA189FD}" type="datetimeFigureOut">
              <a:rPr lang="is-IS" smtClean="0"/>
              <a:t>20.11.2019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85211-9689-4807-B259-0ECA34EC9333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288378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3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3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412302"/>
            <a:ext cx="197167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3EC71-F18E-492F-8F36-2F43FFA189FD}" type="datetimeFigureOut">
              <a:rPr lang="is-IS" smtClean="0"/>
              <a:t>20.11.2019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85211-9689-4807-B259-0ECA34EC9333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8355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334317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6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2" y="6459788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263EC71-F18E-492F-8F36-2F43FFA189FD}" type="datetimeFigureOut">
              <a:rPr lang="is-IS" smtClean="0"/>
              <a:t>20.11.2019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40" y="6459788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5" y="6459788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1285211-9689-4807-B259-0ECA34EC9333}" type="slidenum">
              <a:rPr lang="is-IS" smtClean="0"/>
              <a:t>‹#›</a:t>
            </a:fld>
            <a:endParaRPr lang="is-I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5760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36" r:id="rId2"/>
    <p:sldLayoutId id="2147484037" r:id="rId3"/>
    <p:sldLayoutId id="2147484038" r:id="rId4"/>
    <p:sldLayoutId id="2147484039" r:id="rId5"/>
    <p:sldLayoutId id="2147484040" r:id="rId6"/>
    <p:sldLayoutId id="2147484041" r:id="rId7"/>
    <p:sldLayoutId id="2147484042" r:id="rId8"/>
    <p:sldLayoutId id="2147484043" r:id="rId9"/>
    <p:sldLayoutId id="2147484044" r:id="rId10"/>
    <p:sldLayoutId id="214748404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childwelfare.gov/can/factors/parentcaregiver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87680" y="758952"/>
            <a:ext cx="7879080" cy="369417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>
                <a:solidFill>
                  <a:schemeClr val="tx1"/>
                </a:solidFill>
              </a:rPr>
              <a:t/>
            </a:r>
            <a:br>
              <a:rPr lang="en-US" sz="5400" dirty="0">
                <a:solidFill>
                  <a:schemeClr val="tx1"/>
                </a:solidFill>
              </a:rPr>
            </a:br>
            <a:r>
              <a:rPr lang="en-US" sz="5400" dirty="0">
                <a:solidFill>
                  <a:schemeClr val="tx1"/>
                </a:solidFill>
              </a:rPr>
              <a:t/>
            </a:r>
            <a:br>
              <a:rPr lang="en-US" sz="5400" dirty="0">
                <a:solidFill>
                  <a:schemeClr val="tx1"/>
                </a:solidFill>
              </a:rPr>
            </a:br>
            <a:r>
              <a:rPr lang="en-US" sz="5400" dirty="0">
                <a:solidFill>
                  <a:schemeClr val="tx1"/>
                </a:solidFill>
              </a:rPr>
              <a:t/>
            </a:r>
            <a:br>
              <a:rPr lang="en-US" sz="5400" dirty="0">
                <a:solidFill>
                  <a:schemeClr val="tx1"/>
                </a:solidFill>
              </a:rPr>
            </a:br>
            <a:r>
              <a:rPr lang="en-US" sz="5400" dirty="0">
                <a:solidFill>
                  <a:schemeClr val="tx1"/>
                </a:solidFill>
              </a:rPr>
              <a:t/>
            </a:r>
            <a:br>
              <a:rPr lang="en-US" sz="5400" dirty="0">
                <a:solidFill>
                  <a:schemeClr val="tx1"/>
                </a:solidFill>
              </a:rPr>
            </a:br>
            <a:r>
              <a:rPr lang="en-US" sz="5400" dirty="0">
                <a:solidFill>
                  <a:schemeClr val="tx1"/>
                </a:solidFill>
              </a:rPr>
              <a:t/>
            </a:r>
            <a:br>
              <a:rPr lang="en-US" sz="5400" dirty="0">
                <a:solidFill>
                  <a:schemeClr val="tx1"/>
                </a:solidFill>
              </a:rPr>
            </a:br>
            <a:r>
              <a:rPr lang="en-US" sz="5400" dirty="0">
                <a:solidFill>
                  <a:schemeClr val="tx1"/>
                </a:solidFill>
              </a:rPr>
              <a:t/>
            </a:r>
            <a:br>
              <a:rPr lang="en-US" sz="5400" dirty="0">
                <a:solidFill>
                  <a:schemeClr val="tx1"/>
                </a:solidFill>
              </a:rPr>
            </a:br>
            <a:r>
              <a:rPr lang="en-US" sz="5400" dirty="0">
                <a:solidFill>
                  <a:schemeClr val="tx1"/>
                </a:solidFill>
              </a:rPr>
              <a:t/>
            </a:r>
            <a:br>
              <a:rPr lang="en-US" sz="5400" dirty="0">
                <a:solidFill>
                  <a:schemeClr val="tx1"/>
                </a:solidFill>
              </a:rPr>
            </a:br>
            <a:r>
              <a:rPr lang="en-US" sz="5400" dirty="0">
                <a:solidFill>
                  <a:schemeClr val="tx1"/>
                </a:solidFill>
              </a:rPr>
              <a:t/>
            </a:r>
            <a:br>
              <a:rPr lang="en-US" sz="5400" dirty="0">
                <a:solidFill>
                  <a:schemeClr val="tx1"/>
                </a:solidFill>
              </a:rPr>
            </a:br>
            <a:r>
              <a:rPr lang="en-US" sz="5400" dirty="0">
                <a:solidFill>
                  <a:schemeClr val="tx1"/>
                </a:solidFill>
              </a:rPr>
              <a:t/>
            </a:r>
            <a:br>
              <a:rPr lang="en-US" sz="5400" dirty="0">
                <a:solidFill>
                  <a:schemeClr val="tx1"/>
                </a:solidFill>
              </a:rPr>
            </a:br>
            <a:r>
              <a:rPr lang="en-US" sz="5400" dirty="0">
                <a:solidFill>
                  <a:schemeClr val="tx1"/>
                </a:solidFill>
              </a:rPr>
              <a:t/>
            </a:r>
            <a:br>
              <a:rPr lang="en-US" sz="5400" dirty="0">
                <a:solidFill>
                  <a:schemeClr val="tx1"/>
                </a:solidFill>
              </a:rPr>
            </a:br>
            <a:r>
              <a:rPr lang="en-US" sz="5400" dirty="0">
                <a:solidFill>
                  <a:schemeClr val="tx1"/>
                </a:solidFill>
              </a:rPr>
              <a:t/>
            </a:r>
            <a:br>
              <a:rPr lang="en-US" sz="5400" dirty="0">
                <a:solidFill>
                  <a:schemeClr val="tx1"/>
                </a:solidFill>
              </a:rPr>
            </a:br>
            <a:r>
              <a:rPr lang="en-US" sz="5400" dirty="0">
                <a:solidFill>
                  <a:schemeClr val="tx1"/>
                </a:solidFill>
              </a:rPr>
              <a:t/>
            </a:r>
            <a:br>
              <a:rPr lang="en-US" sz="5400" dirty="0">
                <a:solidFill>
                  <a:schemeClr val="tx1"/>
                </a:solidFill>
              </a:rPr>
            </a:br>
            <a:r>
              <a:rPr lang="en-US" sz="5400" dirty="0">
                <a:solidFill>
                  <a:schemeClr val="tx1"/>
                </a:solidFill>
              </a:rPr>
              <a:t/>
            </a:r>
            <a:br>
              <a:rPr lang="en-US" sz="5400" dirty="0">
                <a:solidFill>
                  <a:schemeClr val="tx1"/>
                </a:solidFill>
              </a:rPr>
            </a:br>
            <a:r>
              <a:rPr lang="en-US" sz="5400" dirty="0">
                <a:solidFill>
                  <a:schemeClr val="tx1"/>
                </a:solidFill>
              </a:rPr>
              <a:t/>
            </a:r>
            <a:br>
              <a:rPr lang="en-US" sz="5400" dirty="0">
                <a:solidFill>
                  <a:schemeClr val="tx1"/>
                </a:solidFill>
              </a:rPr>
            </a:br>
            <a:r>
              <a:rPr lang="en-US" sz="5400" dirty="0">
                <a:solidFill>
                  <a:schemeClr val="tx1"/>
                </a:solidFill>
              </a:rPr>
              <a:t/>
            </a:r>
            <a:br>
              <a:rPr lang="en-US" sz="5400" dirty="0">
                <a:solidFill>
                  <a:schemeClr val="tx1"/>
                </a:solidFill>
              </a:rPr>
            </a:br>
            <a:r>
              <a:rPr lang="en-US" sz="5400" dirty="0">
                <a:solidFill>
                  <a:schemeClr val="tx1"/>
                </a:solidFill>
              </a:rPr>
              <a:t/>
            </a:r>
            <a:br>
              <a:rPr lang="en-US" sz="5400" dirty="0">
                <a:solidFill>
                  <a:schemeClr val="tx1"/>
                </a:solidFill>
              </a:rPr>
            </a:br>
            <a:r>
              <a:rPr lang="en-US" sz="5400" dirty="0">
                <a:solidFill>
                  <a:schemeClr val="tx1"/>
                </a:solidFill>
              </a:rPr>
              <a:t/>
            </a:r>
            <a:br>
              <a:rPr lang="en-US" sz="5400" dirty="0">
                <a:solidFill>
                  <a:schemeClr val="tx1"/>
                </a:solidFill>
              </a:rPr>
            </a:br>
            <a:r>
              <a:rPr lang="en-US" sz="5400" dirty="0">
                <a:solidFill>
                  <a:schemeClr val="tx1"/>
                </a:solidFill>
              </a:rPr>
              <a:t/>
            </a:r>
            <a:br>
              <a:rPr lang="en-US" sz="5400" dirty="0">
                <a:solidFill>
                  <a:schemeClr val="tx1"/>
                </a:solidFill>
              </a:rPr>
            </a:br>
            <a:r>
              <a:rPr lang="en-US" sz="5400" dirty="0">
                <a:solidFill>
                  <a:schemeClr val="tx1"/>
                </a:solidFill>
              </a:rPr>
              <a:t/>
            </a:r>
            <a:br>
              <a:rPr lang="en-US" sz="5400" dirty="0">
                <a:solidFill>
                  <a:schemeClr val="tx1"/>
                </a:solidFill>
              </a:rPr>
            </a:br>
            <a:r>
              <a:rPr lang="en-US" sz="5400" dirty="0">
                <a:solidFill>
                  <a:schemeClr val="tx1"/>
                </a:solidFill>
              </a:rPr>
              <a:t/>
            </a:r>
            <a:br>
              <a:rPr lang="en-US" sz="5400" dirty="0">
                <a:solidFill>
                  <a:schemeClr val="tx1"/>
                </a:solidFill>
              </a:rPr>
            </a:br>
            <a:r>
              <a:rPr lang="en-US" sz="5400" dirty="0">
                <a:solidFill>
                  <a:schemeClr val="tx1"/>
                </a:solidFill>
              </a:rPr>
              <a:t/>
            </a:r>
            <a:br>
              <a:rPr lang="en-US" sz="5400" dirty="0">
                <a:solidFill>
                  <a:schemeClr val="tx1"/>
                </a:solidFill>
              </a:rPr>
            </a:br>
            <a:r>
              <a:rPr lang="lv-LV" sz="4400" dirty="0">
                <a:solidFill>
                  <a:schemeClr val="tx1"/>
                </a:solidFill>
              </a:rPr>
              <a:t>Bērni </a:t>
            </a:r>
            <a:r>
              <a:rPr lang="lv-LV" sz="4400" dirty="0">
                <a:solidFill>
                  <a:schemeClr val="tx1"/>
                </a:solidFill>
              </a:rPr>
              <a:t>ar uzvedības </a:t>
            </a:r>
            <a:r>
              <a:rPr lang="lv-LV" sz="4400" dirty="0">
                <a:solidFill>
                  <a:schemeClr val="tx1"/>
                </a:solidFill>
              </a:rPr>
              <a:t>traucējumiem</a:t>
            </a:r>
            <a:r>
              <a:rPr lang="en-US" sz="4400" dirty="0">
                <a:solidFill>
                  <a:schemeClr val="tx1"/>
                </a:solidFill>
              </a:rPr>
              <a:t> (</a:t>
            </a:r>
            <a:r>
              <a:rPr lang="en-US" sz="4400" dirty="0" err="1">
                <a:solidFill>
                  <a:schemeClr val="tx1"/>
                </a:solidFill>
              </a:rPr>
              <a:t>problēmām</a:t>
            </a:r>
            <a:r>
              <a:rPr lang="en-US" sz="4400" dirty="0">
                <a:solidFill>
                  <a:schemeClr val="tx1"/>
                </a:solidFill>
              </a:rPr>
              <a:t>)</a:t>
            </a:r>
            <a:r>
              <a:rPr lang="lv-LV" sz="4400" dirty="0">
                <a:solidFill>
                  <a:schemeClr val="tx1"/>
                </a:solidFill>
              </a:rPr>
              <a:t> </a:t>
            </a:r>
            <a:r>
              <a:rPr lang="lv-LV" sz="4400" dirty="0">
                <a:solidFill>
                  <a:schemeClr val="tx1"/>
                </a:solidFill>
              </a:rPr>
              <a:t>- labie nodomi un to realizācija dzīvē</a:t>
            </a:r>
            <a:r>
              <a:rPr lang="lv-LV" sz="4400" dirty="0">
                <a:solidFill>
                  <a:schemeClr val="tx1"/>
                </a:solidFill>
              </a:rPr>
              <a:t>.</a:t>
            </a:r>
            <a:r>
              <a:rPr lang="en-US" sz="4400" dirty="0">
                <a:solidFill>
                  <a:schemeClr val="tx1"/>
                </a:solidFill>
              </a:rPr>
              <a:t/>
            </a:r>
            <a:br>
              <a:rPr lang="en-US" sz="4400" dirty="0">
                <a:solidFill>
                  <a:schemeClr val="tx1"/>
                </a:solidFill>
              </a:rPr>
            </a:br>
            <a:r>
              <a:rPr lang="lv-LV" sz="4400" b="1" dirty="0">
                <a:solidFill>
                  <a:schemeClr val="tx1"/>
                </a:solidFill>
              </a:rPr>
              <a:t> </a:t>
            </a:r>
            <a:r>
              <a:rPr lang="lv-LV" sz="4400" b="1" dirty="0">
                <a:solidFill>
                  <a:schemeClr val="tx1"/>
                </a:solidFill>
              </a:rPr>
              <a:t>"Oāzes" bērnu </a:t>
            </a:r>
            <a:r>
              <a:rPr lang="lv-LV" sz="4400" b="1" dirty="0">
                <a:solidFill>
                  <a:schemeClr val="tx1"/>
                </a:solidFill>
              </a:rPr>
              <a:t>stāsti</a:t>
            </a:r>
            <a:r>
              <a:rPr lang="en-US" sz="4800" dirty="0">
                <a:solidFill>
                  <a:schemeClr val="tx1"/>
                </a:solidFill>
              </a:rPr>
              <a:t/>
            </a:r>
            <a:br>
              <a:rPr lang="en-US" sz="4800" dirty="0">
                <a:solidFill>
                  <a:schemeClr val="tx1"/>
                </a:solidFill>
              </a:rPr>
            </a:br>
            <a:r>
              <a:rPr lang="en-US" sz="4800" dirty="0">
                <a:solidFill>
                  <a:schemeClr val="tx1"/>
                </a:solidFill>
              </a:rPr>
              <a:t> </a:t>
            </a:r>
            <a:endParaRPr lang="lv-LV" sz="5400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83176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Laila </a:t>
            </a:r>
            <a:r>
              <a:rPr lang="en-US" dirty="0" smtClean="0">
                <a:solidFill>
                  <a:schemeClr val="tx1"/>
                </a:solidFill>
              </a:rPr>
              <a:t>Balode</a:t>
            </a:r>
            <a:endParaRPr lang="lv-LV" dirty="0">
              <a:solidFill>
                <a:schemeClr val="tx1"/>
              </a:solidFill>
            </a:endParaRPr>
          </a:p>
          <a:p>
            <a:r>
              <a:rPr lang="lv-LV" dirty="0">
                <a:solidFill>
                  <a:schemeClr val="tx1"/>
                </a:solidFill>
              </a:rPr>
              <a:t>«Centrs </a:t>
            </a:r>
            <a:r>
              <a:rPr lang="lv-LV" dirty="0" err="1">
                <a:solidFill>
                  <a:schemeClr val="tx1"/>
                </a:solidFill>
              </a:rPr>
              <a:t>Dardedze</a:t>
            </a:r>
            <a:r>
              <a:rPr lang="lv-LV" dirty="0">
                <a:solidFill>
                  <a:schemeClr val="tx1"/>
                </a:solidFill>
              </a:rPr>
              <a:t>»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Bērna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ceļš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uz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ģimeni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lv-LV" dirty="0">
              <a:solidFill>
                <a:schemeClr val="tx1"/>
              </a:solidFill>
            </a:endParaRPr>
          </a:p>
          <a:p>
            <a:endParaRPr lang="lv-LV" dirty="0">
              <a:solidFill>
                <a:schemeClr val="tx1"/>
              </a:solidFill>
            </a:endParaRPr>
          </a:p>
        </p:txBody>
      </p:sp>
      <p:pic>
        <p:nvPicPr>
          <p:cNvPr id="5" name="Attēl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078" y="161979"/>
            <a:ext cx="1520691" cy="1520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707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="" xmlns:a16="http://schemas.microsoft.com/office/drawing/2014/main" id="{0986B50E-4DD6-4C93-BE0F-FCC802C0E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Saturs</a:t>
            </a:r>
            <a:r>
              <a:rPr lang="lv-LV" dirty="0" smtClean="0">
                <a:solidFill>
                  <a:schemeClr val="tx1"/>
                </a:solidFill>
              </a:rPr>
              <a:t> </a:t>
            </a:r>
            <a:r>
              <a:rPr lang="lv-LV" sz="4300" dirty="0">
                <a:solidFill>
                  <a:schemeClr val="tx1"/>
                </a:solidFill>
              </a:rPr>
              <a:t> </a:t>
            </a:r>
            <a:endParaRPr lang="lv-LV" sz="4300" dirty="0">
              <a:solidFill>
                <a:schemeClr val="tx1"/>
              </a:solidFill>
            </a:endParaRPr>
          </a:p>
        </p:txBody>
      </p:sp>
      <p:sp>
        <p:nvSpPr>
          <p:cNvPr id="3" name="Satura vietturis 2">
            <a:extLst>
              <a:ext uri="{FF2B5EF4-FFF2-40B4-BE49-F238E27FC236}">
                <a16:creationId xmlns="" xmlns:a16="http://schemas.microsoft.com/office/drawing/2014/main" id="{2E4B2150-EF6E-465D-987D-9BB1FA2F65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2" y="1879290"/>
            <a:ext cx="7543801" cy="402336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1. </a:t>
            </a:r>
            <a:r>
              <a:rPr lang="lv-LV" sz="2800" dirty="0">
                <a:solidFill>
                  <a:schemeClr val="tx1"/>
                </a:solidFill>
              </a:rPr>
              <a:t>Par </a:t>
            </a:r>
            <a:r>
              <a:rPr lang="lv-LV" sz="2800" dirty="0">
                <a:solidFill>
                  <a:schemeClr val="tx1"/>
                </a:solidFill>
              </a:rPr>
              <a:t>Dardedzi un ko mēs </a:t>
            </a:r>
            <a:r>
              <a:rPr lang="lv-LV" sz="2800" dirty="0">
                <a:solidFill>
                  <a:schemeClr val="tx1"/>
                </a:solidFill>
              </a:rPr>
              <a:t>darām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endParaRPr lang="lv-LV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2. </a:t>
            </a:r>
            <a:r>
              <a:rPr lang="lv-LV" sz="2800" dirty="0">
                <a:solidFill>
                  <a:schemeClr val="tx1"/>
                </a:solidFill>
              </a:rPr>
              <a:t>Problēmas aktualitāte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endParaRPr lang="lv-LV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3. </a:t>
            </a:r>
            <a:r>
              <a:rPr lang="lv-LV" sz="2800" dirty="0">
                <a:solidFill>
                  <a:schemeClr val="tx1"/>
                </a:solidFill>
              </a:rPr>
              <a:t>Gadījumu </a:t>
            </a:r>
            <a:r>
              <a:rPr lang="lv-LV" sz="2800" dirty="0" err="1">
                <a:solidFill>
                  <a:schemeClr val="tx1"/>
                </a:solidFill>
              </a:rPr>
              <a:t>anal</a:t>
            </a:r>
            <a:r>
              <a:rPr lang="en-US" sz="2800" dirty="0">
                <a:solidFill>
                  <a:schemeClr val="tx1"/>
                </a:solidFill>
              </a:rPr>
              <a:t>ī</a:t>
            </a:r>
            <a:r>
              <a:rPr lang="lv-LV" sz="2800" dirty="0" err="1">
                <a:solidFill>
                  <a:schemeClr val="tx1"/>
                </a:solidFill>
              </a:rPr>
              <a:t>ze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4. </a:t>
            </a:r>
            <a:r>
              <a:rPr lang="en-US" sz="2800" dirty="0" err="1">
                <a:solidFill>
                  <a:schemeClr val="tx1"/>
                </a:solidFill>
              </a:rPr>
              <a:t>Secinājumi</a:t>
            </a:r>
            <a:endParaRPr lang="lv-LV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lv-LV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lv-LV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lv-LV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lv-LV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lv-LV" dirty="0">
              <a:solidFill>
                <a:schemeClr val="tx1"/>
              </a:solidFill>
            </a:endParaRPr>
          </a:p>
          <a:p>
            <a:endParaRPr lang="lv-LV" dirty="0">
              <a:solidFill>
                <a:schemeClr val="tx1"/>
              </a:solidFill>
            </a:endParaRPr>
          </a:p>
          <a:p>
            <a:endParaRPr lang="lv-LV" dirty="0">
              <a:solidFill>
                <a:schemeClr val="tx1"/>
              </a:solidFill>
            </a:endParaRPr>
          </a:p>
        </p:txBody>
      </p:sp>
      <p:pic>
        <p:nvPicPr>
          <p:cNvPr id="4" name="Attēl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078" y="161979"/>
            <a:ext cx="1520691" cy="1520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58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4300" dirty="0">
                <a:solidFill>
                  <a:schemeClr val="tx1"/>
                </a:solidFill>
              </a:rPr>
              <a:t>Kas ir «Centrs </a:t>
            </a:r>
            <a:r>
              <a:rPr lang="lv-LV" sz="4300" dirty="0" err="1">
                <a:solidFill>
                  <a:schemeClr val="tx1"/>
                </a:solidFill>
              </a:rPr>
              <a:t>Dardedze</a:t>
            </a:r>
            <a:r>
              <a:rPr lang="lv-LV" sz="4300" dirty="0">
                <a:solidFill>
                  <a:schemeClr val="tx1"/>
                </a:solidFill>
              </a:rPr>
              <a:t>»?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lv-LV" sz="2800" dirty="0">
                <a:solidFill>
                  <a:schemeClr val="tx1"/>
                </a:solidFill>
              </a:rPr>
              <a:t> Nevalstiska organizācija, dibināta 2001</a:t>
            </a:r>
            <a:r>
              <a:rPr lang="lv-LV" sz="2800" dirty="0">
                <a:solidFill>
                  <a:schemeClr val="tx1"/>
                </a:solidFill>
              </a:rPr>
              <a:t>. gadā</a:t>
            </a:r>
            <a:r>
              <a:rPr lang="lv-LV" sz="2800" dirty="0">
                <a:solidFill>
                  <a:schemeClr val="tx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2800" dirty="0">
                <a:solidFill>
                  <a:schemeClr val="tx1"/>
                </a:solidFill>
              </a:rPr>
              <a:t> Iestājas par drošu bērnību – brīvu no: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lv-LV" sz="2200" dirty="0">
                <a:solidFill>
                  <a:schemeClr val="tx1"/>
                </a:solidFill>
              </a:rPr>
              <a:t>fiziskas vardarbības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lv-LV" sz="2200" dirty="0">
                <a:solidFill>
                  <a:schemeClr val="tx1"/>
                </a:solidFill>
              </a:rPr>
              <a:t>emocionālas vardarbības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lv-LV" sz="2200" dirty="0">
                <a:solidFill>
                  <a:schemeClr val="tx1"/>
                </a:solidFill>
              </a:rPr>
              <a:t>seksuālas vardarbības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lv-LV" sz="2200" dirty="0">
                <a:solidFill>
                  <a:schemeClr val="tx1"/>
                </a:solidFill>
              </a:rPr>
              <a:t>novārtā </a:t>
            </a:r>
            <a:r>
              <a:rPr lang="lv-LV" sz="2200" dirty="0">
                <a:solidFill>
                  <a:schemeClr val="tx1"/>
                </a:solidFill>
              </a:rPr>
              <a:t>pamešanas.</a:t>
            </a:r>
            <a:endParaRPr lang="lv-LV" sz="22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lv-LV" sz="2800" dirty="0">
                <a:solidFill>
                  <a:schemeClr val="tx1"/>
                </a:solidFill>
              </a:rPr>
              <a:t> Izglītojam, lai vardarbība nenotiktu, un palīdzam bērniem, kas cietuši.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2800" dirty="0">
                <a:solidFill>
                  <a:schemeClr val="tx1"/>
                </a:solidFill>
              </a:rPr>
              <a:t> Īpaša kompetences joma – dzimumnoziegumu </a:t>
            </a:r>
            <a:r>
              <a:rPr lang="lv-LV" sz="2800" dirty="0" err="1">
                <a:solidFill>
                  <a:schemeClr val="tx1"/>
                </a:solidFill>
              </a:rPr>
              <a:t>prevencija</a:t>
            </a:r>
            <a:r>
              <a:rPr lang="lv-LV" sz="2800" dirty="0">
                <a:solidFill>
                  <a:schemeClr val="tx1"/>
                </a:solidFill>
              </a:rPr>
              <a:t>, atklāšana, rehabilitācija.</a:t>
            </a:r>
          </a:p>
          <a:p>
            <a:pPr>
              <a:buFont typeface="Arial" panose="020B0604020202020204" pitchFamily="34" charset="0"/>
              <a:buChar char="•"/>
            </a:pPr>
            <a:endParaRPr lang="lv-LV" sz="2200" dirty="0">
              <a:solidFill>
                <a:schemeClr val="tx1"/>
              </a:solidFill>
            </a:endParaRPr>
          </a:p>
        </p:txBody>
      </p:sp>
      <p:pic>
        <p:nvPicPr>
          <p:cNvPr id="4" name="Attēl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078" y="161979"/>
            <a:ext cx="1520691" cy="1520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97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4300" dirty="0">
                <a:solidFill>
                  <a:schemeClr val="tx1"/>
                </a:solidFill>
              </a:rPr>
              <a:t>Ko mēs darām: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45734"/>
            <a:ext cx="4069080" cy="4199466"/>
          </a:xfrm>
        </p:spPr>
        <p:txBody>
          <a:bodyPr>
            <a:normAutofit lnSpcReduction="10000"/>
          </a:bodyPr>
          <a:lstStyle/>
          <a:p>
            <a:r>
              <a:rPr lang="lv-LV" sz="2400" b="1" dirty="0" err="1">
                <a:solidFill>
                  <a:schemeClr val="tx1"/>
                </a:solidFill>
              </a:rPr>
              <a:t>Prevencija</a:t>
            </a:r>
            <a:r>
              <a:rPr lang="lv-LV" sz="2400" b="1" dirty="0">
                <a:solidFill>
                  <a:schemeClr val="tx1"/>
                </a:solidFill>
              </a:rPr>
              <a:t> :</a:t>
            </a:r>
            <a:endParaRPr lang="en-US" sz="2400" b="1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lv-LV" sz="2400" dirty="0">
                <a:solidFill>
                  <a:schemeClr val="tx1"/>
                </a:solidFill>
              </a:rPr>
              <a:t> Bērnu </a:t>
            </a:r>
            <a:r>
              <a:rPr lang="lv-LV" sz="2400" dirty="0">
                <a:solidFill>
                  <a:schemeClr val="tx1"/>
                </a:solidFill>
              </a:rPr>
              <a:t>un jauniešu izglītošana: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lv-LV" sz="2000" dirty="0" err="1">
                <a:solidFill>
                  <a:schemeClr val="tx1"/>
                </a:solidFill>
              </a:rPr>
              <a:t>Džimbas</a:t>
            </a:r>
            <a:r>
              <a:rPr lang="lv-LV" sz="2000" dirty="0">
                <a:solidFill>
                  <a:schemeClr val="tx1"/>
                </a:solidFill>
              </a:rPr>
              <a:t> drošības programma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lv-LV" sz="2000" dirty="0">
                <a:solidFill>
                  <a:schemeClr val="tx1"/>
                </a:solidFill>
              </a:rPr>
              <a:t>Drosme draudzēties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2400" dirty="0">
                <a:solidFill>
                  <a:schemeClr val="tx1"/>
                </a:solidFill>
              </a:rPr>
              <a:t> </a:t>
            </a:r>
            <a:r>
              <a:rPr lang="lv-LV" sz="2400" dirty="0">
                <a:solidFill>
                  <a:schemeClr val="tx1"/>
                </a:solidFill>
              </a:rPr>
              <a:t>Vecāku </a:t>
            </a:r>
            <a:r>
              <a:rPr lang="lv-LV" sz="2400" dirty="0">
                <a:solidFill>
                  <a:schemeClr val="tx1"/>
                </a:solidFill>
              </a:rPr>
              <a:t>izglītošana: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lv-LV" sz="2000" dirty="0">
                <a:solidFill>
                  <a:schemeClr val="tx1"/>
                </a:solidFill>
              </a:rPr>
              <a:t> nodarbības mazo bērnu vecākiem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lv-LV" sz="2000" dirty="0">
                <a:solidFill>
                  <a:schemeClr val="tx1"/>
                </a:solidFill>
              </a:rPr>
              <a:t> nodarbības pusaudžu vecākiem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lv-LV" sz="2000" dirty="0">
                <a:solidFill>
                  <a:schemeClr val="tx1"/>
                </a:solidFill>
              </a:rPr>
              <a:t> atbalsta grupas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2400" dirty="0">
                <a:solidFill>
                  <a:schemeClr val="tx1"/>
                </a:solidFill>
              </a:rPr>
              <a:t> </a:t>
            </a:r>
            <a:r>
              <a:rPr lang="lv-LV" sz="2400" dirty="0">
                <a:solidFill>
                  <a:schemeClr val="tx1"/>
                </a:solidFill>
              </a:rPr>
              <a:t>Speciālistu </a:t>
            </a:r>
            <a:r>
              <a:rPr lang="lv-LV" sz="2400" dirty="0">
                <a:solidFill>
                  <a:schemeClr val="tx1"/>
                </a:solidFill>
              </a:rPr>
              <a:t>apmācības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2400" dirty="0">
                <a:solidFill>
                  <a:schemeClr val="tx1"/>
                </a:solidFill>
              </a:rPr>
              <a:t> </a:t>
            </a:r>
            <a:r>
              <a:rPr lang="lv-LV" sz="2400" dirty="0">
                <a:solidFill>
                  <a:schemeClr val="tx1"/>
                </a:solidFill>
              </a:rPr>
              <a:t>Sociālas </a:t>
            </a:r>
            <a:r>
              <a:rPr lang="lv-LV" sz="2400" dirty="0">
                <a:solidFill>
                  <a:schemeClr val="tx1"/>
                </a:solidFill>
              </a:rPr>
              <a:t>kampaņas, pētījumi</a:t>
            </a:r>
          </a:p>
          <a:p>
            <a:endParaRPr lang="lv-LV" b="1" dirty="0">
              <a:solidFill>
                <a:schemeClr val="tx1"/>
              </a:solidFill>
            </a:endParaRPr>
          </a:p>
          <a:p>
            <a:endParaRPr lang="lv-LV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4226560" cy="4199465"/>
          </a:xfrm>
        </p:spPr>
        <p:txBody>
          <a:bodyPr>
            <a:normAutofit lnSpcReduction="10000"/>
          </a:bodyPr>
          <a:lstStyle/>
          <a:p>
            <a:r>
              <a:rPr lang="lv-LV" sz="2400" b="1" dirty="0">
                <a:solidFill>
                  <a:schemeClr val="tx1"/>
                </a:solidFill>
              </a:rPr>
              <a:t>Palīdzība: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2400" dirty="0">
                <a:solidFill>
                  <a:schemeClr val="tx1"/>
                </a:solidFill>
              </a:rPr>
              <a:t> Psihologa </a:t>
            </a:r>
            <a:r>
              <a:rPr lang="lv-LV" sz="2400" dirty="0">
                <a:solidFill>
                  <a:schemeClr val="tx1"/>
                </a:solidFill>
              </a:rPr>
              <a:t>atbalsts bērnam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2400" dirty="0">
                <a:solidFill>
                  <a:schemeClr val="tx1"/>
                </a:solidFill>
              </a:rPr>
              <a:t> Konsultācijas </a:t>
            </a:r>
            <a:r>
              <a:rPr lang="lv-LV" sz="2400" dirty="0">
                <a:solidFill>
                  <a:schemeClr val="tx1"/>
                </a:solidFill>
              </a:rPr>
              <a:t>bērna ģimenei, speciālistiem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2400" dirty="0">
                <a:solidFill>
                  <a:schemeClr val="tx1"/>
                </a:solidFill>
              </a:rPr>
              <a:t> Psiholoģiskā </a:t>
            </a:r>
            <a:r>
              <a:rPr lang="lv-LV" sz="2400" dirty="0">
                <a:solidFill>
                  <a:schemeClr val="tx1"/>
                </a:solidFill>
              </a:rPr>
              <a:t>izpēte, atzinums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2400" dirty="0">
                <a:solidFill>
                  <a:schemeClr val="tx1"/>
                </a:solidFill>
              </a:rPr>
              <a:t> Dzimumnozieguma </a:t>
            </a:r>
            <a:r>
              <a:rPr lang="lv-LV" sz="2400" dirty="0">
                <a:solidFill>
                  <a:schemeClr val="tx1"/>
                </a:solidFill>
              </a:rPr>
              <a:t>gadījumā –konsultācijas par bērna nopratināšanu atbilstoši «Bērna mājas» modelim</a:t>
            </a:r>
          </a:p>
          <a:p>
            <a:endParaRPr lang="lv-LV" dirty="0">
              <a:solidFill>
                <a:schemeClr val="tx1"/>
              </a:solidFill>
            </a:endParaRPr>
          </a:p>
        </p:txBody>
      </p:sp>
      <p:pic>
        <p:nvPicPr>
          <p:cNvPr id="5" name="Attēl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078" y="161979"/>
            <a:ext cx="1520691" cy="1520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5144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="" xmlns:a16="http://schemas.microsoft.com/office/drawing/2014/main" id="{8B56328C-4726-48D6-B27F-C19D13505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>
                <a:solidFill>
                  <a:schemeClr val="tx1"/>
                </a:solidFill>
              </a:rPr>
              <a:t>2018. gadā: 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="" xmlns:a16="http://schemas.microsoft.com/office/drawing/2014/main" id="{8B0CD074-6276-4B1B-84D8-4E4759AEF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151" y="1845735"/>
            <a:ext cx="8162924" cy="419311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sz="2800" dirty="0">
                <a:solidFill>
                  <a:schemeClr val="tx1"/>
                </a:solidFill>
              </a:rPr>
              <a:t>Sniedz</a:t>
            </a:r>
            <a:r>
              <a:rPr lang="en-US" sz="2800" dirty="0" err="1">
                <a:solidFill>
                  <a:schemeClr val="tx1"/>
                </a:solidFill>
              </a:rPr>
              <a:t>ām</a:t>
            </a:r>
            <a:r>
              <a:rPr lang="lv-LV" sz="2800" dirty="0">
                <a:solidFill>
                  <a:schemeClr val="tx1"/>
                </a:solidFill>
              </a:rPr>
              <a:t> atbalstu 2</a:t>
            </a:r>
            <a:r>
              <a:rPr lang="en-US" sz="2800" dirty="0">
                <a:solidFill>
                  <a:schemeClr val="tx1"/>
                </a:solidFill>
              </a:rPr>
              <a:t>12</a:t>
            </a:r>
            <a:r>
              <a:rPr lang="lv-LV" sz="2800" dirty="0">
                <a:solidFill>
                  <a:schemeClr val="tx1"/>
                </a:solidFill>
              </a:rPr>
              <a:t> bērniem un </a:t>
            </a:r>
            <a:r>
              <a:rPr lang="en-US" sz="2800" dirty="0">
                <a:solidFill>
                  <a:schemeClr val="tx1"/>
                </a:solidFill>
              </a:rPr>
              <a:t>256</a:t>
            </a:r>
            <a:r>
              <a:rPr lang="lv-LV" sz="2800" dirty="0">
                <a:solidFill>
                  <a:schemeClr val="tx1"/>
                </a:solidFill>
              </a:rPr>
              <a:t> pieaugušajiem (bērnu vecākiem, aprūpētājiem, u.c.) saistībā ar vardarbības gadījumiem;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sz="2800" dirty="0">
                <a:solidFill>
                  <a:schemeClr val="tx1"/>
                </a:solidFill>
              </a:rPr>
              <a:t>Sasniedz</a:t>
            </a:r>
            <a:r>
              <a:rPr lang="en-US" sz="2800" dirty="0">
                <a:solidFill>
                  <a:schemeClr val="tx1"/>
                </a:solidFill>
              </a:rPr>
              <a:t>ā</a:t>
            </a:r>
            <a:r>
              <a:rPr lang="lv-LV" sz="2800" dirty="0">
                <a:solidFill>
                  <a:schemeClr val="tx1"/>
                </a:solidFill>
              </a:rPr>
              <a:t>m apm. 15 000 bērnu un jauniešu;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1"/>
                </a:solidFill>
              </a:rPr>
              <a:t>Sasniedzām</a:t>
            </a:r>
            <a:r>
              <a:rPr lang="en-US" sz="2800" dirty="0">
                <a:solidFill>
                  <a:schemeClr val="tx1"/>
                </a:solidFill>
              </a:rPr>
              <a:t> a</a:t>
            </a:r>
            <a:r>
              <a:rPr lang="lv-LV" sz="2800" dirty="0" err="1">
                <a:solidFill>
                  <a:schemeClr val="tx1"/>
                </a:solidFill>
              </a:rPr>
              <a:t>pm</a:t>
            </a:r>
            <a:r>
              <a:rPr lang="lv-LV" sz="2800" dirty="0">
                <a:solidFill>
                  <a:schemeClr val="tx1"/>
                </a:solidFill>
              </a:rPr>
              <a:t>. 7000 vecāku;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1"/>
                </a:solidFill>
              </a:rPr>
              <a:t>Sasniedzām</a:t>
            </a:r>
            <a:r>
              <a:rPr lang="en-US" sz="2800" dirty="0">
                <a:solidFill>
                  <a:schemeClr val="tx1"/>
                </a:solidFill>
              </a:rPr>
              <a:t> a</a:t>
            </a:r>
            <a:r>
              <a:rPr lang="lv-LV" sz="2800" dirty="0" err="1">
                <a:solidFill>
                  <a:schemeClr val="tx1"/>
                </a:solidFill>
              </a:rPr>
              <a:t>pm</a:t>
            </a:r>
            <a:r>
              <a:rPr lang="lv-LV" sz="2800" dirty="0">
                <a:solidFill>
                  <a:schemeClr val="tx1"/>
                </a:solidFill>
              </a:rPr>
              <a:t>. 3000 speciālistu, kas ikdienā strādā ar bērniem. </a:t>
            </a:r>
          </a:p>
          <a:p>
            <a:pPr>
              <a:buFont typeface="Arial" panose="020B0604020202020204" pitchFamily="34" charset="0"/>
              <a:buChar char="•"/>
            </a:pPr>
            <a:endParaRPr lang="lv-LV" dirty="0">
              <a:solidFill>
                <a:schemeClr val="tx1"/>
              </a:solidFill>
            </a:endParaRPr>
          </a:p>
        </p:txBody>
      </p:sp>
      <p:pic>
        <p:nvPicPr>
          <p:cNvPr id="4" name="Attēl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078" y="161979"/>
            <a:ext cx="1520691" cy="1520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999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Uzvedība</a:t>
            </a:r>
            <a:endParaRPr lang="lv-LV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8186" y="1997839"/>
            <a:ext cx="774857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v-LV" sz="2800" dirty="0"/>
              <a:t>Uzvedība – indivīda rīcības </a:t>
            </a:r>
            <a:r>
              <a:rPr lang="lv-LV" sz="2800" dirty="0">
                <a:solidFill>
                  <a:srgbClr val="0070C0"/>
                </a:solidFill>
              </a:rPr>
              <a:t>ārēja</a:t>
            </a:r>
            <a:r>
              <a:rPr lang="lv-LV" sz="2800" dirty="0"/>
              <a:t> izpausme, izturēšanās, attieksme, ko parasti nosaka vitālās </a:t>
            </a:r>
            <a:r>
              <a:rPr lang="lv-LV" sz="2800" dirty="0">
                <a:solidFill>
                  <a:srgbClr val="0070C0"/>
                </a:solidFill>
              </a:rPr>
              <a:t>vajadzības</a:t>
            </a:r>
            <a:r>
              <a:rPr lang="lv-LV" sz="2800" dirty="0"/>
              <a:t> un vides apstākļi, kā arī tuvākajā apkārtnē vai plašākā sabiedrībā pieņemtās estētiskās, tikumiskās normas etiķete un ko, tāpat kā zināšanas, vērtē izglītības ieguves procesā. Vērtējot uzvedību</a:t>
            </a:r>
            <a:r>
              <a:rPr lang="lv-LV" sz="2800" dirty="0"/>
              <a:t>,</a:t>
            </a:r>
            <a:r>
              <a:rPr lang="en-US" sz="2800" dirty="0"/>
              <a:t> </a:t>
            </a:r>
            <a:r>
              <a:rPr lang="lv-LV" sz="2800" dirty="0"/>
              <a:t>jāņem </a:t>
            </a:r>
            <a:r>
              <a:rPr lang="lv-LV" sz="2800" dirty="0"/>
              <a:t>vērā konkrētie apstākļi un situācijas. (Pedagoģijas terminu skaidrojošā vārdnīca, 2000).</a:t>
            </a:r>
          </a:p>
        </p:txBody>
      </p:sp>
      <p:pic>
        <p:nvPicPr>
          <p:cNvPr id="4" name="Attēl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078" y="161979"/>
            <a:ext cx="1520691" cy="1520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247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76" y="7430"/>
            <a:ext cx="7753350" cy="1729932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solidFill>
                  <a:schemeClr val="tx1"/>
                </a:solidFill>
              </a:rPr>
              <a:t>Uzvedības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attīstīšanas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ietekmējošie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faktori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dažādos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vecumposmos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sz="3600" dirty="0">
                <a:solidFill>
                  <a:schemeClr val="tx1"/>
                </a:solidFill>
              </a:rPr>
              <a:t>(</a:t>
            </a:r>
            <a:r>
              <a:rPr lang="en-US" sz="3600" dirty="0" err="1">
                <a:solidFill>
                  <a:schemeClr val="tx1"/>
                </a:solidFill>
              </a:rPr>
              <a:t>Wustman</a:t>
            </a:r>
            <a:r>
              <a:rPr lang="en-US" sz="3600" dirty="0">
                <a:solidFill>
                  <a:schemeClr val="tx1"/>
                </a:solidFill>
              </a:rPr>
              <a:t>, 2004)</a:t>
            </a:r>
            <a:endParaRPr lang="lv-LV" sz="3600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1927255"/>
              </p:ext>
            </p:extLst>
          </p:nvPr>
        </p:nvGraphicFramePr>
        <p:xfrm>
          <a:off x="0" y="1841981"/>
          <a:ext cx="9126470" cy="45638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0080"/>
                <a:gridCol w="5946390"/>
              </a:tblGrid>
              <a:tr h="63190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Vecumposms</a:t>
                      </a:r>
                      <a:endParaRPr lang="lv-LV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Attīstības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uzdevumi</a:t>
                      </a:r>
                      <a:endParaRPr lang="lv-LV" sz="2000" dirty="0"/>
                    </a:p>
                  </a:txBody>
                  <a:tcPr anchor="ctr"/>
                </a:tc>
              </a:tr>
              <a:tr h="128187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Agrīnā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bērnība</a:t>
                      </a:r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/>
                        <a:t>(0-4)</a:t>
                      </a:r>
                      <a:endParaRPr lang="lv-LV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err="1" smtClean="0"/>
                        <a:t>Piesaiste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uzticības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personai</a:t>
                      </a:r>
                      <a:endParaRPr lang="en-US" sz="2000" dirty="0" smtClean="0"/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err="1" smtClean="0"/>
                        <a:t>Valodas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attīstība</a:t>
                      </a:r>
                      <a:endParaRPr lang="en-US" sz="2000" dirty="0" smtClean="0"/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err="1" smtClean="0"/>
                        <a:t>Paškontrole</a:t>
                      </a:r>
                      <a:r>
                        <a:rPr lang="en-US" sz="2000" dirty="0" smtClean="0"/>
                        <a:t>/</a:t>
                      </a:r>
                      <a:r>
                        <a:rPr lang="en-US" sz="2000" dirty="0" err="1" smtClean="0"/>
                        <a:t>pašregulācija</a:t>
                      </a:r>
                      <a:r>
                        <a:rPr lang="en-US" sz="2000" dirty="0" smtClean="0"/>
                        <a:t> (</a:t>
                      </a:r>
                      <a:r>
                        <a:rPr lang="en-US" sz="2000" dirty="0" err="1" smtClean="0"/>
                        <a:t>motorā</a:t>
                      </a:r>
                      <a:r>
                        <a:rPr lang="en-US" sz="2000" dirty="0" smtClean="0"/>
                        <a:t>)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err="1" smtClean="0"/>
                        <a:t>Personiskās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autonomijas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attīstīšana</a:t>
                      </a:r>
                      <a:endParaRPr lang="lv-LV" sz="2000" dirty="0"/>
                    </a:p>
                  </a:txBody>
                  <a:tcPr anchor="ctr"/>
                </a:tc>
              </a:tr>
              <a:tr h="128187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Bērnība</a:t>
                      </a:r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/>
                        <a:t>(5-11)</a:t>
                      </a:r>
                      <a:endParaRPr lang="lv-LV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err="1" smtClean="0"/>
                        <a:t>Dzimumu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lomu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identificēšana</a:t>
                      </a:r>
                      <a:endParaRPr lang="en-US" sz="2000" dirty="0" smtClean="0"/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err="1" smtClean="0"/>
                        <a:t>Impulsu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kontroles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attīstīšana</a:t>
                      </a:r>
                      <a:endParaRPr lang="en-US" sz="2000" dirty="0" smtClean="0"/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err="1" smtClean="0"/>
                        <a:t>Sociālā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kompetence</a:t>
                      </a:r>
                      <a:r>
                        <a:rPr lang="en-US" sz="2000" baseline="0" dirty="0" smtClean="0"/>
                        <a:t> (</a:t>
                      </a:r>
                      <a:r>
                        <a:rPr lang="en-US" sz="2000" baseline="0" dirty="0" err="1" smtClean="0"/>
                        <a:t>attiecības</a:t>
                      </a:r>
                      <a:r>
                        <a:rPr lang="en-US" sz="2000" baseline="0" dirty="0" smtClean="0"/>
                        <a:t>)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err="1" smtClean="0"/>
                        <a:t>Pielāgošanās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prasībām</a:t>
                      </a:r>
                      <a:endParaRPr lang="lv-LV" sz="2000" dirty="0"/>
                    </a:p>
                  </a:txBody>
                  <a:tcPr anchor="ctr"/>
                </a:tc>
              </a:tr>
              <a:tr h="128187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Jaunība</a:t>
                      </a:r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/>
                        <a:t>(12-18)</a:t>
                      </a:r>
                      <a:endParaRPr lang="lv-LV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err="1" smtClean="0"/>
                        <a:t>Identitātes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attīstīšana</a:t>
                      </a:r>
                      <a:endParaRPr lang="en-US" sz="2000" baseline="0" dirty="0" smtClean="0"/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err="1" smtClean="0"/>
                        <a:t>Ciešas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draudzības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veidošana</a:t>
                      </a:r>
                      <a:endParaRPr lang="en-US" sz="2000" baseline="0" dirty="0" smtClean="0"/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err="1" smtClean="0"/>
                        <a:t>Iekšējās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moralitātes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veidošana</a:t>
                      </a:r>
                      <a:endParaRPr lang="en-US" sz="2000" baseline="0" dirty="0" smtClean="0"/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err="1" smtClean="0"/>
                        <a:t>Spējas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labiem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sasniegumiem</a:t>
                      </a:r>
                      <a:endParaRPr lang="lv-LV" sz="20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5" name="Attēl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5781" y="112052"/>
            <a:ext cx="1520691" cy="1520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6564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610640" y="270459"/>
            <a:ext cx="2614411" cy="63106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Vajadzības</a:t>
            </a:r>
            <a:endParaRPr lang="lv-LV" b="1" dirty="0"/>
          </a:p>
        </p:txBody>
      </p:sp>
      <p:sp>
        <p:nvSpPr>
          <p:cNvPr id="3" name="Rounded Rectangle 2"/>
          <p:cNvSpPr/>
          <p:nvPr/>
        </p:nvSpPr>
        <p:spPr>
          <a:xfrm>
            <a:off x="3140300" y="1208466"/>
            <a:ext cx="2614411" cy="63106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Deprivācija</a:t>
            </a:r>
            <a:r>
              <a:rPr lang="en-US" b="1" dirty="0"/>
              <a:t>, </a:t>
            </a:r>
            <a:r>
              <a:rPr lang="en-US" b="1" dirty="0" err="1"/>
              <a:t>frustrācija</a:t>
            </a:r>
            <a:endParaRPr lang="lv-LV" b="1" dirty="0"/>
          </a:p>
        </p:txBody>
      </p:sp>
      <p:sp>
        <p:nvSpPr>
          <p:cNvPr id="4" name="Rounded Rectangle 3"/>
          <p:cNvSpPr/>
          <p:nvPr/>
        </p:nvSpPr>
        <p:spPr>
          <a:xfrm>
            <a:off x="6177573" y="1206318"/>
            <a:ext cx="2614411" cy="63106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Vajadzību</a:t>
            </a:r>
            <a:r>
              <a:rPr lang="en-US" b="1" dirty="0"/>
              <a:t> </a:t>
            </a:r>
            <a:r>
              <a:rPr lang="en-US" b="1" dirty="0" err="1"/>
              <a:t>apmierināšana</a:t>
            </a:r>
            <a:endParaRPr lang="lv-LV" b="1" dirty="0"/>
          </a:p>
        </p:txBody>
      </p:sp>
      <p:sp>
        <p:nvSpPr>
          <p:cNvPr id="5" name="Rounded Rectangle 4"/>
          <p:cNvSpPr/>
          <p:nvPr/>
        </p:nvSpPr>
        <p:spPr>
          <a:xfrm>
            <a:off x="3163910" y="1979055"/>
            <a:ext cx="2614411" cy="63106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Sasprindzinājums</a:t>
            </a:r>
            <a:endParaRPr lang="lv-LV" b="1" dirty="0"/>
          </a:p>
        </p:txBody>
      </p:sp>
      <p:sp>
        <p:nvSpPr>
          <p:cNvPr id="6" name="Rounded Rectangle 5"/>
          <p:cNvSpPr/>
          <p:nvPr/>
        </p:nvSpPr>
        <p:spPr>
          <a:xfrm>
            <a:off x="6201176" y="2002665"/>
            <a:ext cx="2614411" cy="63106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Izlāde</a:t>
            </a:r>
            <a:endParaRPr lang="lv-LV" b="1" dirty="0"/>
          </a:p>
        </p:txBody>
      </p:sp>
      <p:sp>
        <p:nvSpPr>
          <p:cNvPr id="7" name="Rounded Rectangle 6"/>
          <p:cNvSpPr/>
          <p:nvPr/>
        </p:nvSpPr>
        <p:spPr>
          <a:xfrm>
            <a:off x="186744" y="2002665"/>
            <a:ext cx="2614411" cy="63106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MOTĪVI</a:t>
            </a:r>
            <a:endParaRPr lang="lv-LV" b="1" dirty="0"/>
          </a:p>
        </p:txBody>
      </p:sp>
      <p:sp>
        <p:nvSpPr>
          <p:cNvPr id="8" name="Rounded Rectangle 7"/>
          <p:cNvSpPr/>
          <p:nvPr/>
        </p:nvSpPr>
        <p:spPr>
          <a:xfrm>
            <a:off x="3187520" y="2749641"/>
            <a:ext cx="2614411" cy="63106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Ciešanas</a:t>
            </a:r>
            <a:r>
              <a:rPr lang="en-US" b="1" dirty="0"/>
              <a:t>, </a:t>
            </a:r>
            <a:r>
              <a:rPr lang="en-US" b="1" dirty="0" err="1"/>
              <a:t>pārdzīvojums</a:t>
            </a:r>
            <a:endParaRPr lang="lv-LV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237672" y="2773251"/>
            <a:ext cx="2614411" cy="63106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Apmierinājums</a:t>
            </a:r>
            <a:endParaRPr lang="lv-LV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71715" y="3545986"/>
            <a:ext cx="2614411" cy="63106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EMOCIJAS</a:t>
            </a:r>
            <a:endParaRPr lang="lv-LV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3196107" y="3543838"/>
            <a:ext cx="2614411" cy="63106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Bailes</a:t>
            </a:r>
            <a:r>
              <a:rPr lang="en-US" b="1" dirty="0"/>
              <a:t>, </a:t>
            </a:r>
            <a:r>
              <a:rPr lang="en-US" b="1" dirty="0" err="1"/>
              <a:t>dusmas</a:t>
            </a:r>
            <a:endParaRPr lang="lv-LV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259132" y="3554569"/>
            <a:ext cx="2614411" cy="63106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Prieks</a:t>
            </a:r>
            <a:endParaRPr lang="lv-LV" b="1" dirty="0"/>
          </a:p>
        </p:txBody>
      </p:sp>
      <p:sp>
        <p:nvSpPr>
          <p:cNvPr id="13" name="Rounded Rectangle 12"/>
          <p:cNvSpPr/>
          <p:nvPr/>
        </p:nvSpPr>
        <p:spPr>
          <a:xfrm>
            <a:off x="184594" y="4331598"/>
            <a:ext cx="2614411" cy="63106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GRIBA</a:t>
            </a:r>
            <a:endParaRPr lang="lv-LV" b="1" dirty="0"/>
          </a:p>
        </p:txBody>
      </p:sp>
      <p:sp>
        <p:nvSpPr>
          <p:cNvPr id="14" name="Rounded Rectangle 13"/>
          <p:cNvSpPr/>
          <p:nvPr/>
        </p:nvSpPr>
        <p:spPr>
          <a:xfrm>
            <a:off x="3193959" y="4301549"/>
            <a:ext cx="2614411" cy="63106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Agresīva</a:t>
            </a:r>
            <a:r>
              <a:rPr lang="en-US" b="1" dirty="0"/>
              <a:t> </a:t>
            </a:r>
            <a:r>
              <a:rPr lang="en-US" b="1" dirty="0" err="1"/>
              <a:t>uzvedība</a:t>
            </a:r>
            <a:endParaRPr lang="lv-LV" b="1" dirty="0"/>
          </a:p>
        </p:txBody>
      </p:sp>
      <p:sp>
        <p:nvSpPr>
          <p:cNvPr id="15" name="Rounded Rectangle 14"/>
          <p:cNvSpPr/>
          <p:nvPr/>
        </p:nvSpPr>
        <p:spPr>
          <a:xfrm>
            <a:off x="6269863" y="4312282"/>
            <a:ext cx="2614411" cy="63106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Neagresīva</a:t>
            </a:r>
            <a:r>
              <a:rPr lang="en-US" b="1" dirty="0"/>
              <a:t> </a:t>
            </a:r>
            <a:r>
              <a:rPr lang="en-US" b="1" dirty="0" err="1"/>
              <a:t>uzvedība</a:t>
            </a:r>
            <a:endParaRPr lang="lv-LV" b="1" dirty="0"/>
          </a:p>
        </p:txBody>
      </p:sp>
      <p:sp>
        <p:nvSpPr>
          <p:cNvPr id="16" name="Down Arrow 15"/>
          <p:cNvSpPr/>
          <p:nvPr/>
        </p:nvSpPr>
        <p:spPr>
          <a:xfrm>
            <a:off x="4997003" y="901525"/>
            <a:ext cx="484632" cy="304795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7" name="Down Arrow 16"/>
          <p:cNvSpPr/>
          <p:nvPr/>
        </p:nvSpPr>
        <p:spPr>
          <a:xfrm>
            <a:off x="6413674" y="901525"/>
            <a:ext cx="484632" cy="304795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8" name="Down Arrow 17"/>
          <p:cNvSpPr/>
          <p:nvPr/>
        </p:nvSpPr>
        <p:spPr>
          <a:xfrm>
            <a:off x="4203280" y="1763336"/>
            <a:ext cx="484632" cy="304795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9" name="Down Arrow 18"/>
          <p:cNvSpPr/>
          <p:nvPr/>
        </p:nvSpPr>
        <p:spPr>
          <a:xfrm>
            <a:off x="7324019" y="1811635"/>
            <a:ext cx="484632" cy="304795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0" name="Down Arrow 19"/>
          <p:cNvSpPr/>
          <p:nvPr/>
        </p:nvSpPr>
        <p:spPr>
          <a:xfrm>
            <a:off x="4190401" y="2533922"/>
            <a:ext cx="484632" cy="304795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1" name="Down Arrow 20"/>
          <p:cNvSpPr/>
          <p:nvPr/>
        </p:nvSpPr>
        <p:spPr>
          <a:xfrm>
            <a:off x="7362419" y="2572557"/>
            <a:ext cx="484632" cy="304795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2" name="Down Arrow 21"/>
          <p:cNvSpPr/>
          <p:nvPr/>
        </p:nvSpPr>
        <p:spPr>
          <a:xfrm>
            <a:off x="4190401" y="3328119"/>
            <a:ext cx="484632" cy="304795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4" name="Down Arrow 23"/>
          <p:cNvSpPr/>
          <p:nvPr/>
        </p:nvSpPr>
        <p:spPr>
          <a:xfrm>
            <a:off x="7343581" y="3364608"/>
            <a:ext cx="484632" cy="304795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5" name="Down Arrow 24"/>
          <p:cNvSpPr/>
          <p:nvPr/>
        </p:nvSpPr>
        <p:spPr>
          <a:xfrm>
            <a:off x="4190401" y="4108365"/>
            <a:ext cx="484632" cy="304795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6" name="Down Arrow 25"/>
          <p:cNvSpPr/>
          <p:nvPr/>
        </p:nvSpPr>
        <p:spPr>
          <a:xfrm>
            <a:off x="7343581" y="4108365"/>
            <a:ext cx="484632" cy="304795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graphicFrame>
        <p:nvGraphicFramePr>
          <p:cNvPr id="27" name="Chart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4116617"/>
              </p:ext>
            </p:extLst>
          </p:nvPr>
        </p:nvGraphicFramePr>
        <p:xfrm>
          <a:off x="2286000" y="20574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412124" y="5318977"/>
            <a:ext cx="8909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</a:t>
            </a:r>
            <a:r>
              <a:rPr lang="en-US" dirty="0" err="1"/>
              <a:t>Metodiskais</a:t>
            </a:r>
            <a:r>
              <a:rPr lang="en-US" dirty="0"/>
              <a:t> </a:t>
            </a:r>
            <a:r>
              <a:rPr lang="en-US" dirty="0" err="1"/>
              <a:t>materiāls</a:t>
            </a:r>
            <a:r>
              <a:rPr lang="en-US" dirty="0"/>
              <a:t> </a:t>
            </a:r>
            <a:r>
              <a:rPr lang="en-US" dirty="0" err="1"/>
              <a:t>pedagogiem</a:t>
            </a:r>
            <a:r>
              <a:rPr lang="en-US" dirty="0"/>
              <a:t> </a:t>
            </a:r>
            <a:r>
              <a:rPr lang="en-US" dirty="0" err="1"/>
              <a:t>darbam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izglītojamiem</a:t>
            </a:r>
            <a:r>
              <a:rPr lang="en-US" dirty="0"/>
              <a:t>, </a:t>
            </a:r>
            <a:r>
              <a:rPr lang="en-US" dirty="0" err="1"/>
              <a:t>kuriem</a:t>
            </a:r>
            <a:r>
              <a:rPr lang="en-US" dirty="0"/>
              <a:t> </a:t>
            </a:r>
            <a:r>
              <a:rPr lang="en-US" dirty="0" err="1"/>
              <a:t>ir</a:t>
            </a:r>
            <a:endParaRPr lang="en-US" dirty="0"/>
          </a:p>
          <a:p>
            <a:r>
              <a:rPr lang="en-US" dirty="0" err="1"/>
              <a:t>Uzvedības</a:t>
            </a:r>
            <a:r>
              <a:rPr lang="en-US" dirty="0"/>
              <a:t> </a:t>
            </a:r>
            <a:r>
              <a:rPr lang="en-US" dirty="0" err="1"/>
              <a:t>traucējumi</a:t>
            </a:r>
            <a:r>
              <a:rPr lang="en-US" dirty="0"/>
              <a:t>”, </a:t>
            </a:r>
            <a:r>
              <a:rPr lang="en-US" dirty="0" err="1"/>
              <a:t>Rīga</a:t>
            </a:r>
            <a:r>
              <a:rPr lang="en-US" dirty="0"/>
              <a:t>: VISC, 2013</a:t>
            </a:r>
            <a:endParaRPr lang="lv-LV" dirty="0"/>
          </a:p>
        </p:txBody>
      </p:sp>
      <p:pic>
        <p:nvPicPr>
          <p:cNvPr id="28" name="Attēls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014" y="-5449"/>
            <a:ext cx="1197740" cy="1197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799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9511783"/>
              </p:ext>
            </p:extLst>
          </p:nvPr>
        </p:nvGraphicFramePr>
        <p:xfrm>
          <a:off x="1313647" y="579551"/>
          <a:ext cx="6503831" cy="5087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3740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822960" y="286606"/>
            <a:ext cx="7543800" cy="1298915"/>
          </a:xfrm>
        </p:spPr>
        <p:txBody>
          <a:bodyPr>
            <a:normAutofit fontScale="90000"/>
          </a:bodyPr>
          <a:lstStyle/>
          <a:p>
            <a:r>
              <a:rPr lang="en-US" u="sng" dirty="0">
                <a:solidFill>
                  <a:schemeClr val="tx1"/>
                </a:solidFill>
                <a:hlinkClick r:id="rId2"/>
              </a:rPr>
              <a:t/>
            </a:r>
            <a:br>
              <a:rPr lang="en-US" u="sng" dirty="0">
                <a:solidFill>
                  <a:schemeClr val="tx1"/>
                </a:solidFill>
                <a:hlinkClick r:id="rId2"/>
              </a:rPr>
            </a:br>
            <a:r>
              <a:rPr lang="en-US" sz="4300" dirty="0" err="1">
                <a:solidFill>
                  <a:schemeClr val="tx1"/>
                </a:solidFill>
              </a:rPr>
              <a:t>Pamatinformācija</a:t>
            </a:r>
            <a:r>
              <a:rPr lang="en-US" sz="3600" b="1" dirty="0">
                <a:solidFill>
                  <a:schemeClr val="tx1"/>
                </a:solidFill>
              </a:rPr>
              <a:t/>
            </a:r>
            <a:br>
              <a:rPr lang="en-US" sz="3600" b="1" dirty="0">
                <a:solidFill>
                  <a:schemeClr val="tx1"/>
                </a:solidFill>
              </a:rPr>
            </a:b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2123440"/>
            <a:ext cx="7543800" cy="3745654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lv-LV" sz="2800" dirty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15 </a:t>
            </a:r>
            <a:r>
              <a:rPr lang="en-US" sz="2800" dirty="0" err="1">
                <a:solidFill>
                  <a:schemeClr val="tx1"/>
                </a:solidFill>
              </a:rPr>
              <a:t>psiholoģiskās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izpētes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lv-LV" sz="2800" dirty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8 </a:t>
            </a:r>
            <a:r>
              <a:rPr lang="en-US" sz="2800" dirty="0" err="1">
                <a:solidFill>
                  <a:schemeClr val="tx1"/>
                </a:solidFill>
              </a:rPr>
              <a:t>sarunas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apraksti</a:t>
            </a:r>
            <a:r>
              <a:rPr lang="en-US" sz="2800" dirty="0">
                <a:solidFill>
                  <a:schemeClr val="tx1"/>
                </a:solidFill>
              </a:rPr>
              <a:t> par </a:t>
            </a:r>
            <a:r>
              <a:rPr lang="en-US" sz="2800" dirty="0" err="1">
                <a:solidFill>
                  <a:schemeClr val="tx1"/>
                </a:solidFill>
              </a:rPr>
              <a:t>atteikšanos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piedalīties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psiholoģiskajā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izpētē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lv-LV" sz="2800" dirty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3 </a:t>
            </a:r>
            <a:r>
              <a:rPr lang="en-US" sz="2800" dirty="0" err="1">
                <a:solidFill>
                  <a:schemeClr val="tx1"/>
                </a:solidFill>
              </a:rPr>
              <a:t>aizbildņa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vai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atbildīgās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institūcijas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rakstisks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skaidrojums</a:t>
            </a:r>
            <a:r>
              <a:rPr lang="en-US" sz="2800" dirty="0">
                <a:solidFill>
                  <a:schemeClr val="tx1"/>
                </a:solidFill>
              </a:rPr>
              <a:t> par </a:t>
            </a:r>
            <a:r>
              <a:rPr lang="en-US" sz="2800" dirty="0" err="1">
                <a:solidFill>
                  <a:schemeClr val="tx1"/>
                </a:solidFill>
              </a:rPr>
              <a:t>atteikšanos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piedalīties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izpētes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procesā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lv-LV" sz="2800" dirty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1 </a:t>
            </a:r>
            <a:r>
              <a:rPr lang="en-US" sz="2800" dirty="0" err="1">
                <a:solidFill>
                  <a:schemeClr val="tx1"/>
                </a:solidFill>
              </a:rPr>
              <a:t>nebija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sasniedzams</a:t>
            </a:r>
            <a:r>
              <a:rPr lang="lv-LV" sz="2800" dirty="0">
                <a:solidFill>
                  <a:schemeClr val="tx1"/>
                </a:solidFill>
              </a:rPr>
              <a:t>.</a:t>
            </a:r>
            <a:endParaRPr lang="en-US" sz="2800" dirty="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Tx/>
              <a:buAutoNum type="arabicParenR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Attēls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078" y="161979"/>
            <a:ext cx="1520691" cy="1520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497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289560" y="301953"/>
            <a:ext cx="7543800" cy="1147913"/>
          </a:xfrm>
        </p:spPr>
        <p:txBody>
          <a:bodyPr>
            <a:normAutofit fontScale="90000"/>
          </a:bodyPr>
          <a:lstStyle/>
          <a:p>
            <a:r>
              <a:rPr lang="en-US" sz="4300" dirty="0" err="1">
                <a:solidFill>
                  <a:schemeClr val="tx1"/>
                </a:solidFill>
              </a:rPr>
              <a:t>Institūciju</a:t>
            </a:r>
            <a:r>
              <a:rPr lang="en-US" sz="4300" dirty="0">
                <a:solidFill>
                  <a:schemeClr val="tx1"/>
                </a:solidFill>
              </a:rPr>
              <a:t> (</a:t>
            </a:r>
            <a:r>
              <a:rPr lang="en-US" sz="4300" dirty="0" err="1">
                <a:solidFill>
                  <a:schemeClr val="tx1"/>
                </a:solidFill>
              </a:rPr>
              <a:t>vietu</a:t>
            </a:r>
            <a:r>
              <a:rPr lang="en-US" sz="4300" dirty="0">
                <a:solidFill>
                  <a:schemeClr val="tx1"/>
                </a:solidFill>
              </a:rPr>
              <a:t>) </a:t>
            </a:r>
            <a:r>
              <a:rPr lang="en-US" sz="4300" dirty="0" err="1">
                <a:solidFill>
                  <a:schemeClr val="tx1"/>
                </a:solidFill>
              </a:rPr>
              <a:t>skaits</a:t>
            </a:r>
            <a:r>
              <a:rPr lang="en-US" sz="4300" dirty="0">
                <a:solidFill>
                  <a:schemeClr val="tx1"/>
                </a:solidFill>
              </a:rPr>
              <a:t>, </a:t>
            </a:r>
            <a:r>
              <a:rPr lang="en-US" sz="4300" dirty="0" err="1">
                <a:solidFill>
                  <a:schemeClr val="tx1"/>
                </a:solidFill>
              </a:rPr>
              <a:t>kurās</a:t>
            </a:r>
            <a:r>
              <a:rPr lang="en-US" sz="4300" dirty="0">
                <a:solidFill>
                  <a:schemeClr val="tx1"/>
                </a:solidFill>
              </a:rPr>
              <a:t/>
            </a:r>
            <a:br>
              <a:rPr lang="en-US" sz="4300" dirty="0">
                <a:solidFill>
                  <a:schemeClr val="tx1"/>
                </a:solidFill>
              </a:rPr>
            </a:br>
            <a:r>
              <a:rPr lang="en-US" sz="4300" dirty="0" err="1">
                <a:solidFill>
                  <a:schemeClr val="tx1"/>
                </a:solidFill>
              </a:rPr>
              <a:t>bērns</a:t>
            </a:r>
            <a:r>
              <a:rPr lang="en-US" sz="4300" dirty="0">
                <a:solidFill>
                  <a:schemeClr val="tx1"/>
                </a:solidFill>
              </a:rPr>
              <a:t> </a:t>
            </a:r>
            <a:r>
              <a:rPr lang="en-US" sz="4300" dirty="0" err="1">
                <a:solidFill>
                  <a:schemeClr val="tx1"/>
                </a:solidFill>
              </a:rPr>
              <a:t>dzīvojis</a:t>
            </a:r>
            <a:endParaRPr lang="en-US" sz="43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4628" y="1961644"/>
            <a:ext cx="7543801" cy="4023360"/>
          </a:xfrm>
        </p:spPr>
        <p:txBody>
          <a:bodyPr/>
          <a:lstStyle/>
          <a:p>
            <a:pPr marL="0" indent="0">
              <a:buNone/>
              <a:defRPr/>
            </a:pPr>
            <a:endParaRPr lang="en-US" sz="2800" dirty="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endParaRPr lang="en-US" b="1" dirty="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324505"/>
              </p:ext>
            </p:extLst>
          </p:nvPr>
        </p:nvGraphicFramePr>
        <p:xfrm>
          <a:off x="-2" y="2215166"/>
          <a:ext cx="9144002" cy="3004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1"/>
                <a:gridCol w="4572001"/>
              </a:tblGrid>
              <a:tr h="75113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Iestādes</a:t>
                      </a:r>
                      <a:r>
                        <a:rPr lang="en-US" sz="2000" dirty="0" smtClean="0"/>
                        <a:t> (</a:t>
                      </a:r>
                      <a:r>
                        <a:rPr lang="en-US" sz="2000" dirty="0" err="1" smtClean="0"/>
                        <a:t>vietas</a:t>
                      </a:r>
                      <a:r>
                        <a:rPr lang="en-US" sz="2000" dirty="0" smtClean="0"/>
                        <a:t>)</a:t>
                      </a:r>
                      <a:endParaRPr lang="lv-LV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Bērni</a:t>
                      </a:r>
                      <a:endParaRPr lang="lv-LV" sz="2000" dirty="0"/>
                    </a:p>
                  </a:txBody>
                  <a:tcPr anchor="ctr"/>
                </a:tc>
              </a:tr>
              <a:tr h="75113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 </a:t>
                      </a:r>
                      <a:r>
                        <a:rPr lang="en-US" sz="2000" dirty="0" err="1" smtClean="0"/>
                        <a:t>iestādes</a:t>
                      </a:r>
                      <a:r>
                        <a:rPr lang="en-US" sz="2000" dirty="0" smtClean="0"/>
                        <a:t> (</a:t>
                      </a:r>
                      <a:r>
                        <a:rPr lang="en-US" sz="2000" dirty="0" err="1" smtClean="0"/>
                        <a:t>vietas</a:t>
                      </a:r>
                      <a:r>
                        <a:rPr lang="en-US" sz="2000" dirty="0" smtClean="0"/>
                        <a:t>)</a:t>
                      </a:r>
                      <a:endParaRPr lang="lv-LV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 </a:t>
                      </a:r>
                      <a:r>
                        <a:rPr lang="en-US" sz="2000" dirty="0" err="1" smtClean="0"/>
                        <a:t>bērni</a:t>
                      </a:r>
                      <a:endParaRPr lang="lv-LV" sz="2000" dirty="0"/>
                    </a:p>
                  </a:txBody>
                  <a:tcPr anchor="ctr"/>
                </a:tc>
              </a:tr>
              <a:tr h="75113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 </a:t>
                      </a:r>
                      <a:r>
                        <a:rPr lang="en-US" sz="2000" dirty="0" err="1" smtClean="0"/>
                        <a:t>iestādes</a:t>
                      </a:r>
                      <a:r>
                        <a:rPr lang="en-US" sz="2000" dirty="0" smtClean="0"/>
                        <a:t> (</a:t>
                      </a:r>
                      <a:r>
                        <a:rPr lang="en-US" sz="2000" dirty="0" err="1" smtClean="0"/>
                        <a:t>vietas</a:t>
                      </a:r>
                      <a:r>
                        <a:rPr lang="en-US" sz="2000" dirty="0" smtClean="0"/>
                        <a:t>)</a:t>
                      </a:r>
                      <a:endParaRPr lang="lv-LV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 </a:t>
                      </a:r>
                      <a:r>
                        <a:rPr lang="en-US" sz="2000" dirty="0" err="1" smtClean="0"/>
                        <a:t>bērni</a:t>
                      </a:r>
                      <a:endParaRPr lang="lv-LV" sz="2000" dirty="0"/>
                    </a:p>
                  </a:txBody>
                  <a:tcPr anchor="ctr"/>
                </a:tc>
              </a:tr>
              <a:tr h="75113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 </a:t>
                      </a:r>
                      <a:r>
                        <a:rPr lang="en-US" sz="2000" dirty="0" err="1" smtClean="0"/>
                        <a:t>iestādes</a:t>
                      </a:r>
                      <a:r>
                        <a:rPr lang="en-US" sz="2000" dirty="0" smtClean="0"/>
                        <a:t> (</a:t>
                      </a:r>
                      <a:r>
                        <a:rPr lang="en-US" sz="2000" dirty="0" err="1" smtClean="0"/>
                        <a:t>vietas</a:t>
                      </a:r>
                      <a:r>
                        <a:rPr lang="en-US" sz="2000" dirty="0" smtClean="0"/>
                        <a:t>)</a:t>
                      </a:r>
                      <a:endParaRPr lang="lv-LV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 </a:t>
                      </a:r>
                      <a:r>
                        <a:rPr lang="en-US" sz="2000" dirty="0" err="1" smtClean="0"/>
                        <a:t>bērni</a:t>
                      </a:r>
                      <a:endParaRPr lang="lv-LV" sz="20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5" name="Attēl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294" y="1"/>
            <a:ext cx="1519707" cy="1434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13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161927" y="333377"/>
            <a:ext cx="8204835" cy="1781175"/>
          </a:xfrm>
        </p:spPr>
        <p:txBody>
          <a:bodyPr>
            <a:normAutofit fontScale="90000"/>
          </a:bodyPr>
          <a:lstStyle/>
          <a:p>
            <a:r>
              <a:rPr lang="en-US" sz="4300" dirty="0">
                <a:solidFill>
                  <a:schemeClr val="tx1"/>
                </a:solidFill>
              </a:rPr>
              <a:t/>
            </a:r>
            <a:br>
              <a:rPr lang="en-US" sz="4300" dirty="0">
                <a:solidFill>
                  <a:schemeClr val="tx1"/>
                </a:solidFill>
              </a:rPr>
            </a:br>
            <a:r>
              <a:rPr lang="en-US" sz="4300" dirty="0">
                <a:solidFill>
                  <a:schemeClr val="tx1"/>
                </a:solidFill>
              </a:rPr>
              <a:t/>
            </a:r>
            <a:br>
              <a:rPr lang="en-US" sz="4300" dirty="0">
                <a:solidFill>
                  <a:schemeClr val="tx1"/>
                </a:solidFill>
              </a:rPr>
            </a:br>
            <a:r>
              <a:rPr lang="en-US" sz="4300" dirty="0">
                <a:solidFill>
                  <a:schemeClr val="tx1"/>
                </a:solidFill>
              </a:rPr>
              <a:t/>
            </a:r>
            <a:br>
              <a:rPr lang="en-US" sz="4300" dirty="0">
                <a:solidFill>
                  <a:schemeClr val="tx1"/>
                </a:solidFill>
              </a:rPr>
            </a:br>
            <a:r>
              <a:rPr lang="en-US" sz="4300" dirty="0">
                <a:solidFill>
                  <a:schemeClr val="tx1"/>
                </a:solidFill>
              </a:rPr>
              <a:t/>
            </a:r>
            <a:br>
              <a:rPr lang="en-US" sz="4300" dirty="0">
                <a:solidFill>
                  <a:schemeClr val="tx1"/>
                </a:solidFill>
              </a:rPr>
            </a:br>
            <a:r>
              <a:rPr lang="en-US" sz="4300" dirty="0">
                <a:solidFill>
                  <a:schemeClr val="tx1"/>
                </a:solidFill>
              </a:rPr>
              <a:t/>
            </a:r>
            <a:br>
              <a:rPr lang="en-US" sz="4300" dirty="0">
                <a:solidFill>
                  <a:schemeClr val="tx1"/>
                </a:solidFill>
              </a:rPr>
            </a:br>
            <a:r>
              <a:rPr lang="en-US" sz="4300" dirty="0">
                <a:solidFill>
                  <a:schemeClr val="tx1"/>
                </a:solidFill>
              </a:rPr>
              <a:t/>
            </a:r>
            <a:br>
              <a:rPr lang="en-US" sz="4300" dirty="0">
                <a:solidFill>
                  <a:schemeClr val="tx1"/>
                </a:solidFill>
              </a:rPr>
            </a:br>
            <a:r>
              <a:rPr lang="en-US" sz="4300" dirty="0">
                <a:solidFill>
                  <a:schemeClr val="tx1"/>
                </a:solidFill>
              </a:rPr>
              <a:t/>
            </a:r>
            <a:br>
              <a:rPr lang="en-US" sz="4300" dirty="0">
                <a:solidFill>
                  <a:schemeClr val="tx1"/>
                </a:solidFill>
              </a:rPr>
            </a:br>
            <a:r>
              <a:rPr lang="en-US" sz="4300" dirty="0">
                <a:solidFill>
                  <a:schemeClr val="tx1"/>
                </a:solidFill>
              </a:rPr>
              <a:t/>
            </a:r>
            <a:br>
              <a:rPr lang="en-US" sz="4300" dirty="0">
                <a:solidFill>
                  <a:schemeClr val="tx1"/>
                </a:solidFill>
              </a:rPr>
            </a:br>
            <a:r>
              <a:rPr lang="en-US" sz="4300" dirty="0" err="1">
                <a:solidFill>
                  <a:schemeClr val="tx1"/>
                </a:solidFill>
              </a:rPr>
              <a:t>Zēns</a:t>
            </a:r>
            <a:r>
              <a:rPr lang="en-US" sz="4300" dirty="0">
                <a:solidFill>
                  <a:schemeClr val="tx1"/>
                </a:solidFill>
              </a:rPr>
              <a:t> (15), </a:t>
            </a:r>
            <a:r>
              <a:rPr lang="en-US" sz="4300" dirty="0" err="1">
                <a:solidFill>
                  <a:schemeClr val="tx1"/>
                </a:solidFill>
              </a:rPr>
              <a:t>kurš</a:t>
            </a:r>
            <a:r>
              <a:rPr lang="en-US" sz="4300" dirty="0">
                <a:solidFill>
                  <a:schemeClr val="tx1"/>
                </a:solidFill>
              </a:rPr>
              <a:t> </a:t>
            </a:r>
            <a:r>
              <a:rPr lang="en-US" sz="4300" dirty="0" err="1">
                <a:solidFill>
                  <a:schemeClr val="tx1"/>
                </a:solidFill>
              </a:rPr>
              <a:t>šobrīd</a:t>
            </a:r>
            <a:r>
              <a:rPr lang="en-US" sz="4300" dirty="0">
                <a:solidFill>
                  <a:schemeClr val="tx1"/>
                </a:solidFill>
              </a:rPr>
              <a:t> </a:t>
            </a:r>
            <a:r>
              <a:rPr lang="en-US" sz="4300" dirty="0" err="1">
                <a:solidFill>
                  <a:schemeClr val="tx1"/>
                </a:solidFill>
              </a:rPr>
              <a:t>uzturas</a:t>
            </a:r>
            <a:r>
              <a:rPr lang="en-US" sz="4300" dirty="0">
                <a:solidFill>
                  <a:schemeClr val="tx1"/>
                </a:solidFill>
              </a:rPr>
              <a:t> 4. </a:t>
            </a:r>
            <a:r>
              <a:rPr lang="en-US" sz="4300" dirty="0" err="1">
                <a:solidFill>
                  <a:schemeClr val="tx1"/>
                </a:solidFill>
              </a:rPr>
              <a:t>iestādē</a:t>
            </a:r>
            <a:r>
              <a:rPr lang="en-US" sz="4300" dirty="0">
                <a:solidFill>
                  <a:schemeClr val="tx1"/>
                </a:solidFill>
              </a:rPr>
              <a:t> (</a:t>
            </a:r>
            <a:r>
              <a:rPr lang="en-US" sz="4300" dirty="0" err="1">
                <a:solidFill>
                  <a:schemeClr val="tx1"/>
                </a:solidFill>
              </a:rPr>
              <a:t>vietā</a:t>
            </a:r>
            <a:r>
              <a:rPr lang="en-US" sz="4300" dirty="0">
                <a:solidFill>
                  <a:schemeClr val="tx1"/>
                </a:solidFill>
              </a:rPr>
              <a:t>), </a:t>
            </a:r>
            <a:r>
              <a:rPr lang="en-US" sz="4300" dirty="0" err="1">
                <a:solidFill>
                  <a:schemeClr val="tx1"/>
                </a:solidFill>
              </a:rPr>
              <a:t>neskaitot</a:t>
            </a:r>
            <a:r>
              <a:rPr lang="en-US" sz="4300" dirty="0">
                <a:solidFill>
                  <a:schemeClr val="tx1"/>
                </a:solidFill>
              </a:rPr>
              <a:t> </a:t>
            </a:r>
            <a:r>
              <a:rPr lang="en-US" sz="4300" dirty="0" err="1">
                <a:solidFill>
                  <a:schemeClr val="tx1"/>
                </a:solidFill>
              </a:rPr>
              <a:t>bioloģisko</a:t>
            </a:r>
            <a:r>
              <a:rPr lang="en-US" sz="4300" dirty="0">
                <a:solidFill>
                  <a:schemeClr val="tx1"/>
                </a:solidFill>
              </a:rPr>
              <a:t> </a:t>
            </a:r>
            <a:r>
              <a:rPr lang="en-US" sz="4300" dirty="0" err="1">
                <a:solidFill>
                  <a:schemeClr val="tx1"/>
                </a:solidFill>
              </a:rPr>
              <a:t>ģimeni</a:t>
            </a:r>
            <a:r>
              <a:rPr lang="en-US" sz="4000" b="1" u="sng" dirty="0">
                <a:solidFill>
                  <a:schemeClr val="tx1"/>
                </a:solidFill>
              </a:rPr>
              <a:t/>
            </a:r>
            <a:br>
              <a:rPr lang="en-US" sz="4000" b="1" u="sng" dirty="0">
                <a:solidFill>
                  <a:schemeClr val="tx1"/>
                </a:solidFill>
              </a:rPr>
            </a:b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457200" y="2034073"/>
            <a:ext cx="8229600" cy="409209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err="1" smtClean="0">
                <a:solidFill>
                  <a:schemeClr val="tx1"/>
                </a:solidFill>
              </a:rPr>
              <a:t>Uzturoties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aprūpes</a:t>
            </a:r>
            <a:r>
              <a:rPr lang="en-US" dirty="0">
                <a:solidFill>
                  <a:schemeClr val="tx1"/>
                </a:solidFill>
              </a:rPr>
              <a:t> un </a:t>
            </a:r>
            <a:r>
              <a:rPr lang="en-US" dirty="0" err="1">
                <a:solidFill>
                  <a:schemeClr val="tx1"/>
                </a:solidFill>
              </a:rPr>
              <a:t>audzināšanas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iestādē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zēnam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problēmas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melošanu</a:t>
            </a:r>
            <a:r>
              <a:rPr lang="en-US" dirty="0" smtClean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Kad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jūtas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dusmīgs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apsaukājas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mētā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priekšmetus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kliedz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Zēns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stāsta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ka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iepriekš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chemeClr val="tx1"/>
                </a:solidFill>
              </a:rPr>
              <a:t>neprecizē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kad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tieši</a:t>
            </a:r>
            <a:r>
              <a:rPr lang="en-US" dirty="0">
                <a:solidFill>
                  <a:schemeClr val="tx1"/>
                </a:solidFill>
              </a:rPr>
              <a:t> un </a:t>
            </a:r>
            <a:r>
              <a:rPr lang="en-US" dirty="0" err="1">
                <a:solidFill>
                  <a:schemeClr val="tx1"/>
                </a:solidFill>
              </a:rPr>
              <a:t>kurā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institūcijā</a:t>
            </a:r>
            <a:r>
              <a:rPr lang="en-US" dirty="0">
                <a:solidFill>
                  <a:schemeClr val="tx1"/>
                </a:solidFill>
              </a:rPr>
              <a:t>), </a:t>
            </a:r>
            <a:r>
              <a:rPr lang="en-US" dirty="0" err="1">
                <a:solidFill>
                  <a:schemeClr val="tx1"/>
                </a:solidFill>
              </a:rPr>
              <a:t>graizījis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rokas</a:t>
            </a:r>
            <a:r>
              <a:rPr lang="en-US" dirty="0">
                <a:solidFill>
                  <a:schemeClr val="tx1"/>
                </a:solidFill>
              </a:rPr>
              <a:t> un </a:t>
            </a:r>
            <a:r>
              <a:rPr lang="en-US" dirty="0" err="1">
                <a:solidFill>
                  <a:schemeClr val="tx1"/>
                </a:solidFill>
              </a:rPr>
              <a:t>ir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bijušas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pašnāvības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domas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Šobrīd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izteikta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tendence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pārkāpt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noteikumus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nejūt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vainu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slikti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draugi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melo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bēg</a:t>
            </a:r>
            <a:r>
              <a:rPr lang="en-US" dirty="0">
                <a:solidFill>
                  <a:schemeClr val="tx1"/>
                </a:solidFill>
              </a:rPr>
              <a:t> no </a:t>
            </a:r>
            <a:r>
              <a:rPr lang="en-US" dirty="0" err="1">
                <a:solidFill>
                  <a:schemeClr val="tx1"/>
                </a:solidFill>
              </a:rPr>
              <a:t>mājām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chemeClr val="tx1"/>
                </a:solidFill>
              </a:rPr>
              <a:t>bērnunama</a:t>
            </a:r>
            <a:r>
              <a:rPr lang="en-US" dirty="0">
                <a:solidFill>
                  <a:schemeClr val="tx1"/>
                </a:solidFill>
              </a:rPr>
              <a:t>), </a:t>
            </a:r>
            <a:r>
              <a:rPr lang="en-US" dirty="0" err="1">
                <a:solidFill>
                  <a:schemeClr val="tx1"/>
                </a:solidFill>
              </a:rPr>
              <a:t>zog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mājās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chemeClr val="tx1"/>
                </a:solidFill>
              </a:rPr>
              <a:t>bērnunamā</a:t>
            </a:r>
            <a:r>
              <a:rPr lang="en-US" dirty="0">
                <a:solidFill>
                  <a:schemeClr val="tx1"/>
                </a:solidFill>
              </a:rPr>
              <a:t>) un </a:t>
            </a:r>
            <a:r>
              <a:rPr lang="en-US" dirty="0" err="1">
                <a:solidFill>
                  <a:schemeClr val="tx1"/>
                </a:solidFill>
              </a:rPr>
              <a:t>ārpus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tām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lamājas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kavē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skolu</a:t>
            </a:r>
            <a:r>
              <a:rPr lang="en-US" dirty="0">
                <a:solidFill>
                  <a:schemeClr val="tx1"/>
                </a:solidFill>
              </a:rPr>
              <a:t>. 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en-US" dirty="0" err="1" smtClean="0">
                <a:solidFill>
                  <a:schemeClr val="tx1"/>
                </a:solidFill>
              </a:rPr>
              <a:t>Kopumā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sekas</a:t>
            </a:r>
            <a:r>
              <a:rPr lang="en-US" dirty="0">
                <a:solidFill>
                  <a:schemeClr val="tx1"/>
                </a:solidFill>
              </a:rPr>
              <a:t> – </a:t>
            </a:r>
            <a:r>
              <a:rPr lang="en-US" dirty="0" err="1">
                <a:solidFill>
                  <a:schemeClr val="tx1"/>
                </a:solidFill>
              </a:rPr>
              <a:t>izteikta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neuzmanība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hiperaktivitāte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uzbudināmība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dirty="0" err="1">
                <a:solidFill>
                  <a:schemeClr val="tx1"/>
                </a:solidFill>
              </a:rPr>
              <a:t>sakaitināmība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izteikti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sociālās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uzvedības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traucējumi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nepietiekama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emociju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regulācija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izteikta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impulsivitāte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sakaitināmība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kā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arī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opzicionāri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izaicinošie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traucējumi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Zema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mācību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motivācija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mēdz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būt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neprognozējams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tendence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lietot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atkarību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izraisošas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vielas</a:t>
            </a:r>
            <a:r>
              <a:rPr lang="en-US" dirty="0">
                <a:solidFill>
                  <a:schemeClr val="tx1"/>
                </a:solidFill>
              </a:rPr>
              <a:t>.</a:t>
            </a:r>
            <a:endParaRPr lang="lv-LV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en-US" dirty="0">
              <a:solidFill>
                <a:schemeClr val="tx1"/>
              </a:solidFill>
            </a:endParaRPr>
          </a:p>
          <a:p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4" name="Attēl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024" y="29096"/>
            <a:ext cx="1171977" cy="122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126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6" y="257176"/>
            <a:ext cx="7524750" cy="1476374"/>
          </a:xfrm>
        </p:spPr>
        <p:txBody>
          <a:bodyPr>
            <a:normAutofit fontScale="90000"/>
          </a:bodyPr>
          <a:lstStyle/>
          <a:p>
            <a:r>
              <a:rPr lang="en-US" sz="4000" dirty="0" err="1">
                <a:solidFill>
                  <a:schemeClr val="tx1"/>
                </a:solidFill>
              </a:rPr>
              <a:t>Meitene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>
                <a:solidFill>
                  <a:schemeClr val="tx1"/>
                </a:solidFill>
              </a:rPr>
              <a:t>(</a:t>
            </a:r>
            <a:r>
              <a:rPr lang="en-US" sz="4000" dirty="0">
                <a:solidFill>
                  <a:schemeClr val="tx1"/>
                </a:solidFill>
              </a:rPr>
              <a:t>17), </a:t>
            </a:r>
            <a:r>
              <a:rPr lang="en-US" sz="4000" dirty="0" err="1">
                <a:solidFill>
                  <a:schemeClr val="tx1"/>
                </a:solidFill>
              </a:rPr>
              <a:t>kura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šobrīd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uzturas</a:t>
            </a:r>
            <a:r>
              <a:rPr lang="en-US" sz="4000" dirty="0">
                <a:solidFill>
                  <a:schemeClr val="tx1"/>
                </a:solidFill>
              </a:rPr>
              <a:t/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 3. </a:t>
            </a:r>
            <a:r>
              <a:rPr lang="en-US" sz="4000" dirty="0" err="1">
                <a:solidFill>
                  <a:schemeClr val="tx1"/>
                </a:solidFill>
              </a:rPr>
              <a:t>iestādē</a:t>
            </a:r>
            <a:r>
              <a:rPr lang="en-US" sz="4000" dirty="0">
                <a:solidFill>
                  <a:schemeClr val="tx1"/>
                </a:solidFill>
              </a:rPr>
              <a:t> (</a:t>
            </a:r>
            <a:r>
              <a:rPr lang="en-US" sz="4000" dirty="0" err="1">
                <a:solidFill>
                  <a:schemeClr val="tx1"/>
                </a:solidFill>
              </a:rPr>
              <a:t>vietā</a:t>
            </a:r>
            <a:r>
              <a:rPr lang="en-US" sz="4000" dirty="0">
                <a:solidFill>
                  <a:schemeClr val="tx1"/>
                </a:solidFill>
              </a:rPr>
              <a:t>), </a:t>
            </a:r>
            <a:r>
              <a:rPr lang="en-US" sz="4000" dirty="0" err="1">
                <a:solidFill>
                  <a:schemeClr val="tx1"/>
                </a:solidFill>
              </a:rPr>
              <a:t>neskaitot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bioloģisko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ģimeni</a:t>
            </a:r>
            <a:endParaRPr lang="lv-LV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081" y="1845734"/>
            <a:ext cx="7980680" cy="4118186"/>
          </a:xfrm>
        </p:spPr>
        <p:txBody>
          <a:bodyPr/>
          <a:lstStyle/>
          <a:p>
            <a:pPr algn="just"/>
            <a:endParaRPr lang="en-US" dirty="0" smtClean="0">
              <a:solidFill>
                <a:schemeClr val="tx1"/>
              </a:solidFill>
            </a:endParaRPr>
          </a:p>
          <a:p>
            <a:pPr algn="just"/>
            <a:endParaRPr lang="en-US" dirty="0">
              <a:solidFill>
                <a:schemeClr val="tx1"/>
              </a:solidFill>
            </a:endParaRPr>
          </a:p>
          <a:p>
            <a:pPr algn="just"/>
            <a:r>
              <a:rPr lang="en-US" dirty="0" err="1" smtClean="0">
                <a:solidFill>
                  <a:schemeClr val="tx1"/>
                </a:solidFill>
              </a:rPr>
              <a:t>Nozīmīgas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sekas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personības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emocionālajā</a:t>
            </a:r>
            <a:r>
              <a:rPr lang="en-US" dirty="0">
                <a:solidFill>
                  <a:schemeClr val="tx1"/>
                </a:solidFill>
              </a:rPr>
              <a:t> un </a:t>
            </a:r>
            <a:r>
              <a:rPr lang="en-US" dirty="0" err="1">
                <a:solidFill>
                  <a:schemeClr val="tx1"/>
                </a:solidFill>
              </a:rPr>
              <a:t>uzvedības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sfērā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– </a:t>
            </a:r>
            <a:r>
              <a:rPr lang="en-US" dirty="0" err="1">
                <a:solidFill>
                  <a:schemeClr val="tx1"/>
                </a:solidFill>
              </a:rPr>
              <a:t>pazemināts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pašvērtējums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piesaistes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traucējumi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atkarību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izraisošu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vielu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lietošana</a:t>
            </a:r>
            <a:r>
              <a:rPr lang="en-US" dirty="0">
                <a:solidFill>
                  <a:schemeClr val="tx1"/>
                </a:solidFill>
              </a:rPr>
              <a:t> – </a:t>
            </a:r>
            <a:r>
              <a:rPr lang="en-US" dirty="0" err="1">
                <a:solidFill>
                  <a:schemeClr val="tx1"/>
                </a:solidFill>
              </a:rPr>
              <a:t>smēķēšana</a:t>
            </a:r>
            <a:r>
              <a:rPr lang="en-US" dirty="0">
                <a:solidFill>
                  <a:schemeClr val="tx1"/>
                </a:solidFill>
              </a:rPr>
              <a:t> un </a:t>
            </a:r>
            <a:r>
              <a:rPr lang="en-US" dirty="0" err="1">
                <a:solidFill>
                  <a:schemeClr val="tx1"/>
                </a:solidFill>
              </a:rPr>
              <a:t>alkohola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lietošana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pagātnē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devianta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uzvedība</a:t>
            </a:r>
            <a:r>
              <a:rPr lang="en-US" dirty="0" smtClean="0">
                <a:solidFill>
                  <a:schemeClr val="tx1"/>
                </a:solidFill>
              </a:rPr>
              <a:t>. </a:t>
            </a:r>
            <a:r>
              <a:rPr lang="en-US" dirty="0" err="1" smtClean="0">
                <a:solidFill>
                  <a:schemeClr val="tx1"/>
                </a:solidFill>
              </a:rPr>
              <a:t>Negatīvas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atmiņas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nožēla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vainas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izjūta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dusmas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skumjas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bailes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impulsivitāte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iekļūšana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kautiņos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vēlēšanās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runāt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rupjības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neticība</a:t>
            </a:r>
            <a:r>
              <a:rPr lang="en-US" dirty="0">
                <a:solidFill>
                  <a:schemeClr val="tx1"/>
                </a:solidFill>
              </a:rPr>
              <a:t> un </a:t>
            </a:r>
            <a:r>
              <a:rPr lang="en-US" dirty="0" err="1">
                <a:solidFill>
                  <a:schemeClr val="tx1"/>
                </a:solidFill>
              </a:rPr>
              <a:t>šaubas</a:t>
            </a:r>
            <a:r>
              <a:rPr lang="en-US" dirty="0">
                <a:solidFill>
                  <a:schemeClr val="tx1"/>
                </a:solidFill>
              </a:rPr>
              <a:t> par </a:t>
            </a:r>
            <a:r>
              <a:rPr lang="en-US" dirty="0" err="1">
                <a:solidFill>
                  <a:schemeClr val="tx1"/>
                </a:solidFill>
              </a:rPr>
              <a:t>saviem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spēkiem</a:t>
            </a:r>
            <a:r>
              <a:rPr lang="en-US" dirty="0">
                <a:solidFill>
                  <a:schemeClr val="tx1"/>
                </a:solidFill>
              </a:rPr>
              <a:t>.</a:t>
            </a:r>
            <a:endParaRPr lang="lv-LV" dirty="0">
              <a:solidFill>
                <a:schemeClr val="tx1"/>
              </a:solidFill>
            </a:endParaRPr>
          </a:p>
          <a:p>
            <a:pPr algn="just"/>
            <a:endParaRPr lang="lv-LV" dirty="0">
              <a:solidFill>
                <a:schemeClr val="tx1"/>
              </a:solidFill>
            </a:endParaRPr>
          </a:p>
        </p:txBody>
      </p:sp>
      <p:pic>
        <p:nvPicPr>
          <p:cNvPr id="4" name="Attēl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5932" y="20310"/>
            <a:ext cx="1520691" cy="1520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514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7" y="197911"/>
            <a:ext cx="7343775" cy="1440391"/>
          </a:xfrm>
        </p:spPr>
        <p:txBody>
          <a:bodyPr>
            <a:normAutofit/>
          </a:bodyPr>
          <a:lstStyle/>
          <a:p>
            <a:r>
              <a:rPr lang="en-US" sz="3600" dirty="0" err="1">
                <a:solidFill>
                  <a:schemeClr val="tx1"/>
                </a:solidFill>
              </a:rPr>
              <a:t>Zēns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>
                <a:solidFill>
                  <a:schemeClr val="tx1"/>
                </a:solidFill>
              </a:rPr>
              <a:t>(</a:t>
            </a:r>
            <a:r>
              <a:rPr lang="en-US" sz="3600" dirty="0">
                <a:solidFill>
                  <a:schemeClr val="tx1"/>
                </a:solidFill>
              </a:rPr>
              <a:t>17), </a:t>
            </a:r>
            <a:r>
              <a:rPr lang="en-US" sz="3600" dirty="0" err="1">
                <a:solidFill>
                  <a:schemeClr val="tx1"/>
                </a:solidFill>
              </a:rPr>
              <a:t>kurš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šobrīd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uzturas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>
                <a:solidFill>
                  <a:schemeClr val="tx1"/>
                </a:solidFill>
              </a:rPr>
              <a:t>3. </a:t>
            </a:r>
            <a:r>
              <a:rPr lang="en-US" sz="3600" dirty="0" err="1">
                <a:solidFill>
                  <a:schemeClr val="tx1"/>
                </a:solidFill>
              </a:rPr>
              <a:t>iestādē</a:t>
            </a:r>
            <a:r>
              <a:rPr lang="en-US" sz="3600" dirty="0">
                <a:solidFill>
                  <a:schemeClr val="tx1"/>
                </a:solidFill>
              </a:rPr>
              <a:t> (</a:t>
            </a:r>
            <a:r>
              <a:rPr lang="en-US" sz="3600" dirty="0" err="1">
                <a:solidFill>
                  <a:schemeClr val="tx1"/>
                </a:solidFill>
              </a:rPr>
              <a:t>vietā</a:t>
            </a:r>
            <a:r>
              <a:rPr lang="en-US" sz="3600" dirty="0">
                <a:solidFill>
                  <a:schemeClr val="tx1"/>
                </a:solidFill>
              </a:rPr>
              <a:t>), </a:t>
            </a:r>
            <a:r>
              <a:rPr lang="en-US" sz="3600" dirty="0" err="1">
                <a:solidFill>
                  <a:schemeClr val="tx1"/>
                </a:solidFill>
              </a:rPr>
              <a:t>neskaitot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bioloģisko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ģimeni</a:t>
            </a:r>
            <a:endParaRPr lang="lv-LV" sz="4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1" y="1845734"/>
            <a:ext cx="7858760" cy="4006426"/>
          </a:xfrm>
        </p:spPr>
        <p:txBody>
          <a:bodyPr/>
          <a:lstStyle/>
          <a:p>
            <a:pPr algn="just"/>
            <a:endParaRPr lang="en-US" dirty="0" smtClean="0">
              <a:solidFill>
                <a:schemeClr val="tx1"/>
              </a:solidFill>
            </a:endParaRPr>
          </a:p>
          <a:p>
            <a:pPr algn="just"/>
            <a:endParaRPr lang="en-US" dirty="0">
              <a:solidFill>
                <a:schemeClr val="tx1"/>
              </a:solidFill>
            </a:endParaRPr>
          </a:p>
          <a:p>
            <a:pPr algn="just"/>
            <a:r>
              <a:rPr lang="en-US" dirty="0" err="1">
                <a:solidFill>
                  <a:schemeClr val="tx1"/>
                </a:solidFill>
              </a:rPr>
              <a:t>Impulsivitāte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chemeClr val="tx1"/>
                </a:solidFill>
              </a:rPr>
              <a:t>bieži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aizsvilstas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pēkšņi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mainās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garastāvoklis</a:t>
            </a:r>
            <a:r>
              <a:rPr lang="en-US" dirty="0">
                <a:solidFill>
                  <a:schemeClr val="tx1"/>
                </a:solidFill>
              </a:rPr>
              <a:t>), </a:t>
            </a:r>
            <a:r>
              <a:rPr lang="en-US" dirty="0" err="1">
                <a:solidFill>
                  <a:schemeClr val="tx1"/>
                </a:solidFill>
              </a:rPr>
              <a:t>noteikumu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pārkāpumi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chemeClr val="tx1"/>
                </a:solidFill>
              </a:rPr>
              <a:t>ir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kopā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tiem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kas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iekļūst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nepatikšanās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zog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ja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izdara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nevajag</a:t>
            </a:r>
            <a:r>
              <a:rPr lang="en-US" dirty="0">
                <a:solidFill>
                  <a:schemeClr val="tx1"/>
                </a:solidFill>
              </a:rPr>
              <a:t> – </a:t>
            </a:r>
            <a:r>
              <a:rPr lang="en-US" dirty="0" err="1">
                <a:solidFill>
                  <a:schemeClr val="tx1"/>
                </a:solidFill>
              </a:rPr>
              <a:t>nejūtas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vainīgs</a:t>
            </a:r>
            <a:r>
              <a:rPr lang="en-US" dirty="0">
                <a:solidFill>
                  <a:schemeClr val="tx1"/>
                </a:solidFill>
              </a:rPr>
              <a:t>), </a:t>
            </a:r>
            <a:r>
              <a:rPr lang="en-US" dirty="0" err="1">
                <a:solidFill>
                  <a:schemeClr val="tx1"/>
                </a:solidFill>
              </a:rPr>
              <a:t>agresīva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uzvedība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 smtClean="0">
                <a:solidFill>
                  <a:schemeClr val="tx1"/>
                </a:solidFill>
              </a:rPr>
              <a:t>strīdas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dara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citiem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pāri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lauž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bojā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lietas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fiziski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uzbrūk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cilvēkiem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apsaukā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cilvēkus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draud</a:t>
            </a:r>
            <a:r>
              <a:rPr lang="en-US" dirty="0">
                <a:solidFill>
                  <a:schemeClr val="tx1"/>
                </a:solidFill>
              </a:rPr>
              <a:t>), </a:t>
            </a:r>
            <a:r>
              <a:rPr lang="en-US" dirty="0" err="1">
                <a:solidFill>
                  <a:schemeClr val="tx1"/>
                </a:solidFill>
              </a:rPr>
              <a:t>empātijas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trūkums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atkarību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izraisošu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vielu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lietošana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chemeClr val="tx1"/>
                </a:solidFill>
              </a:rPr>
              <a:t>alkohols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cigaretes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i="1" dirty="0" err="1">
                <a:solidFill>
                  <a:schemeClr val="tx1"/>
                </a:solidFill>
              </a:rPr>
              <a:t>spaiss</a:t>
            </a:r>
            <a:r>
              <a:rPr lang="en-US" dirty="0">
                <a:solidFill>
                  <a:schemeClr val="tx1"/>
                </a:solidFill>
              </a:rPr>
              <a:t>, marihuana, </a:t>
            </a:r>
            <a:r>
              <a:rPr lang="en-US" dirty="0" err="1">
                <a:solidFill>
                  <a:schemeClr val="tx1"/>
                </a:solidFill>
              </a:rPr>
              <a:t>amfetamīns</a:t>
            </a:r>
            <a:r>
              <a:rPr lang="en-US" dirty="0">
                <a:solidFill>
                  <a:schemeClr val="tx1"/>
                </a:solidFill>
              </a:rPr>
              <a:t>). </a:t>
            </a:r>
            <a:r>
              <a:rPr lang="en-US" dirty="0" err="1">
                <a:solidFill>
                  <a:schemeClr val="tx1"/>
                </a:solidFill>
              </a:rPr>
              <a:t>Konsultāciju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laikā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redzamas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</a:t>
            </a:r>
            <a:r>
              <a:rPr lang="en-US" dirty="0" err="1" smtClean="0">
                <a:solidFill>
                  <a:schemeClr val="tx1"/>
                </a:solidFill>
              </a:rPr>
              <a:t>itiena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pēdas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uz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sejas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 smtClean="0">
                <a:solidFill>
                  <a:schemeClr val="tx1"/>
                </a:solidFill>
              </a:rPr>
              <a:t>Jaunietis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paskaidro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ka</a:t>
            </a:r>
            <a:r>
              <a:rPr lang="en-US" dirty="0">
                <a:solidFill>
                  <a:schemeClr val="tx1"/>
                </a:solidFill>
              </a:rPr>
              <a:t> “</a:t>
            </a:r>
            <a:r>
              <a:rPr lang="en-US" dirty="0" err="1">
                <a:solidFill>
                  <a:schemeClr val="tx1"/>
                </a:solidFill>
              </a:rPr>
              <a:t>sasitu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vienam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seju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jo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viņš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apsaukājās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apnika</a:t>
            </a:r>
            <a:r>
              <a:rPr lang="en-US" dirty="0">
                <a:solidFill>
                  <a:schemeClr val="tx1"/>
                </a:solidFill>
              </a:rPr>
              <a:t>”. </a:t>
            </a:r>
            <a:endParaRPr lang="lv-LV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 </a:t>
            </a:r>
            <a:endParaRPr lang="lv-LV" dirty="0">
              <a:solidFill>
                <a:schemeClr val="tx1"/>
              </a:solidFill>
            </a:endParaRPr>
          </a:p>
          <a:p>
            <a:pPr algn="just"/>
            <a:endParaRPr lang="lv-LV" dirty="0">
              <a:solidFill>
                <a:schemeClr val="tx1"/>
              </a:solidFill>
            </a:endParaRPr>
          </a:p>
        </p:txBody>
      </p:sp>
      <p:pic>
        <p:nvPicPr>
          <p:cNvPr id="4" name="Attēl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174" y="20310"/>
            <a:ext cx="1520691" cy="1520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9676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Secinājumi</a:t>
            </a:r>
            <a:r>
              <a:rPr lang="en-US" dirty="0" smtClean="0">
                <a:solidFill>
                  <a:schemeClr val="tx1"/>
                </a:solidFill>
              </a:rPr>
              <a:t> (1)</a:t>
            </a:r>
            <a:endParaRPr lang="lv-LV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>
                <a:solidFill>
                  <a:schemeClr val="tx1"/>
                </a:solidFill>
              </a:rPr>
              <a:t>1.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Visi</a:t>
            </a:r>
            <a:r>
              <a:rPr lang="en-US" dirty="0">
                <a:solidFill>
                  <a:schemeClr val="tx1"/>
                </a:solidFill>
              </a:rPr>
              <a:t> 15 </a:t>
            </a:r>
            <a:r>
              <a:rPr lang="en-US" dirty="0" err="1">
                <a:solidFill>
                  <a:schemeClr val="tx1"/>
                </a:solidFill>
              </a:rPr>
              <a:t>bērni</a:t>
            </a:r>
            <a:r>
              <a:rPr lang="en-US" dirty="0">
                <a:solidFill>
                  <a:schemeClr val="tx1"/>
                </a:solidFill>
              </a:rPr>
              <a:t> un </a:t>
            </a:r>
            <a:r>
              <a:rPr lang="en-US" dirty="0" err="1">
                <a:solidFill>
                  <a:schemeClr val="tx1"/>
                </a:solidFill>
              </a:rPr>
              <a:t>jaunieši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kuriem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tika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veikta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psiholoģiskā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izpēte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uzrāda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agrīnā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bērnībā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piedzīvotu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nolaidību</a:t>
            </a:r>
            <a:r>
              <a:rPr lang="en-US" dirty="0">
                <a:solidFill>
                  <a:schemeClr val="tx1"/>
                </a:solidFill>
              </a:rPr>
              <a:t> un </a:t>
            </a:r>
            <a:r>
              <a:rPr lang="en-US" dirty="0" err="1">
                <a:solidFill>
                  <a:schemeClr val="tx1"/>
                </a:solidFill>
              </a:rPr>
              <a:t>emocionālo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vardarbību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bioloģiskajās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ģimenēs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kas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atstājusi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paliekošas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sekas</a:t>
            </a:r>
            <a:r>
              <a:rPr lang="en-US" dirty="0">
                <a:solidFill>
                  <a:schemeClr val="tx1"/>
                </a:solidFill>
              </a:rPr>
              <a:t> un </a:t>
            </a:r>
            <a:r>
              <a:rPr lang="en-US" dirty="0" err="1">
                <a:solidFill>
                  <a:schemeClr val="tx1"/>
                </a:solidFill>
              </a:rPr>
              <a:t>ietekmējusi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personības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veidošanos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Nozīmīga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ietekme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konstatēta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uz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visu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pētīto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bērnu</a:t>
            </a:r>
            <a:r>
              <a:rPr lang="en-US" dirty="0">
                <a:solidFill>
                  <a:schemeClr val="tx1"/>
                </a:solidFill>
              </a:rPr>
              <a:t> un </a:t>
            </a:r>
            <a:r>
              <a:rPr lang="en-US" dirty="0" err="1">
                <a:solidFill>
                  <a:schemeClr val="tx1"/>
                </a:solidFill>
              </a:rPr>
              <a:t>jauniešu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emocionālo</a:t>
            </a:r>
            <a:r>
              <a:rPr lang="en-US" dirty="0">
                <a:solidFill>
                  <a:schemeClr val="tx1"/>
                </a:solidFill>
              </a:rPr>
              <a:t> un </a:t>
            </a:r>
            <a:r>
              <a:rPr lang="en-US" dirty="0" err="1">
                <a:solidFill>
                  <a:schemeClr val="tx1"/>
                </a:solidFill>
              </a:rPr>
              <a:t>uzvedības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sfēru</a:t>
            </a:r>
            <a:r>
              <a:rPr lang="en-US" dirty="0">
                <a:solidFill>
                  <a:schemeClr val="tx1"/>
                </a:solidFill>
              </a:rPr>
              <a:t>. </a:t>
            </a:r>
            <a:endParaRPr lang="en-US" dirty="0" smtClean="0">
              <a:solidFill>
                <a:schemeClr val="tx1"/>
              </a:solidFill>
            </a:endParaRPr>
          </a:p>
          <a:p>
            <a:pPr algn="just"/>
            <a:r>
              <a:rPr lang="en-US" dirty="0" smtClean="0">
                <a:solidFill>
                  <a:schemeClr val="tx1"/>
                </a:solidFill>
              </a:rPr>
              <a:t>2.Nozīmīgu </a:t>
            </a:r>
            <a:r>
              <a:rPr lang="en-US" dirty="0" err="1">
                <a:solidFill>
                  <a:schemeClr val="tx1"/>
                </a:solidFill>
              </a:rPr>
              <a:t>emocionālu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ietekmi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uz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visu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pētīto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bērnu</a:t>
            </a:r>
            <a:r>
              <a:rPr lang="en-US" dirty="0">
                <a:solidFill>
                  <a:schemeClr val="tx1"/>
                </a:solidFill>
              </a:rPr>
              <a:t> un </a:t>
            </a:r>
            <a:r>
              <a:rPr lang="en-US" dirty="0" err="1">
                <a:solidFill>
                  <a:schemeClr val="tx1"/>
                </a:solidFill>
              </a:rPr>
              <a:t>jauniešu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attīstību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atstājušas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vairākkārtējas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dzīvesvietas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maiņas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viņu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dzīves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laikā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kas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visiem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pētītajiem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jauniešiem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izpaužas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kā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piesaistes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traucējumi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en-US" dirty="0" smtClean="0">
                <a:solidFill>
                  <a:schemeClr val="tx1"/>
                </a:solidFill>
              </a:rPr>
              <a:t>3.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Četri</a:t>
            </a:r>
            <a:r>
              <a:rPr lang="en-US" dirty="0">
                <a:solidFill>
                  <a:schemeClr val="tx1"/>
                </a:solidFill>
              </a:rPr>
              <a:t> no </a:t>
            </a:r>
            <a:r>
              <a:rPr lang="en-US" dirty="0" err="1">
                <a:solidFill>
                  <a:schemeClr val="tx1"/>
                </a:solidFill>
              </a:rPr>
              <a:t>piecpadsmit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bērniem</a:t>
            </a:r>
            <a:r>
              <a:rPr lang="en-US" dirty="0">
                <a:solidFill>
                  <a:schemeClr val="tx1"/>
                </a:solidFill>
              </a:rPr>
              <a:t> un </a:t>
            </a:r>
            <a:r>
              <a:rPr lang="en-US" dirty="0" err="1">
                <a:solidFill>
                  <a:schemeClr val="tx1"/>
                </a:solidFill>
              </a:rPr>
              <a:t>jauniešiem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pastāstīt</a:t>
            </a:r>
            <a:r>
              <a:rPr lang="en-US" dirty="0">
                <a:solidFill>
                  <a:schemeClr val="tx1"/>
                </a:solidFill>
              </a:rPr>
              <a:t> par </a:t>
            </a:r>
            <a:r>
              <a:rPr lang="en-US" dirty="0" err="1">
                <a:solidFill>
                  <a:schemeClr val="tx1"/>
                </a:solidFill>
              </a:rPr>
              <a:t>fiziskas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vardarbības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epizodēm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chemeClr val="tx1"/>
                </a:solidFill>
              </a:rPr>
              <a:t>pēršanu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sišanu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piekaušanu</a:t>
            </a:r>
            <a:r>
              <a:rPr lang="en-US" dirty="0">
                <a:solidFill>
                  <a:schemeClr val="tx1"/>
                </a:solidFill>
              </a:rPr>
              <a:t>) </a:t>
            </a:r>
            <a:r>
              <a:rPr lang="en-US" dirty="0" err="1">
                <a:solidFill>
                  <a:schemeClr val="tx1"/>
                </a:solidFill>
              </a:rPr>
              <a:t>bioloģiskajā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ģimenē</a:t>
            </a:r>
            <a:r>
              <a:rPr lang="en-US" dirty="0">
                <a:solidFill>
                  <a:schemeClr val="tx1"/>
                </a:solidFill>
              </a:rPr>
              <a:t>.</a:t>
            </a:r>
            <a:endParaRPr lang="lv-LV" dirty="0">
              <a:solidFill>
                <a:schemeClr val="tx1"/>
              </a:solidFill>
            </a:endParaRPr>
          </a:p>
          <a:p>
            <a:pPr algn="just"/>
            <a:endParaRPr lang="lv-LV" dirty="0">
              <a:solidFill>
                <a:schemeClr val="tx1"/>
              </a:solidFill>
            </a:endParaRPr>
          </a:p>
          <a:p>
            <a:endParaRPr lang="lv-LV" dirty="0">
              <a:solidFill>
                <a:schemeClr val="tx1"/>
              </a:solidFill>
            </a:endParaRPr>
          </a:p>
        </p:txBody>
      </p:sp>
      <p:pic>
        <p:nvPicPr>
          <p:cNvPr id="4" name="Attēl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295" y="33189"/>
            <a:ext cx="1520691" cy="1520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4179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Secinājumi</a:t>
            </a:r>
            <a:r>
              <a:rPr lang="en-US" dirty="0" smtClean="0">
                <a:solidFill>
                  <a:schemeClr val="tx1"/>
                </a:solidFill>
              </a:rPr>
              <a:t> (2)</a:t>
            </a:r>
            <a:endParaRPr lang="lv-LV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sz="2600" dirty="0">
                <a:solidFill>
                  <a:schemeClr val="tx1"/>
                </a:solidFill>
              </a:rPr>
              <a:t>4.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Trīs</a:t>
            </a:r>
            <a:r>
              <a:rPr lang="en-US" sz="2600" dirty="0">
                <a:solidFill>
                  <a:schemeClr val="tx1"/>
                </a:solidFill>
              </a:rPr>
              <a:t> no </a:t>
            </a:r>
            <a:r>
              <a:rPr lang="en-US" sz="2600" dirty="0" err="1">
                <a:solidFill>
                  <a:schemeClr val="tx1"/>
                </a:solidFill>
              </a:rPr>
              <a:t>piecpadsmit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bērniem</a:t>
            </a:r>
            <a:r>
              <a:rPr lang="en-US" sz="2600" dirty="0">
                <a:solidFill>
                  <a:schemeClr val="tx1"/>
                </a:solidFill>
              </a:rPr>
              <a:t> un </a:t>
            </a:r>
            <a:r>
              <a:rPr lang="en-US" sz="2600" dirty="0" err="1">
                <a:solidFill>
                  <a:schemeClr val="tx1"/>
                </a:solidFill>
              </a:rPr>
              <a:t>jauniešiem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>
                <a:solidFill>
                  <a:schemeClr val="tx1"/>
                </a:solidFill>
              </a:rPr>
              <a:t>, </a:t>
            </a:r>
            <a:r>
              <a:rPr lang="en-US" sz="2600" dirty="0" err="1">
                <a:solidFill>
                  <a:schemeClr val="tx1"/>
                </a:solidFill>
              </a:rPr>
              <a:t>kādu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savas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dzīves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posmu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ir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auguši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audžuģinēs</a:t>
            </a:r>
            <a:r>
              <a:rPr lang="en-US" sz="2600" dirty="0">
                <a:solidFill>
                  <a:schemeClr val="tx1"/>
                </a:solidFill>
              </a:rPr>
              <a:t>. </a:t>
            </a:r>
            <a:r>
              <a:rPr lang="en-US" sz="2600" b="1" dirty="0" err="1">
                <a:solidFill>
                  <a:schemeClr val="tx1"/>
                </a:solidFill>
              </a:rPr>
              <a:t>Divi</a:t>
            </a:r>
            <a:r>
              <a:rPr lang="en-US" sz="2600" dirty="0">
                <a:solidFill>
                  <a:schemeClr val="tx1"/>
                </a:solidFill>
              </a:rPr>
              <a:t> no </a:t>
            </a:r>
            <a:r>
              <a:rPr lang="en-US" sz="2600" dirty="0" err="1">
                <a:solidFill>
                  <a:schemeClr val="tx1"/>
                </a:solidFill>
              </a:rPr>
              <a:t>šiem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bērniem</a:t>
            </a:r>
            <a:r>
              <a:rPr lang="en-US" sz="2600" dirty="0">
                <a:solidFill>
                  <a:schemeClr val="tx1"/>
                </a:solidFill>
              </a:rPr>
              <a:t> un </a:t>
            </a:r>
            <a:r>
              <a:rPr lang="en-US" sz="2600" dirty="0" err="1">
                <a:solidFill>
                  <a:schemeClr val="tx1"/>
                </a:solidFill>
              </a:rPr>
              <a:t>jauniešiem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var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pastāstīt</a:t>
            </a:r>
            <a:r>
              <a:rPr lang="en-US" sz="2600" dirty="0">
                <a:solidFill>
                  <a:schemeClr val="tx1"/>
                </a:solidFill>
              </a:rPr>
              <a:t> par </a:t>
            </a:r>
            <a:r>
              <a:rPr lang="en-US" sz="2600" dirty="0" err="1">
                <a:solidFill>
                  <a:schemeClr val="tx1"/>
                </a:solidFill>
              </a:rPr>
              <a:t>piedzīvotu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fizisku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vardarbību</a:t>
            </a:r>
            <a:r>
              <a:rPr lang="en-US" sz="2600" dirty="0">
                <a:solidFill>
                  <a:schemeClr val="tx1"/>
                </a:solidFill>
              </a:rPr>
              <a:t>, </a:t>
            </a:r>
            <a:r>
              <a:rPr lang="en-US" sz="2600" dirty="0" err="1">
                <a:solidFill>
                  <a:schemeClr val="tx1"/>
                </a:solidFill>
              </a:rPr>
              <a:t>uzturoties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audžuģimenē</a:t>
            </a:r>
            <a:r>
              <a:rPr lang="en-US" sz="2600" dirty="0">
                <a:solidFill>
                  <a:schemeClr val="tx1"/>
                </a:solidFill>
              </a:rPr>
              <a:t>.</a:t>
            </a:r>
          </a:p>
          <a:p>
            <a:r>
              <a:rPr lang="en-US" sz="2600" dirty="0">
                <a:solidFill>
                  <a:schemeClr val="tx1"/>
                </a:solidFill>
              </a:rPr>
              <a:t>5.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Viens</a:t>
            </a:r>
            <a:r>
              <a:rPr lang="en-US" sz="2600" dirty="0">
                <a:solidFill>
                  <a:schemeClr val="tx1"/>
                </a:solidFill>
              </a:rPr>
              <a:t> no </a:t>
            </a:r>
            <a:r>
              <a:rPr lang="en-US" sz="2600" dirty="0" err="1">
                <a:solidFill>
                  <a:schemeClr val="tx1"/>
                </a:solidFill>
              </a:rPr>
              <a:t>pētītajiem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bērniem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kādu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brīdi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ir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dzīvojis</a:t>
            </a:r>
            <a:r>
              <a:rPr lang="en-US" sz="2600" dirty="0">
                <a:solidFill>
                  <a:schemeClr val="tx1"/>
                </a:solidFill>
              </a:rPr>
              <a:t> pie </a:t>
            </a:r>
            <a:r>
              <a:rPr lang="en-US" sz="2600" dirty="0" err="1">
                <a:solidFill>
                  <a:schemeClr val="tx1"/>
                </a:solidFill>
              </a:rPr>
              <a:t>aizbildnes</a:t>
            </a:r>
            <a:r>
              <a:rPr lang="en-US" sz="2600" dirty="0">
                <a:solidFill>
                  <a:schemeClr val="tx1"/>
                </a:solidFill>
              </a:rPr>
              <a:t>. </a:t>
            </a:r>
            <a:r>
              <a:rPr lang="en-US" sz="2600" dirty="0" err="1">
                <a:solidFill>
                  <a:schemeClr val="tx1"/>
                </a:solidFill>
              </a:rPr>
              <a:t>Zēns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sniedz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informāciju</a:t>
            </a:r>
            <a:r>
              <a:rPr lang="en-US" sz="2600" dirty="0">
                <a:solidFill>
                  <a:schemeClr val="tx1"/>
                </a:solidFill>
              </a:rPr>
              <a:t> par </a:t>
            </a:r>
            <a:r>
              <a:rPr lang="en-US" sz="2600" dirty="0" err="1">
                <a:solidFill>
                  <a:schemeClr val="tx1"/>
                </a:solidFill>
              </a:rPr>
              <a:t>piedzīvotu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fizisku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vardarbību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aizbildnes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ģimenē</a:t>
            </a:r>
            <a:r>
              <a:rPr lang="en-US" sz="2600" dirty="0">
                <a:solidFill>
                  <a:schemeClr val="tx1"/>
                </a:solidFill>
              </a:rPr>
              <a:t>.</a:t>
            </a:r>
          </a:p>
          <a:p>
            <a:r>
              <a:rPr lang="en-US" sz="2600" dirty="0">
                <a:solidFill>
                  <a:schemeClr val="tx1"/>
                </a:solidFill>
              </a:rPr>
              <a:t>6.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Viena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zēna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izpētes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materiālos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uzrādās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pazīmes</a:t>
            </a:r>
            <a:r>
              <a:rPr lang="en-US" sz="2600" dirty="0">
                <a:solidFill>
                  <a:schemeClr val="tx1"/>
                </a:solidFill>
              </a:rPr>
              <a:t> par </a:t>
            </a:r>
            <a:r>
              <a:rPr lang="en-US" sz="2600" dirty="0" err="1">
                <a:solidFill>
                  <a:schemeClr val="tx1"/>
                </a:solidFill>
              </a:rPr>
              <a:t>iespējams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piedzīvotu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agrīnu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seksuālu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pieredzi</a:t>
            </a:r>
            <a:r>
              <a:rPr lang="en-US" sz="2600" dirty="0">
                <a:solidFill>
                  <a:schemeClr val="tx1"/>
                </a:solidFill>
              </a:rPr>
              <a:t>, </a:t>
            </a:r>
            <a:r>
              <a:rPr lang="en-US" sz="2600" dirty="0" err="1">
                <a:solidFill>
                  <a:schemeClr val="tx1"/>
                </a:solidFill>
              </a:rPr>
              <a:t>vai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iespējams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seksuālu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vardarbību</a:t>
            </a:r>
            <a:r>
              <a:rPr lang="en-US" sz="2600" dirty="0">
                <a:solidFill>
                  <a:schemeClr val="tx1"/>
                </a:solidFill>
              </a:rPr>
              <a:t>. </a:t>
            </a:r>
            <a:r>
              <a:rPr lang="en-US" sz="2600" dirty="0" err="1">
                <a:solidFill>
                  <a:schemeClr val="tx1"/>
                </a:solidFill>
              </a:rPr>
              <a:t>Zēns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atteicās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runāt</a:t>
            </a:r>
            <a:r>
              <a:rPr lang="en-US" sz="2600" dirty="0">
                <a:solidFill>
                  <a:schemeClr val="tx1"/>
                </a:solidFill>
              </a:rPr>
              <a:t> par </a:t>
            </a:r>
            <a:r>
              <a:rPr lang="en-US" sz="2600" dirty="0" err="1">
                <a:solidFill>
                  <a:schemeClr val="tx1"/>
                </a:solidFill>
              </a:rPr>
              <a:t>šo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savas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dzīves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notikumu</a:t>
            </a:r>
            <a:r>
              <a:rPr lang="en-US" sz="2600" dirty="0">
                <a:solidFill>
                  <a:schemeClr val="tx1"/>
                </a:solidFill>
              </a:rPr>
              <a:t>.</a:t>
            </a:r>
            <a:endParaRPr lang="lv-LV" sz="2600" dirty="0">
              <a:solidFill>
                <a:schemeClr val="tx1"/>
              </a:solidFill>
            </a:endParaRPr>
          </a:p>
          <a:p>
            <a:endParaRPr lang="lv-LV" dirty="0">
              <a:solidFill>
                <a:schemeClr val="tx1"/>
              </a:solidFill>
            </a:endParaRPr>
          </a:p>
          <a:p>
            <a:endParaRPr lang="lv-LV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 </a:t>
            </a:r>
            <a:endParaRPr lang="lv-LV" dirty="0">
              <a:solidFill>
                <a:schemeClr val="tx1"/>
              </a:solidFill>
            </a:endParaRPr>
          </a:p>
          <a:p>
            <a:endParaRPr lang="lv-LV" dirty="0">
              <a:solidFill>
                <a:schemeClr val="tx1"/>
              </a:solidFill>
            </a:endParaRPr>
          </a:p>
        </p:txBody>
      </p:sp>
      <p:pic>
        <p:nvPicPr>
          <p:cNvPr id="4" name="Attēl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3053" y="20310"/>
            <a:ext cx="1520691" cy="1520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130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Paldies</a:t>
            </a:r>
            <a:r>
              <a:rPr lang="en-US" b="1" dirty="0">
                <a:solidFill>
                  <a:schemeClr val="tx1"/>
                </a:solidFill>
              </a:rPr>
              <a:t> par </a:t>
            </a:r>
            <a:r>
              <a:rPr lang="en-US" b="1" dirty="0" err="1">
                <a:solidFill>
                  <a:schemeClr val="tx1"/>
                </a:solidFill>
              </a:rPr>
              <a:t>uzmanību</a:t>
            </a:r>
            <a:r>
              <a:rPr lang="en-US" b="1" dirty="0">
                <a:solidFill>
                  <a:schemeClr val="tx1"/>
                </a:solidFill>
              </a:rPr>
              <a:t>!</a:t>
            </a:r>
            <a:endParaRPr lang="lv-LV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39403" y="2163654"/>
            <a:ext cx="63492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Laila </a:t>
            </a:r>
            <a:r>
              <a:rPr lang="en-US" b="1" dirty="0"/>
              <a:t>Balode</a:t>
            </a:r>
          </a:p>
          <a:p>
            <a:pPr algn="ctr"/>
            <a:r>
              <a:rPr lang="lv-LV" dirty="0"/>
              <a:t>Nodibinājums </a:t>
            </a:r>
            <a:r>
              <a:rPr lang="lv-LV" dirty="0"/>
              <a:t>«Centrs </a:t>
            </a:r>
            <a:r>
              <a:rPr lang="lv-LV" dirty="0" err="1"/>
              <a:t>Dardedze</a:t>
            </a:r>
            <a:r>
              <a:rPr lang="lv-LV" dirty="0"/>
              <a:t>»</a:t>
            </a:r>
            <a:endParaRPr lang="en-US" dirty="0"/>
          </a:p>
          <a:p>
            <a:pPr algn="ctr"/>
            <a:r>
              <a:rPr lang="en-US" dirty="0" err="1"/>
              <a:t>Cieceres</a:t>
            </a:r>
            <a:r>
              <a:rPr lang="en-US" dirty="0"/>
              <a:t> </a:t>
            </a:r>
            <a:r>
              <a:rPr lang="en-US" dirty="0" err="1"/>
              <a:t>iela</a:t>
            </a:r>
            <a:r>
              <a:rPr lang="en-US" dirty="0"/>
              <a:t> 3a, </a:t>
            </a:r>
            <a:r>
              <a:rPr lang="en-US" dirty="0" err="1"/>
              <a:t>Rīga</a:t>
            </a:r>
            <a:r>
              <a:rPr lang="en-US" dirty="0"/>
              <a:t>, LV1002</a:t>
            </a:r>
            <a:endParaRPr lang="lv-LV" dirty="0"/>
          </a:p>
          <a:p>
            <a:pPr algn="ctr"/>
            <a:r>
              <a:rPr lang="lv-LV" dirty="0"/>
              <a:t>www.centrsdardedze.lv</a:t>
            </a:r>
            <a:endParaRPr lang="en-US" dirty="0"/>
          </a:p>
          <a:p>
            <a:pPr algn="ctr"/>
            <a:r>
              <a:rPr lang="en-US" dirty="0"/>
              <a:t>www.pasargabernu.l</a:t>
            </a:r>
            <a:r>
              <a:rPr lang="lv-LV" dirty="0"/>
              <a:t>v</a:t>
            </a:r>
            <a:endParaRPr lang="lv-LV" dirty="0"/>
          </a:p>
          <a:p>
            <a:pPr algn="ctr"/>
            <a:r>
              <a:rPr lang="en-US" dirty="0" err="1"/>
              <a:t>laila</a:t>
            </a:r>
            <a:r>
              <a:rPr lang="lv-LV" dirty="0"/>
              <a:t>.</a:t>
            </a:r>
            <a:r>
              <a:rPr lang="en-US" dirty="0" err="1"/>
              <a:t>balode</a:t>
            </a:r>
            <a:r>
              <a:rPr lang="lv-LV" dirty="0"/>
              <a:t>@centrsdardedze.lv </a:t>
            </a:r>
          </a:p>
          <a:p>
            <a:pPr algn="ctr"/>
            <a:r>
              <a:rPr lang="lv-LV" dirty="0"/>
              <a:t>t. 67600685</a:t>
            </a:r>
          </a:p>
        </p:txBody>
      </p:sp>
      <p:pic>
        <p:nvPicPr>
          <p:cNvPr id="4" name="Attēl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684" y="4592316"/>
            <a:ext cx="1520691" cy="1520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742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5694</TotalTime>
  <Words>918</Words>
  <Application>Microsoft Office PowerPoint</Application>
  <PresentationFormat>On-screen Show (4:3)</PresentationFormat>
  <Paragraphs>136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Courier New</vt:lpstr>
      <vt:lpstr>Retrospect</vt:lpstr>
      <vt:lpstr>                     Bērni ar uzvedības traucējumiem (problēmām) - labie nodomi un to realizācija dzīvē.  "Oāzes" bērnu stāsti  </vt:lpstr>
      <vt:lpstr>Saturs  </vt:lpstr>
      <vt:lpstr>Kas ir «Centrs Dardedze»?</vt:lpstr>
      <vt:lpstr>Ko mēs darām:</vt:lpstr>
      <vt:lpstr>2018. gadā: </vt:lpstr>
      <vt:lpstr>Uzvedība</vt:lpstr>
      <vt:lpstr>Uzvedības attīstīšanas ietekmējošie faktori dažādos vecumposmos (Wustman, 2004)</vt:lpstr>
      <vt:lpstr>PowerPoint Presentation</vt:lpstr>
      <vt:lpstr>PowerPoint Presentation</vt:lpstr>
      <vt:lpstr> Pamatinformācija </vt:lpstr>
      <vt:lpstr>Institūciju (vietu) skaits, kurās bērns dzīvojis</vt:lpstr>
      <vt:lpstr>        Zēns (15), kurš šobrīd uzturas 4. iestādē (vietā), neskaitot bioloģisko ģimeni </vt:lpstr>
      <vt:lpstr>Meitene (17), kura šobrīd uzturas  3. iestādē (vietā), neskaitot bioloģisko ģimeni</vt:lpstr>
      <vt:lpstr>Zēns (17), kurš šobrīd uzturas 3. iestādē (vietā), neskaitot bioloģisko ģimeni</vt:lpstr>
      <vt:lpstr>Secinājumi (1)</vt:lpstr>
      <vt:lpstr>Secinājumi (2)</vt:lpstr>
      <vt:lpstr>Paldies par uzmanību!</vt:lpstr>
    </vt:vector>
  </TitlesOfParts>
  <Company>Barnaverndarstofa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Ragna B Sigursteinsdóttir</dc:creator>
  <cp:lastModifiedBy>esteregludina@gmail.com</cp:lastModifiedBy>
  <cp:revision>389</cp:revision>
  <dcterms:created xsi:type="dcterms:W3CDTF">2015-02-13T10:40:14Z</dcterms:created>
  <dcterms:modified xsi:type="dcterms:W3CDTF">2019-11-20T10:33:30Z</dcterms:modified>
</cp:coreProperties>
</file>