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6" r:id="rId3"/>
    <p:sldId id="274" r:id="rId4"/>
    <p:sldId id="268" r:id="rId5"/>
    <p:sldId id="257" r:id="rId6"/>
    <p:sldId id="258" r:id="rId7"/>
    <p:sldId id="263" r:id="rId8"/>
    <p:sldId id="259" r:id="rId9"/>
    <p:sldId id="272" r:id="rId10"/>
    <p:sldId id="273" r:id="rId11"/>
    <p:sldId id="260" r:id="rId12"/>
    <p:sldId id="270" r:id="rId13"/>
    <p:sldId id="261" r:id="rId14"/>
    <p:sldId id="275" r:id="rId15"/>
    <p:sldId id="264" r:id="rId16"/>
    <p:sldId id="262" r:id="rId17"/>
    <p:sldId id="267" r:id="rId18"/>
    <p:sldId id="265" r:id="rId19"/>
    <p:sldId id="277" r:id="rId20"/>
    <p:sldId id="278" r:id="rId2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9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irsrakst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22" name="Apakšvirsrakst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v-LV" smtClean="0"/>
              <a:t>Noklikšķiniet, lai rediģētu šablona apakšvirsraksta stilu</a:t>
            </a:r>
            <a:endParaRPr kumimoji="0"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20" name="Kājenes vietturi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10" name="Slaida numura vietturi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Ovāl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āl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isnstūr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0" name="Taisnstūr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āl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āl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5" name="Satura vietturi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isnstūr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6" name="Taisnstūr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Taisnstūr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v-LV" smtClean="0"/>
              <a:t>Lai pievienotu attēlu, noklikšķiniet uz ikonas</a:t>
            </a:r>
            <a:endParaRPr kumimoji="0" lang="en-US" dirty="0"/>
          </a:p>
        </p:txBody>
      </p:sp>
      <p:sp>
        <p:nvSpPr>
          <p:cNvPr id="9" name="Blokshēma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Blokshēma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āl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Gredzen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aisnstūr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Virsraksta viettur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9" name="Teksta vietturi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  <a:p>
            <a:pPr lvl="1" eaLnBrk="1" latinLnBrk="0" hangingPunct="1"/>
            <a:r>
              <a:rPr kumimoji="0" lang="lv-LV" smtClean="0"/>
              <a:t>Otrais līmenis</a:t>
            </a:r>
          </a:p>
          <a:p>
            <a:pPr lvl="2" eaLnBrk="1" latinLnBrk="0" hangingPunct="1"/>
            <a:r>
              <a:rPr kumimoji="0" lang="lv-LV" smtClean="0"/>
              <a:t>Trešais līmenis</a:t>
            </a:r>
          </a:p>
          <a:p>
            <a:pPr lvl="3" eaLnBrk="1" latinLnBrk="0" hangingPunct="1"/>
            <a:r>
              <a:rPr kumimoji="0" lang="lv-LV" smtClean="0"/>
              <a:t>Ceturtais līmenis</a:t>
            </a:r>
          </a:p>
          <a:p>
            <a:pPr lvl="4" eaLnBrk="1" latinLnBrk="0" hangingPunct="1"/>
            <a:r>
              <a:rPr kumimoji="0" lang="lv-LV" smtClean="0"/>
              <a:t>Piektais līmenis</a:t>
            </a:r>
            <a:endParaRPr kumimoji="0" lang="en-US"/>
          </a:p>
        </p:txBody>
      </p:sp>
      <p:sp>
        <p:nvSpPr>
          <p:cNvPr id="24" name="Datuma vietturi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7A7607D-A99D-4216-A9CA-C6CDCDAA8259}" type="datetimeFigureOut">
              <a:rPr lang="lv-LV" smtClean="0"/>
              <a:pPr/>
              <a:t>2014.03.18.</a:t>
            </a:fld>
            <a:endParaRPr lang="lv-LV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v-LV"/>
          </a:p>
        </p:txBody>
      </p:sp>
      <p:sp>
        <p:nvSpPr>
          <p:cNvPr id="22" name="Slaida numura vietturi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159686D-FBD5-4472-8FFB-1DFB21A65C38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5" name="Taisnstūr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youtube.com/watch?v=fcHoS4EHLS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ossinternets.lv/spele/" TargetMode="External"/><Relationship Id="rId2" Type="http://schemas.openxmlformats.org/officeDocument/2006/relationships/hyperlink" Target="http://www.youtube.com/watch?v=fcHoS4EHLS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visc.gov.lv/vispizglitiba/saturs/dokumenti/metmat/rokasgramata_drosiba_interneta.pdf" TargetMode="External"/><Relationship Id="rId4" Type="http://schemas.openxmlformats.org/officeDocument/2006/relationships/hyperlink" Target="https://www.esidross.lv/2012/01/18/izveidota-interaktivi-izglitojosa-spele-par-drosibu-interneta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928794" y="1142984"/>
            <a:ext cx="6425588" cy="1043556"/>
          </a:xfrm>
        </p:spPr>
        <p:txBody>
          <a:bodyPr/>
          <a:lstStyle/>
          <a:p>
            <a:r>
              <a:rPr lang="lv-LV" dirty="0" smtClean="0"/>
              <a:t>Stunda Drošs internets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285852" y="3500438"/>
            <a:ext cx="7406640" cy="1752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lv-LV" dirty="0" smtClean="0"/>
              <a:t>Riebiņu vidusskola</a:t>
            </a:r>
          </a:p>
          <a:p>
            <a:pPr algn="ctr"/>
            <a:r>
              <a:rPr lang="lv-LV" dirty="0" smtClean="0"/>
              <a:t>2.klase</a:t>
            </a:r>
          </a:p>
          <a:p>
            <a:pPr algn="ctr"/>
            <a:endParaRPr lang="lv-LV" dirty="0" smtClean="0"/>
          </a:p>
          <a:p>
            <a:pPr algn="ctr"/>
            <a:endParaRPr lang="lv-LV" dirty="0" smtClean="0"/>
          </a:p>
          <a:p>
            <a:pPr algn="ctr"/>
            <a:r>
              <a:rPr lang="lv-LV" dirty="0" smtClean="0"/>
              <a:t>Skolotāja Anita </a:t>
            </a:r>
            <a:r>
              <a:rPr lang="lv-LV" dirty="0" err="1" smtClean="0"/>
              <a:t>Randare</a:t>
            </a:r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7-9 gadu vecumā</a:t>
            </a:r>
            <a:br>
              <a:rPr lang="lv-LV" dirty="0" smtClean="0"/>
            </a:b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400" dirty="0" smtClean="0"/>
              <a:t>Uzsākot skolas gaitas, parādās interese reģistrēties sociālajos tīklos.</a:t>
            </a:r>
          </a:p>
          <a:p>
            <a:r>
              <a:rPr lang="lv-LV" sz="2400" dirty="0" smtClean="0"/>
              <a:t>Sacensības- kuram vairāk draugu, kuram vairāk bilžu, sociālo spēļu spēlēšana.</a:t>
            </a:r>
          </a:p>
          <a:p>
            <a:r>
              <a:rPr lang="lv-LV" sz="2400" dirty="0" smtClean="0"/>
              <a:t>Šajā vecuma grupā joprojām galvenais akcents tiek liktas uz ierobežojumiem, aizsardzību, uzraudzību.</a:t>
            </a:r>
          </a:p>
          <a:p>
            <a:r>
              <a:rPr lang="lv-LV" sz="2400" dirty="0" smtClean="0"/>
              <a:t>Ieteicams vecākiem kopā ar bērniem vienoties par interneta lietošanas noteikumiem un </a:t>
            </a:r>
            <a:r>
              <a:rPr lang="lv-LV" sz="2400" dirty="0" smtClean="0"/>
              <a:t>pārskatīt </a:t>
            </a:r>
            <a:r>
              <a:rPr lang="lv-LV" sz="2400" dirty="0" smtClean="0"/>
              <a:t>šos noteikumus, bērnam kļūstot vecākam.</a:t>
            </a:r>
            <a:endParaRPr lang="lv-LV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 smtClean="0"/>
              <a:t>		Bērni un internets.</a:t>
            </a:r>
            <a:endParaRPr lang="lv-LV" sz="32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1313" indent="-339725" algn="just">
              <a:spcBef>
                <a:spcPts val="638"/>
              </a:spcBef>
              <a:buClr>
                <a:srgbClr val="FF0066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90%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bērnu un jauniešu lieto internetu.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63%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bērnu (7-13 </a:t>
            </a:r>
            <a:r>
              <a:rPr lang="lv-LV" dirty="0" err="1" smtClean="0">
                <a:solidFill>
                  <a:srgbClr val="000000"/>
                </a:solidFill>
                <a:latin typeface="Calibri" pitchFamily="34" charset="0"/>
              </a:rPr>
              <a:t>g.v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.) un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83%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jauniešu (14-18 </a:t>
            </a:r>
            <a:r>
              <a:rPr lang="lv-LV" dirty="0" err="1" smtClean="0">
                <a:solidFill>
                  <a:srgbClr val="000000"/>
                </a:solidFill>
                <a:latin typeface="Calibri" pitchFamily="34" charset="0"/>
              </a:rPr>
              <a:t>g.v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.)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internetu lieto katru dienu</a:t>
            </a:r>
          </a:p>
          <a:p>
            <a:pPr marL="341313" indent="-339725" algn="just">
              <a:lnSpc>
                <a:spcPct val="150000"/>
              </a:lnSpc>
              <a:spcBef>
                <a:spcPts val="638"/>
              </a:spcBef>
              <a:buClr>
                <a:srgbClr val="FF0066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68%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uzskata, ka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internetā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viņiem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nepastāv nekādi draudi</a:t>
            </a:r>
          </a:p>
          <a:p>
            <a:pPr marL="341313" indent="-339725" algn="just">
              <a:lnSpc>
                <a:spcPct val="150000"/>
              </a:lnSpc>
              <a:spcBef>
                <a:spcPts val="638"/>
              </a:spcBef>
              <a:buClr>
                <a:srgbClr val="FF0066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20%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bērnu ir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tērzējuši 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ar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svešiem cilvēkiem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. </a:t>
            </a:r>
          </a:p>
          <a:p>
            <a:pPr marL="341313" indent="-339725" algn="just">
              <a:lnSpc>
                <a:spcPct val="150000"/>
              </a:lnSpc>
              <a:spcBef>
                <a:spcPts val="638"/>
              </a:spcBef>
              <a:buClr>
                <a:srgbClr val="FF0066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61 %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saskārušies ar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nelegālu/ kaitīgu saturu internetā</a:t>
            </a:r>
          </a:p>
          <a:p>
            <a:pPr marL="341313" indent="-339725" algn="just">
              <a:spcBef>
                <a:spcPts val="638"/>
              </a:spcBef>
              <a:buClr>
                <a:srgbClr val="FF0066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65%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atzīmēja, ka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redzējuši nepatīkamas bildes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ar plikiem cilvēkiem (bez izvietota brīdinājuma par saturu);</a:t>
            </a:r>
          </a:p>
          <a:p>
            <a:pPr marL="341313" indent="-339725" algn="just">
              <a:lnSpc>
                <a:spcPct val="150000"/>
              </a:lnSpc>
              <a:spcBef>
                <a:spcPts val="638"/>
              </a:spcBef>
              <a:buClr>
                <a:srgbClr val="FF0066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50%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bērnu saskārušies internetā ar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nepieklājīgu, rupju valodu</a:t>
            </a:r>
          </a:p>
          <a:p>
            <a:pPr marL="341313" indent="-339725" algn="just">
              <a:lnSpc>
                <a:spcPct val="150000"/>
              </a:lnSpc>
              <a:spcBef>
                <a:spcPts val="638"/>
              </a:spcBef>
              <a:buClr>
                <a:srgbClr val="FF0066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22%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lv-LV" b="1" dirty="0" smtClean="0">
                <a:solidFill>
                  <a:srgbClr val="000000"/>
                </a:solidFill>
                <a:latin typeface="Calibri" pitchFamily="34" charset="0"/>
              </a:rPr>
              <a:t>saņēmuši draudus</a:t>
            </a:r>
            <a:r>
              <a:rPr lang="lv-LV" dirty="0" smtClean="0">
                <a:solidFill>
                  <a:srgbClr val="000000"/>
                </a:solidFill>
                <a:latin typeface="Calibri" pitchFamily="34" charset="0"/>
              </a:rPr>
              <a:t> vai citu nepatīkamu informāciju</a:t>
            </a:r>
            <a:endParaRPr lang="lv-LV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639040" y="500042"/>
            <a:ext cx="7504960" cy="1571636"/>
          </a:xfrm>
        </p:spPr>
        <p:txBody>
          <a:bodyPr>
            <a:normAutofit fontScale="90000"/>
          </a:bodyPr>
          <a:lstStyle/>
          <a:p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 smtClean="0"/>
              <a:t>Stundas sākumā bērni skatās multfilmu par drošu internetu.</a:t>
            </a:r>
            <a:r>
              <a:rPr lang="lv-LV" sz="1200" dirty="0" smtClean="0"/>
              <a:t/>
            </a:r>
            <a:br>
              <a:rPr lang="lv-LV" sz="1200" dirty="0" smtClean="0"/>
            </a:br>
            <a:r>
              <a:rPr lang="lv-LV" sz="1200" dirty="0" smtClean="0"/>
              <a:t/>
            </a:r>
            <a:br>
              <a:rPr lang="lv-LV" sz="1200" dirty="0" smtClean="0"/>
            </a:br>
            <a:r>
              <a:rPr lang="lv-LV" sz="2700" u="sng" dirty="0" smtClean="0">
                <a:hlinkClick r:id="rId2"/>
              </a:rPr>
              <a:t>http://www.youtube.com/watch?v=fcHoS4EHLSs</a:t>
            </a:r>
            <a:r>
              <a:rPr lang="lv-LV" sz="2700" dirty="0" smtClean="0"/>
              <a:t> </a:t>
            </a:r>
            <a:r>
              <a:rPr lang="lv-LV" sz="1200" dirty="0" smtClean="0"/>
              <a:t/>
            </a:r>
            <a:br>
              <a:rPr lang="lv-LV" sz="1200" dirty="0" smtClean="0"/>
            </a:br>
            <a:r>
              <a:rPr lang="lv-LV" sz="1200" dirty="0" smtClean="0"/>
              <a:t/>
            </a:r>
            <a:br>
              <a:rPr lang="lv-LV" sz="1200" dirty="0" smtClean="0"/>
            </a:br>
            <a:endParaRPr lang="lv-LV" sz="1200" dirty="0"/>
          </a:p>
        </p:txBody>
      </p:sp>
      <p:pic>
        <p:nvPicPr>
          <p:cNvPr id="12290" name="Picture 2" descr="http://img.youtube.com/vi/90Au_rcbCXc/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2268108"/>
            <a:ext cx="5072098" cy="3804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Stundas bildes\DSC064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5303324" cy="3977493"/>
          </a:xfrm>
          <a:prstGeom prst="rect">
            <a:avLst/>
          </a:prstGeom>
          <a:noFill/>
        </p:spPr>
      </p:pic>
      <p:pic>
        <p:nvPicPr>
          <p:cNvPr id="1027" name="Picture 3" descr="C:\Users\Administrator\Desktop\Stundas bildes\DSC064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500414"/>
            <a:ext cx="4476782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Prāta vētra “ Kas labs, kas slikts?”</a:t>
            </a:r>
            <a:endParaRPr lang="lv-LV" dirty="0"/>
          </a:p>
        </p:txBody>
      </p:sp>
      <p:pic>
        <p:nvPicPr>
          <p:cNvPr id="2051" name="Picture 3" descr="E:\DCIM\101MSDCF\DSC064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1574" y="1468021"/>
            <a:ext cx="7186639" cy="5389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		Komandas </a:t>
            </a:r>
            <a:endParaRPr lang="lv-LV" dirty="0"/>
          </a:p>
        </p:txBody>
      </p:sp>
      <p:pic>
        <p:nvPicPr>
          <p:cNvPr id="7170" name="Picture 2" descr="C:\Users\Administrator\Desktop\Stundas bildes\DSC064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2857488" cy="2464611"/>
          </a:xfrm>
          <a:prstGeom prst="rect">
            <a:avLst/>
          </a:prstGeom>
          <a:noFill/>
        </p:spPr>
      </p:pic>
      <p:pic>
        <p:nvPicPr>
          <p:cNvPr id="7171" name="Picture 3" descr="C:\Users\Administrator\Desktop\Stundas bildes\DSC06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28604"/>
            <a:ext cx="2643174" cy="2500330"/>
          </a:xfrm>
          <a:prstGeom prst="rect">
            <a:avLst/>
          </a:prstGeom>
          <a:noFill/>
        </p:spPr>
      </p:pic>
      <p:pic>
        <p:nvPicPr>
          <p:cNvPr id="7172" name="Picture 4" descr="C:\Users\Administrator\Desktop\Stundas bildes\DSC064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5" y="3357562"/>
            <a:ext cx="3548055" cy="2661042"/>
          </a:xfrm>
          <a:prstGeom prst="rect">
            <a:avLst/>
          </a:prstGeom>
          <a:noFill/>
        </p:spPr>
      </p:pic>
      <p:pic>
        <p:nvPicPr>
          <p:cNvPr id="7173" name="Picture 5" descr="C:\Users\Administrator\Desktop\Stundas bildes\DSC064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7" y="3286124"/>
            <a:ext cx="3667119" cy="27503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Darbs grupās.</a:t>
            </a:r>
            <a:endParaRPr lang="lv-LV" dirty="0"/>
          </a:p>
        </p:txBody>
      </p:sp>
      <p:pic>
        <p:nvPicPr>
          <p:cNvPr id="3074" name="Picture 2" descr="C:\Users\Administrator\Desktop\Stundas bildes\DSC064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142984"/>
            <a:ext cx="6034617" cy="4525963"/>
          </a:xfrm>
          <a:prstGeom prst="rect">
            <a:avLst/>
          </a:prstGeom>
          <a:noFill/>
        </p:spPr>
      </p:pic>
      <p:pic>
        <p:nvPicPr>
          <p:cNvPr id="3076" name="Picture 4" descr="C:\Users\Administrator\Desktop\Stundas bildes\DSC064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9" y="3643314"/>
            <a:ext cx="4000527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 smtClean="0"/>
              <a:t>Kopīgi veicam pirmo uzdevumu.</a:t>
            </a:r>
            <a:endParaRPr lang="lv-LV" sz="3200" dirty="0"/>
          </a:p>
        </p:txBody>
      </p:sp>
      <p:graphicFrame>
        <p:nvGraphicFramePr>
          <p:cNvPr id="3" name="Tabula 2"/>
          <p:cNvGraphicFramePr>
            <a:graphicFrameLocks noGrp="1"/>
          </p:cNvGraphicFramePr>
          <p:nvPr/>
        </p:nvGraphicFramePr>
        <p:xfrm>
          <a:off x="1866265" y="2324862"/>
          <a:ext cx="5411470" cy="2208276"/>
        </p:xfrm>
        <a:graphic>
          <a:graphicData uri="http://schemas.openxmlformats.org/drawingml/2006/table">
            <a:tbl>
              <a:tblPr/>
              <a:tblGrid>
                <a:gridCol w="2705735"/>
                <a:gridCol w="270573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Tavs vārds, uzvārds:                     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Jānis Punktiņš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Tavs telefona numurs:                      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23406718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Skola, kurā tu mācies:                   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Riebiņu vidusskola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Tavs vecums:                                    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Tava e-pasta adrese:                     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 err="1">
                          <a:latin typeface="Times New Roman"/>
                          <a:ea typeface="Times New Roman"/>
                          <a:cs typeface="Times New Roman"/>
                        </a:rPr>
                        <a:t>janis.punktins@inbox.lv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Matu krāsa:                                      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brūna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Valsts, kurā tu dzīvo:                       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Latvija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Dzīvesvietas adrese:                       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Skolas iela 12-14  Riebiņi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Tavu vecāku nodarbošanās:        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Tētis šoferis, mamma skolotāja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-1895057"/>
            <a:ext cx="8696227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Darba lapa</a:t>
            </a:r>
            <a:endParaRPr kumimoji="0" lang="lv-LV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Jānis aizpildīja internetā anketu un ievietoja šādu informāciju par sevi</a:t>
            </a:r>
            <a:endParaRPr kumimoji="0" lang="lv-LV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 smtClean="0"/>
              <a:t>Grupu patstāvīgais darbs.</a:t>
            </a:r>
            <a:endParaRPr lang="lv-LV" sz="3200" dirty="0"/>
          </a:p>
        </p:txBody>
      </p:sp>
      <p:graphicFrame>
        <p:nvGraphicFramePr>
          <p:cNvPr id="3" name="Tabula 2"/>
          <p:cNvGraphicFramePr>
            <a:graphicFrameLocks noGrp="1"/>
          </p:cNvGraphicFramePr>
          <p:nvPr/>
        </p:nvGraphicFramePr>
        <p:xfrm>
          <a:off x="1866265" y="2432134"/>
          <a:ext cx="5411470" cy="3925824"/>
        </p:xfrm>
        <a:graphic>
          <a:graphicData uri="http://schemas.openxmlformats.org/drawingml/2006/table">
            <a:tbl>
              <a:tblPr/>
              <a:tblGrid>
                <a:gridCol w="3039110"/>
                <a:gridCol w="1260475"/>
                <a:gridCol w="111188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Informācija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Nav jāievieto internetā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Var ievietot internetā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Vārds, uzvārds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Segvārds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Telefona numurs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Skola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Vecums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E-pasta adrese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 dirty="0">
                          <a:latin typeface="Times New Roman"/>
                          <a:ea typeface="Times New Roman"/>
                          <a:cs typeface="Times New Roman"/>
                        </a:rPr>
                        <a:t>Hobijs</a:t>
                      </a: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Matu krāsa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Fotogrāfija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Valsts, kurā dzīvo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Dzīvesvietas adrese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Vecāku nodarbošanās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Vecāku darba vieta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400">
                          <a:latin typeface="Times New Roman"/>
                          <a:ea typeface="Times New Roman"/>
                          <a:cs typeface="Times New Roman"/>
                        </a:rPr>
                        <a:t>Profila parole</a:t>
                      </a:r>
                      <a:endParaRPr lang="lv-LV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-1910443"/>
            <a:ext cx="294625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kumimoji="0" lang="lv-LV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Iezīmē ar X</a:t>
            </a:r>
            <a:endParaRPr kumimoji="0" lang="lv-LV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Darbs ar attēliem.</a:t>
            </a:r>
            <a:endParaRPr lang="lv-LV" dirty="0"/>
          </a:p>
        </p:txBody>
      </p:sp>
      <p:pic>
        <p:nvPicPr>
          <p:cNvPr id="4098" name="Picture 2" descr="C:\Users\Administrator\Desktop\Stundas bildes\DSC064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29189" y="4000504"/>
            <a:ext cx="3524275" cy="2643206"/>
          </a:xfrm>
          <a:prstGeom prst="rect">
            <a:avLst/>
          </a:prstGeom>
          <a:noFill/>
        </p:spPr>
      </p:pic>
      <p:pic>
        <p:nvPicPr>
          <p:cNvPr id="4099" name="Picture 3" descr="C:\Users\Administrator\Desktop\Stundas bildes\DSC064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285860"/>
            <a:ext cx="3571900" cy="2678926"/>
          </a:xfrm>
          <a:prstGeom prst="rect">
            <a:avLst/>
          </a:prstGeom>
          <a:noFill/>
        </p:spPr>
      </p:pic>
      <p:pic>
        <p:nvPicPr>
          <p:cNvPr id="4100" name="Picture 4" descr="C:\Users\Administrator\Desktop\Stundas bildes\DSC064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285860"/>
            <a:ext cx="3500462" cy="2625346"/>
          </a:xfrm>
          <a:prstGeom prst="rect">
            <a:avLst/>
          </a:prstGeom>
          <a:noFill/>
        </p:spPr>
      </p:pic>
      <p:pic>
        <p:nvPicPr>
          <p:cNvPr id="4101" name="Picture 5" descr="C:\Users\Administrator\Desktop\Stundas bildes\DSC064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018364"/>
            <a:ext cx="3500462" cy="2625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Galarezultāts- šīs fotogrāfijas internetā neievietosim.</a:t>
            </a:r>
            <a:endParaRPr lang="lv-LV" sz="3600" dirty="0"/>
          </a:p>
        </p:txBody>
      </p:sp>
      <p:pic>
        <p:nvPicPr>
          <p:cNvPr id="4098" name="Picture 2" descr="C:\Users\Administrator\Desktop\Stundas bildes\DSC064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6929486" cy="5197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Situāciju spēle</a:t>
            </a:r>
            <a:endParaRPr lang="lv-LV" dirty="0"/>
          </a:p>
        </p:txBody>
      </p:sp>
      <p:pic>
        <p:nvPicPr>
          <p:cNvPr id="5122" name="Picture 2" descr="C:\Users\Administrator\Desktop\Stundas bildes\DSC063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14818"/>
            <a:ext cx="2071702" cy="2272190"/>
          </a:xfrm>
          <a:prstGeom prst="rect">
            <a:avLst/>
          </a:prstGeom>
          <a:noFill/>
        </p:spPr>
      </p:pic>
      <p:pic>
        <p:nvPicPr>
          <p:cNvPr id="9217" name="Picture 1" descr="C:\Users\Administrator\Desktop\Stundas bildes\DSC06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5" y="1285860"/>
            <a:ext cx="5953167" cy="4464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39718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Situāciju spēles jautājumi.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lv-LV" dirty="0" smtClean="0"/>
              <a:t>Vai portālā </a:t>
            </a:r>
            <a:r>
              <a:rPr lang="lv-LV" dirty="0" err="1" smtClean="0"/>
              <a:t>draugiem.lv</a:t>
            </a:r>
            <a:r>
              <a:rPr lang="lv-LV" dirty="0" smtClean="0"/>
              <a:t> visi ir draugi?</a:t>
            </a:r>
          </a:p>
          <a:p>
            <a:r>
              <a:rPr lang="lv-LV" dirty="0" smtClean="0"/>
              <a:t>Vai savā profilā drīkst publicēt savu mājas adresi? Kāpēc?</a:t>
            </a:r>
          </a:p>
          <a:p>
            <a:r>
              <a:rPr lang="lv-LV" dirty="0" smtClean="0"/>
              <a:t>Kādas fotogrāfijas nedrīkst ievietot internetā? </a:t>
            </a:r>
          </a:p>
          <a:p>
            <a:r>
              <a:rPr lang="lv-LV" dirty="0" smtClean="0"/>
              <a:t>Tevi nepazīstams zēns  uzaicina portālā  </a:t>
            </a:r>
            <a:r>
              <a:rPr lang="lv-LV" dirty="0" err="1" smtClean="0"/>
              <a:t>draugiem.lv</a:t>
            </a:r>
            <a:r>
              <a:rPr lang="lv-LV" dirty="0" smtClean="0"/>
              <a:t> apstiprināt viņa draudzību. Ko darīsi?</a:t>
            </a:r>
          </a:p>
          <a:p>
            <a:r>
              <a:rPr lang="lv-LV" dirty="0" smtClean="0"/>
              <a:t>Tu saņem vēstuli no nezināma sūtītāja, kas izsaka tev draudus, aizvaino un apsaukā. Kā tu rīkosies?</a:t>
            </a:r>
          </a:p>
          <a:p>
            <a:r>
              <a:rPr lang="lv-LV" dirty="0" smtClean="0"/>
              <a:t>Ko nestāstīsi par sevi internetā? </a:t>
            </a:r>
          </a:p>
          <a:p>
            <a:r>
              <a:rPr lang="lv-LV" dirty="0" smtClean="0"/>
              <a:t>Ko nozīmē atkarība no interneta?</a:t>
            </a:r>
          </a:p>
          <a:p>
            <a:r>
              <a:rPr lang="lv-LV" dirty="0" smtClean="0"/>
              <a:t>Vai savu paroli drīkst stāstīt labākajam draugam?</a:t>
            </a:r>
          </a:p>
          <a:p>
            <a:r>
              <a:rPr lang="lv-LV" dirty="0" smtClean="0"/>
              <a:t>Kā rūpēties par savu drošību internetā?</a:t>
            </a:r>
          </a:p>
          <a:p>
            <a:r>
              <a:rPr lang="lv-LV" dirty="0" smtClean="0"/>
              <a:t>Vai internetā drīkst izsmiet apvainot cilvēkus?</a:t>
            </a:r>
          </a:p>
          <a:p>
            <a:r>
              <a:rPr lang="lv-LV" dirty="0" smtClean="0"/>
              <a:t>Vai var ticēt visai informācijai, kas atrodama internetā? Kāpēc? </a:t>
            </a:r>
          </a:p>
          <a:p>
            <a:r>
              <a:rPr lang="lv-LV" dirty="0" smtClean="0"/>
              <a:t>Tu pamani, ka tava klasesbiedra albumā ir ievietota tava fotogrāfija, kas tev pašam nepatīk. Kā tev jārīkojas?</a:t>
            </a:r>
          </a:p>
          <a:p>
            <a:r>
              <a:rPr lang="lv-LV" dirty="0" smtClean="0"/>
              <a:t>Tavs draugs jau 2 stundas spēlē datoru. Ko darīsi?</a:t>
            </a:r>
          </a:p>
          <a:p>
            <a:r>
              <a:rPr lang="lv-LV" dirty="0" smtClean="0"/>
              <a:t>Klasesbiedrs tevi internetā apsaukā. Ko darīsi?</a:t>
            </a:r>
          </a:p>
          <a:p>
            <a:r>
              <a:rPr lang="lv-LV" dirty="0" smtClean="0"/>
              <a:t>Jūsu ģimene dosies ceļojumā uz 3 dienām. Pastāstīsi to internetā?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r>
              <a:rPr lang="lv-LV" sz="3200" dirty="0" smtClean="0"/>
              <a:t>Atkārtojums</a:t>
            </a:r>
            <a:endParaRPr lang="lv-LV" sz="32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000364" y="1000084"/>
          <a:ext cx="5715040" cy="5857916"/>
        </p:xfrm>
        <a:graphic>
          <a:graphicData uri="http://schemas.openxmlformats.org/presentationml/2006/ole">
            <p:oleObj spid="_x0000_s1026" name="Acrobat Document" r:id="rId3" imgW="5668166" imgH="8019048" progId="AcroExch.Document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505092" cy="1143000"/>
          </a:xfrm>
        </p:spPr>
        <p:txBody>
          <a:bodyPr>
            <a:normAutofit/>
          </a:bodyPr>
          <a:lstStyle/>
          <a:p>
            <a:r>
              <a:rPr lang="lv-LV" sz="2800" dirty="0" smtClean="0"/>
              <a:t>	Zināšanu pārbaude. Pāru darbs- detektīvi </a:t>
            </a:r>
            <a:endParaRPr lang="lv-LV" sz="2800" dirty="0"/>
          </a:p>
        </p:txBody>
      </p:sp>
      <p:pic>
        <p:nvPicPr>
          <p:cNvPr id="6146" name="Picture 2" descr="C:\Users\Administrator\Desktop\Stundas bildes\DSC064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214554"/>
            <a:ext cx="3642832" cy="2732124"/>
          </a:xfrm>
          <a:prstGeom prst="rect">
            <a:avLst/>
          </a:prstGeom>
          <a:noFill/>
        </p:spPr>
      </p:pic>
      <p:pic>
        <p:nvPicPr>
          <p:cNvPr id="6148" name="Picture 4" descr="C:\Users\Administrator\Desktop\Stundas bildes\DSC064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179075"/>
            <a:ext cx="3571900" cy="2678925"/>
          </a:xfrm>
          <a:prstGeom prst="rect">
            <a:avLst/>
          </a:prstGeom>
          <a:noFill/>
        </p:spPr>
      </p:pic>
      <p:pic>
        <p:nvPicPr>
          <p:cNvPr id="6149" name="Picture 5" descr="C:\Users\Administrator\Desktop\Stundas bildes\DSC064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142984"/>
            <a:ext cx="3643337" cy="2732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Stundas bildes\DSC063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714356"/>
            <a:ext cx="7505617" cy="5629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Otrajā dienā- vizuālā mākslā.</a:t>
            </a:r>
            <a:endParaRPr lang="lv-LV" dirty="0"/>
          </a:p>
        </p:txBody>
      </p:sp>
      <p:pic>
        <p:nvPicPr>
          <p:cNvPr id="2050" name="Picture 2" descr="C:\Users\Administrator\Desktop\Stundas bildes\DSC063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271540"/>
            <a:ext cx="7000924" cy="52506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 smtClean="0"/>
              <a:t>Izmantotie informatīvie materiāli.</a:t>
            </a:r>
            <a:endParaRPr lang="lv-LV" sz="32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v-LV" sz="2400" u="sng" dirty="0" smtClean="0">
                <a:hlinkClick r:id="rId2"/>
              </a:rPr>
              <a:t>http://www.youtube.com/watch?v=fcHoS4EHLSs</a:t>
            </a:r>
            <a:endParaRPr lang="lv-LV" sz="2400" dirty="0" smtClean="0"/>
          </a:p>
          <a:p>
            <a:pPr>
              <a:buNone/>
            </a:pPr>
            <a:r>
              <a:rPr lang="lv-LV" sz="2400" u="sng" dirty="0" smtClean="0">
                <a:hlinkClick r:id="rId3"/>
              </a:rPr>
              <a:t>http://www.drossinternets.lv/spele/</a:t>
            </a:r>
            <a:endParaRPr lang="lv-LV" sz="2400" dirty="0" smtClean="0"/>
          </a:p>
          <a:p>
            <a:pPr>
              <a:buNone/>
            </a:pPr>
            <a:r>
              <a:rPr lang="lv-LV" sz="2400" u="sng" dirty="0" smtClean="0">
                <a:hlinkClick r:id="rId4"/>
              </a:rPr>
              <a:t>https://www.esidross.lv/2012/01/18/izveidota-interaktivi-izglitojosa-spele-par-drosibu-interneta/</a:t>
            </a:r>
            <a:r>
              <a:rPr lang="lv-LV" sz="2400" dirty="0" smtClean="0"/>
              <a:t> </a:t>
            </a:r>
            <a:r>
              <a:rPr lang="lv-LV" sz="2400" u="sng" dirty="0" smtClean="0">
                <a:hlinkClick r:id="rId5"/>
              </a:rPr>
              <a:t>http://visc.gov.lv/vispizglitiba/saturs/dokumenti/metmat/rokasgramata_drosiba_interneta.pdf</a:t>
            </a:r>
            <a:endParaRPr lang="lv-LV" sz="2400" dirty="0" smtClean="0"/>
          </a:p>
          <a:p>
            <a:pPr>
              <a:buNone/>
            </a:pPr>
            <a:r>
              <a:rPr lang="lv-LV" sz="2400" dirty="0" smtClean="0"/>
              <a:t>LPMC metodiskais </a:t>
            </a:r>
            <a:r>
              <a:rPr lang="lv-LV" sz="2400" dirty="0" smtClean="0"/>
              <a:t>materiāls  ”Interneta atbildīga un droša lietošana.”</a:t>
            </a:r>
            <a:endParaRPr lang="lv-LV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432560" y="1071546"/>
            <a:ext cx="7406640" cy="1785950"/>
          </a:xfrm>
        </p:spPr>
        <p:txBody>
          <a:bodyPr/>
          <a:lstStyle/>
          <a:p>
            <a:r>
              <a:rPr lang="lv-LV" dirty="0" smtClean="0"/>
              <a:t>Paldies par uzmanību!</a:t>
            </a:r>
            <a:endParaRPr lang="lv-LV" dirty="0"/>
          </a:p>
        </p:txBody>
      </p:sp>
      <p:pic>
        <p:nvPicPr>
          <p:cNvPr id="34818" name="Picture 2" descr="C:\Users\Administrator\Desktop\dato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3071810"/>
            <a:ext cx="3157978" cy="25288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grieži">
  <a:themeElements>
    <a:clrScheme name="Saulgrieži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grieži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aulgrieži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509</TotalTime>
  <Words>480</Words>
  <Application>Microsoft Office PowerPoint</Application>
  <PresentationFormat>Slaidrāde ekrānā (4:3)</PresentationFormat>
  <Paragraphs>126</Paragraphs>
  <Slides>20</Slides>
  <Notes>0</Notes>
  <HiddenSlides>0</HiddenSlides>
  <MMClips>0</MMClips>
  <ScaleCrop>false</ScaleCrop>
  <HeadingPairs>
    <vt:vector size="6" baseType="variant">
      <vt:variant>
        <vt:lpstr>Dizains</vt:lpstr>
      </vt:variant>
      <vt:variant>
        <vt:i4>1</vt:i4>
      </vt:variant>
      <vt:variant>
        <vt:lpstr>Iegulti OLE serveri</vt:lpstr>
      </vt:variant>
      <vt:variant>
        <vt:i4>1</vt:i4>
      </vt:variant>
      <vt:variant>
        <vt:lpstr>Slaidu virsraksti</vt:lpstr>
      </vt:variant>
      <vt:variant>
        <vt:i4>20</vt:i4>
      </vt:variant>
    </vt:vector>
  </HeadingPairs>
  <TitlesOfParts>
    <vt:vector size="22" baseType="lpstr">
      <vt:lpstr>Saulgrieži</vt:lpstr>
      <vt:lpstr>Acrobat Document</vt:lpstr>
      <vt:lpstr>Stunda Drošs internets</vt:lpstr>
      <vt:lpstr>7-9 gadu vecumā </vt:lpstr>
      <vt:lpstr>  Bērni un internets.</vt:lpstr>
      <vt:lpstr> Stundas sākumā bērni skatās multfilmu par drošu internetu.  http://www.youtube.com/watch?v=fcHoS4EHLSs   </vt:lpstr>
      <vt:lpstr>Slaids 5</vt:lpstr>
      <vt:lpstr>Prāta vētra “ Kas labs, kas slikts?”</vt:lpstr>
      <vt:lpstr>  Komandas </vt:lpstr>
      <vt:lpstr>Darbs grupās.</vt:lpstr>
      <vt:lpstr>Kopīgi veicam pirmo uzdevumu.</vt:lpstr>
      <vt:lpstr>Grupu patstāvīgais darbs.</vt:lpstr>
      <vt:lpstr>Darbs ar attēliem.</vt:lpstr>
      <vt:lpstr>Galarezultāts- šīs fotogrāfijas internetā neievietosim.</vt:lpstr>
      <vt:lpstr>Situāciju spēle</vt:lpstr>
      <vt:lpstr>Situāciju spēles jautājumi.</vt:lpstr>
      <vt:lpstr>Atkārtojums</vt:lpstr>
      <vt:lpstr> Zināšanu pārbaude. Pāru darbs- detektīvi </vt:lpstr>
      <vt:lpstr>Slaids 17</vt:lpstr>
      <vt:lpstr>Otrajā dienā- vizuālā mākslā.</vt:lpstr>
      <vt:lpstr>Izmantotie informatīvie materiāli.</vt:lpstr>
      <vt:lpstr>Paldies par uzmanību!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Stunda Drošs internets</dc:title>
  <dc:creator>Administrator</dc:creator>
  <cp:lastModifiedBy>Administrator</cp:lastModifiedBy>
  <cp:revision>60</cp:revision>
  <dcterms:created xsi:type="dcterms:W3CDTF">2013-11-12T08:15:37Z</dcterms:created>
  <dcterms:modified xsi:type="dcterms:W3CDTF">2014-03-18T06:49:49Z</dcterms:modified>
</cp:coreProperties>
</file>