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theme/theme2.xml" ContentType="application/vnd.openxmlformats-officedocument.them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charts/chart7.xml" ContentType="application/vnd.openxmlformats-officedocument.drawingml.chart+xml"/>
  <Override PartName="/ppt/charts/style7.xml" ContentType="application/vnd.ms-office.chartstyle+xml"/>
  <Override PartName="/ppt/charts/colors7.xml" ContentType="application/vnd.ms-office.chartcolorstyle+xml"/>
  <Override PartName="/ppt/charts/chart8.xml" ContentType="application/vnd.openxmlformats-officedocument.drawingml.chart+xml"/>
  <Override PartName="/ppt/charts/style8.xml" ContentType="application/vnd.ms-office.chartstyle+xml"/>
  <Override PartName="/ppt/charts/colors8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handoutMasterIdLst>
    <p:handoutMasterId r:id="rId28"/>
  </p:handoutMasterIdLst>
  <p:sldIdLst>
    <p:sldId id="259" r:id="rId2"/>
    <p:sldId id="285" r:id="rId3"/>
    <p:sldId id="287" r:id="rId4"/>
    <p:sldId id="258" r:id="rId5"/>
    <p:sldId id="291" r:id="rId6"/>
    <p:sldId id="260" r:id="rId7"/>
    <p:sldId id="265" r:id="rId8"/>
    <p:sldId id="288" r:id="rId9"/>
    <p:sldId id="266" r:id="rId10"/>
    <p:sldId id="268" r:id="rId11"/>
    <p:sldId id="271" r:id="rId12"/>
    <p:sldId id="272" r:id="rId13"/>
    <p:sldId id="273" r:id="rId14"/>
    <p:sldId id="274" r:id="rId15"/>
    <p:sldId id="275" r:id="rId16"/>
    <p:sldId id="276" r:id="rId17"/>
    <p:sldId id="277" r:id="rId18"/>
    <p:sldId id="289" r:id="rId19"/>
    <p:sldId id="278" r:id="rId20"/>
    <p:sldId id="279" r:id="rId21"/>
    <p:sldId id="280" r:id="rId22"/>
    <p:sldId id="281" r:id="rId23"/>
    <p:sldId id="282" r:id="rId24"/>
    <p:sldId id="283" r:id="rId25"/>
    <p:sldId id="284" r:id="rId26"/>
    <p:sldId id="290" r:id="rId27"/>
  </p:sldIdLst>
  <p:sldSz cx="9144000" cy="6858000" type="screen4x3"/>
  <p:notesSz cx="6735763" cy="9866313"/>
  <p:defaultTextStyle>
    <a:defPPr>
      <a:defRPr lang="lv-LV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1446" y="10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handoutMaster" Target="handoutMasters/handout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oleObject" Target="Book1" TargetMode="External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oleObject" Target="Book1" TargetMode="External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oleObject" Target="Book1" TargetMode="External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oleObject" Target="Book1" TargetMode="External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7.xml"/><Relationship Id="rId1" Type="http://schemas.microsoft.com/office/2011/relationships/chartStyle" Target="style7.xml"/></Relationships>
</file>

<file path=ppt/charts/_rels/chart8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8.xml"/><Relationship Id="rId1" Type="http://schemas.microsoft.com/office/2011/relationships/chartStyle" Target="style8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lv-LV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Sheet1!$D$5:$D$7</c:f>
              <c:numCache>
                <c:formatCode>General</c:formatCode>
                <c:ptCount val="3"/>
                <c:pt idx="0">
                  <c:v>2013</c:v>
                </c:pt>
                <c:pt idx="1">
                  <c:v>2014</c:v>
                </c:pt>
                <c:pt idx="2">
                  <c:v>2015</c:v>
                </c:pt>
              </c:numCache>
            </c:numRef>
          </c:cat>
          <c:val>
            <c:numRef>
              <c:f>Sheet1!$E$5:$E$7</c:f>
              <c:numCache>
                <c:formatCode>General</c:formatCode>
                <c:ptCount val="3"/>
                <c:pt idx="0">
                  <c:v>1799</c:v>
                </c:pt>
                <c:pt idx="1">
                  <c:v>1404</c:v>
                </c:pt>
                <c:pt idx="2">
                  <c:v>1235</c:v>
                </c:pt>
              </c:numCache>
            </c:numRef>
          </c:val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219"/>
        <c:overlap val="-27"/>
        <c:axId val="154950016"/>
        <c:axId val="154950400"/>
      </c:barChart>
      <c:catAx>
        <c:axId val="15495001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lv-LV"/>
          </a:p>
        </c:txPr>
        <c:crossAx val="154950400"/>
        <c:crosses val="autoZero"/>
        <c:auto val="1"/>
        <c:lblAlgn val="ctr"/>
        <c:lblOffset val="100"/>
        <c:noMultiLvlLbl val="0"/>
      </c:catAx>
      <c:valAx>
        <c:axId val="15495040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lv-LV"/>
          </a:p>
        </c:txPr>
        <c:crossAx val="154950016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lv-LV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lv-LV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Sheet5!$E$8:$E$10</c:f>
              <c:numCache>
                <c:formatCode>General</c:formatCode>
                <c:ptCount val="3"/>
                <c:pt idx="0">
                  <c:v>2013</c:v>
                </c:pt>
                <c:pt idx="1">
                  <c:v>2014</c:v>
                </c:pt>
                <c:pt idx="2">
                  <c:v>2015</c:v>
                </c:pt>
              </c:numCache>
            </c:numRef>
          </c:cat>
          <c:val>
            <c:numRef>
              <c:f>Sheet5!$F$8:$F$10</c:f>
              <c:numCache>
                <c:formatCode>General</c:formatCode>
                <c:ptCount val="3"/>
                <c:pt idx="0">
                  <c:v>2032</c:v>
                </c:pt>
                <c:pt idx="1">
                  <c:v>1605</c:v>
                </c:pt>
                <c:pt idx="2">
                  <c:v>1465</c:v>
                </c:pt>
              </c:numCache>
            </c:numRef>
          </c:val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219"/>
        <c:overlap val="-27"/>
        <c:axId val="133104320"/>
        <c:axId val="220512304"/>
      </c:barChart>
      <c:catAx>
        <c:axId val="13310432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lv-LV"/>
          </a:p>
        </c:txPr>
        <c:crossAx val="220512304"/>
        <c:crosses val="autoZero"/>
        <c:auto val="1"/>
        <c:lblAlgn val="ctr"/>
        <c:lblOffset val="100"/>
        <c:noMultiLvlLbl val="0"/>
      </c:catAx>
      <c:valAx>
        <c:axId val="22051230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lv-LV"/>
          </a:p>
        </c:txPr>
        <c:crossAx val="133104320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lv-LV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lv-LV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Sheet2!$E$8:$E$10</c:f>
              <c:numCache>
                <c:formatCode>General</c:formatCode>
                <c:ptCount val="3"/>
                <c:pt idx="0">
                  <c:v>2013</c:v>
                </c:pt>
                <c:pt idx="1">
                  <c:v>2014</c:v>
                </c:pt>
                <c:pt idx="2">
                  <c:v>2015</c:v>
                </c:pt>
              </c:numCache>
            </c:numRef>
          </c:cat>
          <c:val>
            <c:numRef>
              <c:f>Sheet2!$F$8:$F$10</c:f>
              <c:numCache>
                <c:formatCode>General</c:formatCode>
                <c:ptCount val="3"/>
                <c:pt idx="0">
                  <c:v>216</c:v>
                </c:pt>
                <c:pt idx="1">
                  <c:v>176</c:v>
                </c:pt>
                <c:pt idx="2">
                  <c:v>185</c:v>
                </c:pt>
              </c:numCache>
            </c:numRef>
          </c:val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219"/>
        <c:overlap val="-27"/>
        <c:axId val="154421448"/>
        <c:axId val="154421832"/>
      </c:barChart>
      <c:catAx>
        <c:axId val="15442144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lv-LV"/>
          </a:p>
        </c:txPr>
        <c:crossAx val="154421832"/>
        <c:crosses val="autoZero"/>
        <c:auto val="1"/>
        <c:lblAlgn val="ctr"/>
        <c:lblOffset val="100"/>
        <c:noMultiLvlLbl val="0"/>
      </c:catAx>
      <c:valAx>
        <c:axId val="15442183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lv-LV"/>
          </a:p>
        </c:txPr>
        <c:crossAx val="154421448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lv-LV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lv-LV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Sheet7!$E$5:$E$7</c:f>
              <c:numCache>
                <c:formatCode>General</c:formatCode>
                <c:ptCount val="3"/>
                <c:pt idx="0">
                  <c:v>2013</c:v>
                </c:pt>
                <c:pt idx="1">
                  <c:v>2014</c:v>
                </c:pt>
                <c:pt idx="2">
                  <c:v>2015</c:v>
                </c:pt>
              </c:numCache>
            </c:numRef>
          </c:cat>
          <c:val>
            <c:numRef>
              <c:f>Sheet7!$F$5:$F$7</c:f>
              <c:numCache>
                <c:formatCode>General</c:formatCode>
                <c:ptCount val="3"/>
                <c:pt idx="0">
                  <c:v>649</c:v>
                </c:pt>
                <c:pt idx="1">
                  <c:v>488</c:v>
                </c:pt>
                <c:pt idx="2">
                  <c:v>408</c:v>
                </c:pt>
              </c:numCache>
            </c:numRef>
          </c:val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219"/>
        <c:overlap val="-27"/>
        <c:axId val="153389776"/>
        <c:axId val="153388992"/>
      </c:barChart>
      <c:catAx>
        <c:axId val="15338977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lv-LV"/>
          </a:p>
        </c:txPr>
        <c:crossAx val="153388992"/>
        <c:crosses val="autoZero"/>
        <c:auto val="1"/>
        <c:lblAlgn val="ctr"/>
        <c:lblOffset val="100"/>
        <c:noMultiLvlLbl val="0"/>
      </c:catAx>
      <c:valAx>
        <c:axId val="15338899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lv-LV"/>
          </a:p>
        </c:txPr>
        <c:crossAx val="153389776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lv-LV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Sheet1!$C$1</c:f>
              <c:strCache>
                <c:ptCount val="1"/>
                <c:pt idx="0">
                  <c:v>meitenes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lv-LV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Sheet1!$B$2:$B$3</c:f>
              <c:strCache>
                <c:ptCount val="2"/>
                <c:pt idx="0">
                  <c:v>2014.gads</c:v>
                </c:pt>
                <c:pt idx="1">
                  <c:v>2015.gads</c:v>
                </c:pt>
              </c:strCache>
            </c:strRef>
          </c:cat>
          <c:val>
            <c:numRef>
              <c:f>Sheet1!$C$2:$C$3</c:f>
              <c:numCache>
                <c:formatCode>0%</c:formatCode>
                <c:ptCount val="2"/>
                <c:pt idx="0">
                  <c:v>0.48</c:v>
                </c:pt>
                <c:pt idx="1">
                  <c:v>0.42</c:v>
                </c:pt>
              </c:numCache>
            </c:numRef>
          </c:val>
        </c:ser>
        <c:ser>
          <c:idx val="1"/>
          <c:order val="1"/>
          <c:tx>
            <c:strRef>
              <c:f>Sheet1!$D$1</c:f>
              <c:strCache>
                <c:ptCount val="1"/>
                <c:pt idx="0">
                  <c:v>zēni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lv-LV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Sheet1!$B$2:$B$3</c:f>
              <c:strCache>
                <c:ptCount val="2"/>
                <c:pt idx="0">
                  <c:v>2014.gads</c:v>
                </c:pt>
                <c:pt idx="1">
                  <c:v>2015.gads</c:v>
                </c:pt>
              </c:strCache>
            </c:strRef>
          </c:cat>
          <c:val>
            <c:numRef>
              <c:f>Sheet1!$D$2:$D$3</c:f>
              <c:numCache>
                <c:formatCode>0%</c:formatCode>
                <c:ptCount val="2"/>
                <c:pt idx="0">
                  <c:v>0.52</c:v>
                </c:pt>
                <c:pt idx="1">
                  <c:v>0.57999999999999996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156471504"/>
        <c:axId val="156473856"/>
      </c:barChart>
      <c:catAx>
        <c:axId val="15647150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lv-LV"/>
          </a:p>
        </c:txPr>
        <c:crossAx val="156473856"/>
        <c:crosses val="autoZero"/>
        <c:auto val="1"/>
        <c:lblAlgn val="ctr"/>
        <c:lblOffset val="100"/>
        <c:noMultiLvlLbl val="0"/>
      </c:catAx>
      <c:valAx>
        <c:axId val="15647385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lv-LV"/>
          </a:p>
        </c:txPr>
        <c:crossAx val="15647150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lv-LV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lv-LV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bar"/>
        <c:grouping val="clustered"/>
        <c:varyColors val="0"/>
        <c:ser>
          <c:idx val="0"/>
          <c:order val="0"/>
          <c:tx>
            <c:strRef>
              <c:f>Sheet1!$C$26</c:f>
              <c:strCache>
                <c:ptCount val="1"/>
                <c:pt idx="0">
                  <c:v>2014.gads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lv-LV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Sheet1!$B$27:$B$31</c:f>
              <c:strCache>
                <c:ptCount val="5"/>
                <c:pt idx="0">
                  <c:v>līdz 6.g.v.</c:v>
                </c:pt>
                <c:pt idx="1">
                  <c:v>7-11 g.v.</c:v>
                </c:pt>
                <c:pt idx="2">
                  <c:v>12-15 g.v.</c:v>
                </c:pt>
                <c:pt idx="3">
                  <c:v>16-18 g.v.</c:v>
                </c:pt>
                <c:pt idx="4">
                  <c:v>virs 18 gadiem</c:v>
                </c:pt>
              </c:strCache>
            </c:strRef>
          </c:cat>
          <c:val>
            <c:numRef>
              <c:f>Sheet1!$C$27:$C$31</c:f>
              <c:numCache>
                <c:formatCode>0%</c:formatCode>
                <c:ptCount val="5"/>
                <c:pt idx="0">
                  <c:v>0.01</c:v>
                </c:pt>
                <c:pt idx="1">
                  <c:v>0.17</c:v>
                </c:pt>
                <c:pt idx="2">
                  <c:v>0.44</c:v>
                </c:pt>
                <c:pt idx="3">
                  <c:v>0.11</c:v>
                </c:pt>
                <c:pt idx="4">
                  <c:v>0.13</c:v>
                </c:pt>
              </c:numCache>
            </c:numRef>
          </c:val>
        </c:ser>
        <c:ser>
          <c:idx val="1"/>
          <c:order val="1"/>
          <c:tx>
            <c:strRef>
              <c:f>Sheet1!$D$26</c:f>
              <c:strCache>
                <c:ptCount val="1"/>
                <c:pt idx="0">
                  <c:v>2015.gads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lv-LV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Sheet1!$B$27:$B$31</c:f>
              <c:strCache>
                <c:ptCount val="5"/>
                <c:pt idx="0">
                  <c:v>līdz 6.g.v.</c:v>
                </c:pt>
                <c:pt idx="1">
                  <c:v>7-11 g.v.</c:v>
                </c:pt>
                <c:pt idx="2">
                  <c:v>12-15 g.v.</c:v>
                </c:pt>
                <c:pt idx="3">
                  <c:v>16-18 g.v.</c:v>
                </c:pt>
                <c:pt idx="4">
                  <c:v>virs 18 gadiem</c:v>
                </c:pt>
              </c:strCache>
            </c:strRef>
          </c:cat>
          <c:val>
            <c:numRef>
              <c:f>Sheet1!$D$27:$D$31</c:f>
              <c:numCache>
                <c:formatCode>0%</c:formatCode>
                <c:ptCount val="5"/>
                <c:pt idx="0">
                  <c:v>0.01</c:v>
                </c:pt>
                <c:pt idx="1">
                  <c:v>0.17</c:v>
                </c:pt>
                <c:pt idx="2">
                  <c:v>0.65</c:v>
                </c:pt>
                <c:pt idx="3">
                  <c:v>0.13</c:v>
                </c:pt>
                <c:pt idx="4">
                  <c:v>0.04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82"/>
        <c:axId val="156474640"/>
        <c:axId val="156822184"/>
      </c:barChart>
      <c:catAx>
        <c:axId val="156474640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lv-LV"/>
          </a:p>
        </c:txPr>
        <c:crossAx val="156822184"/>
        <c:crossesAt val="0"/>
        <c:auto val="1"/>
        <c:lblAlgn val="ctr"/>
        <c:lblOffset val="100"/>
        <c:noMultiLvlLbl val="0"/>
      </c:catAx>
      <c:valAx>
        <c:axId val="156822184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lv-LV"/>
          </a:p>
        </c:txPr>
        <c:crossAx val="15647464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lv-LV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lv-LV"/>
    </a:p>
  </c:txPr>
  <c:externalData r:id="rId3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6.4365230208292934E-2"/>
          <c:y val="0.12579277598779043"/>
          <c:w val="0.90127824930974543"/>
          <c:h val="0.46520064252609428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Sheet1!$C$53</c:f>
              <c:strCache>
                <c:ptCount val="1"/>
                <c:pt idx="0">
                  <c:v>2014.gads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lv-LV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Sheet1!$B$54:$B$65</c:f>
              <c:strCache>
                <c:ptCount val="12"/>
                <c:pt idx="0">
                  <c:v>ar vienaudžiem</c:v>
                </c:pt>
                <c:pt idx="1">
                  <c:v>ar pedagogiem</c:v>
                </c:pt>
                <c:pt idx="2">
                  <c:v>ar vecākiem</c:v>
                </c:pt>
                <c:pt idx="3">
                  <c:v>ar vecvecākiem</c:v>
                </c:pt>
                <c:pt idx="4">
                  <c:v>ar patēvu/pamāti</c:v>
                </c:pt>
                <c:pt idx="5">
                  <c:v>ar brāļiem/māsām</c:v>
                </c:pt>
                <c:pt idx="6">
                  <c:v>ar citiem radiniekiem</c:v>
                </c:pt>
                <c:pt idx="7">
                  <c:v>vecākiem ar bērniem</c:v>
                </c:pt>
                <c:pt idx="8">
                  <c:v>vecāku savstarpējās attiecības</c:v>
                </c:pt>
                <c:pt idx="9">
                  <c:v>partnerattiecības</c:v>
                </c:pt>
                <c:pt idx="10">
                  <c:v>ar draugiem</c:v>
                </c:pt>
                <c:pt idx="11">
                  <c:v>ar citiem cilvēkiem</c:v>
                </c:pt>
              </c:strCache>
            </c:strRef>
          </c:cat>
          <c:val>
            <c:numRef>
              <c:f>Sheet1!$C$54:$C$65</c:f>
              <c:numCache>
                <c:formatCode>General</c:formatCode>
                <c:ptCount val="12"/>
                <c:pt idx="0">
                  <c:v>485</c:v>
                </c:pt>
                <c:pt idx="1">
                  <c:v>374</c:v>
                </c:pt>
                <c:pt idx="2">
                  <c:v>899</c:v>
                </c:pt>
                <c:pt idx="3">
                  <c:v>76</c:v>
                </c:pt>
                <c:pt idx="4">
                  <c:v>55</c:v>
                </c:pt>
                <c:pt idx="5">
                  <c:v>142</c:v>
                </c:pt>
                <c:pt idx="6">
                  <c:v>38</c:v>
                </c:pt>
                <c:pt idx="7">
                  <c:v>146</c:v>
                </c:pt>
                <c:pt idx="8">
                  <c:v>216</c:v>
                </c:pt>
                <c:pt idx="9">
                  <c:v>319</c:v>
                </c:pt>
                <c:pt idx="10">
                  <c:v>368</c:v>
                </c:pt>
                <c:pt idx="11">
                  <c:v>267</c:v>
                </c:pt>
              </c:numCache>
            </c:numRef>
          </c:val>
        </c:ser>
        <c:ser>
          <c:idx val="1"/>
          <c:order val="1"/>
          <c:tx>
            <c:strRef>
              <c:f>Sheet1!$D$53</c:f>
              <c:strCache>
                <c:ptCount val="1"/>
                <c:pt idx="0">
                  <c:v>2015.gads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lv-LV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Sheet1!$B$54:$B$65</c:f>
              <c:strCache>
                <c:ptCount val="12"/>
                <c:pt idx="0">
                  <c:v>ar vienaudžiem</c:v>
                </c:pt>
                <c:pt idx="1">
                  <c:v>ar pedagogiem</c:v>
                </c:pt>
                <c:pt idx="2">
                  <c:v>ar vecākiem</c:v>
                </c:pt>
                <c:pt idx="3">
                  <c:v>ar vecvecākiem</c:v>
                </c:pt>
                <c:pt idx="4">
                  <c:v>ar patēvu/pamāti</c:v>
                </c:pt>
                <c:pt idx="5">
                  <c:v>ar brāļiem/māsām</c:v>
                </c:pt>
                <c:pt idx="6">
                  <c:v>ar citiem radiniekiem</c:v>
                </c:pt>
                <c:pt idx="7">
                  <c:v>vecākiem ar bērniem</c:v>
                </c:pt>
                <c:pt idx="8">
                  <c:v>vecāku savstarpējās attiecības</c:v>
                </c:pt>
                <c:pt idx="9">
                  <c:v>partnerattiecības</c:v>
                </c:pt>
                <c:pt idx="10">
                  <c:v>ar draugiem</c:v>
                </c:pt>
                <c:pt idx="11">
                  <c:v>ar citiem cilvēkiem</c:v>
                </c:pt>
              </c:strCache>
            </c:strRef>
          </c:cat>
          <c:val>
            <c:numRef>
              <c:f>Sheet1!$D$54:$D$65</c:f>
              <c:numCache>
                <c:formatCode>General</c:formatCode>
                <c:ptCount val="12"/>
                <c:pt idx="0">
                  <c:v>809</c:v>
                </c:pt>
                <c:pt idx="1">
                  <c:v>491</c:v>
                </c:pt>
                <c:pt idx="2">
                  <c:v>1388</c:v>
                </c:pt>
                <c:pt idx="3">
                  <c:v>96</c:v>
                </c:pt>
                <c:pt idx="4">
                  <c:v>81</c:v>
                </c:pt>
                <c:pt idx="5">
                  <c:v>194</c:v>
                </c:pt>
                <c:pt idx="6">
                  <c:v>62</c:v>
                </c:pt>
                <c:pt idx="7">
                  <c:v>167</c:v>
                </c:pt>
                <c:pt idx="8">
                  <c:v>255</c:v>
                </c:pt>
                <c:pt idx="9">
                  <c:v>584</c:v>
                </c:pt>
                <c:pt idx="10">
                  <c:v>559</c:v>
                </c:pt>
                <c:pt idx="11">
                  <c:v>611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156822968"/>
        <c:axId val="156823360"/>
      </c:barChart>
      <c:catAx>
        <c:axId val="15682296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lv-LV"/>
          </a:p>
        </c:txPr>
        <c:crossAx val="156823360"/>
        <c:crosses val="autoZero"/>
        <c:auto val="1"/>
        <c:lblAlgn val="ctr"/>
        <c:lblOffset val="100"/>
        <c:noMultiLvlLbl val="0"/>
      </c:catAx>
      <c:valAx>
        <c:axId val="15682336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lv-LV"/>
          </a:p>
        </c:txPr>
        <c:crossAx val="15682296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lv-LV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lv-LV"/>
    </a:p>
  </c:txPr>
  <c:externalData r:id="rId3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bar"/>
        <c:grouping val="clustered"/>
        <c:varyColors val="0"/>
        <c:ser>
          <c:idx val="0"/>
          <c:order val="0"/>
          <c:tx>
            <c:strRef>
              <c:f>Sheet1!$C$83</c:f>
              <c:strCache>
                <c:ptCount val="1"/>
                <c:pt idx="0">
                  <c:v>savstarpējās attiecības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multiLvlStrRef>
              <c:f>Sheet1!$A$84:$B$89</c:f>
              <c:multiLvlStrCache>
                <c:ptCount val="6"/>
                <c:lvl>
                  <c:pt idx="0">
                    <c:v>2015</c:v>
                  </c:pt>
                  <c:pt idx="1">
                    <c:v>2014</c:v>
                  </c:pt>
                  <c:pt idx="2">
                    <c:v>2015</c:v>
                  </c:pt>
                  <c:pt idx="3">
                    <c:v>2014</c:v>
                  </c:pt>
                  <c:pt idx="4">
                    <c:v>2015</c:v>
                  </c:pt>
                  <c:pt idx="5">
                    <c:v>2014</c:v>
                  </c:pt>
                </c:lvl>
                <c:lvl>
                  <c:pt idx="0">
                    <c:v>fiziska</c:v>
                  </c:pt>
                  <c:pt idx="2">
                    <c:v>emocionāla</c:v>
                  </c:pt>
                  <c:pt idx="4">
                    <c:v>seksuāla</c:v>
                  </c:pt>
                </c:lvl>
              </c:multiLvlStrCache>
            </c:multiLvlStrRef>
          </c:cat>
          <c:val>
            <c:numRef>
              <c:f>Sheet1!$C$84:$C$89</c:f>
              <c:numCache>
                <c:formatCode>General</c:formatCode>
                <c:ptCount val="6"/>
                <c:pt idx="0">
                  <c:v>17</c:v>
                </c:pt>
                <c:pt idx="1">
                  <c:v>20</c:v>
                </c:pt>
                <c:pt idx="2">
                  <c:v>72</c:v>
                </c:pt>
                <c:pt idx="3">
                  <c:v>78</c:v>
                </c:pt>
                <c:pt idx="4">
                  <c:v>14</c:v>
                </c:pt>
                <c:pt idx="5">
                  <c:v>4</c:v>
                </c:pt>
              </c:numCache>
            </c:numRef>
          </c:val>
        </c:ser>
        <c:ser>
          <c:idx val="1"/>
          <c:order val="1"/>
          <c:tx>
            <c:strRef>
              <c:f>Sheet1!$D$83</c:f>
              <c:strCache>
                <c:ptCount val="1"/>
                <c:pt idx="0">
                  <c:v>ģimene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multiLvlStrRef>
              <c:f>Sheet1!$A$84:$B$89</c:f>
              <c:multiLvlStrCache>
                <c:ptCount val="6"/>
                <c:lvl>
                  <c:pt idx="0">
                    <c:v>2015</c:v>
                  </c:pt>
                  <c:pt idx="1">
                    <c:v>2014</c:v>
                  </c:pt>
                  <c:pt idx="2">
                    <c:v>2015</c:v>
                  </c:pt>
                  <c:pt idx="3">
                    <c:v>2014</c:v>
                  </c:pt>
                  <c:pt idx="4">
                    <c:v>2015</c:v>
                  </c:pt>
                  <c:pt idx="5">
                    <c:v>2014</c:v>
                  </c:pt>
                </c:lvl>
                <c:lvl>
                  <c:pt idx="0">
                    <c:v>fiziska</c:v>
                  </c:pt>
                  <c:pt idx="2">
                    <c:v>emocionāla</c:v>
                  </c:pt>
                  <c:pt idx="4">
                    <c:v>seksuāla</c:v>
                  </c:pt>
                </c:lvl>
              </c:multiLvlStrCache>
            </c:multiLvlStrRef>
          </c:cat>
          <c:val>
            <c:numRef>
              <c:f>Sheet1!$D$84:$D$89</c:f>
              <c:numCache>
                <c:formatCode>General</c:formatCode>
                <c:ptCount val="6"/>
                <c:pt idx="0">
                  <c:v>491</c:v>
                </c:pt>
                <c:pt idx="1">
                  <c:v>244</c:v>
                </c:pt>
                <c:pt idx="2">
                  <c:v>629</c:v>
                </c:pt>
                <c:pt idx="3">
                  <c:v>469</c:v>
                </c:pt>
                <c:pt idx="4">
                  <c:v>45</c:v>
                </c:pt>
                <c:pt idx="5">
                  <c:v>41</c:v>
                </c:pt>
              </c:numCache>
            </c:numRef>
          </c:val>
        </c:ser>
        <c:ser>
          <c:idx val="2"/>
          <c:order val="2"/>
          <c:tx>
            <c:strRef>
              <c:f>Sheet1!$E$83</c:f>
              <c:strCache>
                <c:ptCount val="1"/>
                <c:pt idx="0">
                  <c:v>aprūpes iestāde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multiLvlStrRef>
              <c:f>Sheet1!$A$84:$B$89</c:f>
              <c:multiLvlStrCache>
                <c:ptCount val="6"/>
                <c:lvl>
                  <c:pt idx="0">
                    <c:v>2015</c:v>
                  </c:pt>
                  <c:pt idx="1">
                    <c:v>2014</c:v>
                  </c:pt>
                  <c:pt idx="2">
                    <c:v>2015</c:v>
                  </c:pt>
                  <c:pt idx="3">
                    <c:v>2014</c:v>
                  </c:pt>
                  <c:pt idx="4">
                    <c:v>2015</c:v>
                  </c:pt>
                  <c:pt idx="5">
                    <c:v>2014</c:v>
                  </c:pt>
                </c:lvl>
                <c:lvl>
                  <c:pt idx="0">
                    <c:v>fiziska</c:v>
                  </c:pt>
                  <c:pt idx="2">
                    <c:v>emocionāla</c:v>
                  </c:pt>
                  <c:pt idx="4">
                    <c:v>seksuāla</c:v>
                  </c:pt>
                </c:lvl>
              </c:multiLvlStrCache>
            </c:multiLvlStrRef>
          </c:cat>
          <c:val>
            <c:numRef>
              <c:f>Sheet1!$E$84:$E$89</c:f>
              <c:numCache>
                <c:formatCode>General</c:formatCode>
                <c:ptCount val="6"/>
                <c:pt idx="0">
                  <c:v>35</c:v>
                </c:pt>
                <c:pt idx="1">
                  <c:v>26</c:v>
                </c:pt>
                <c:pt idx="2">
                  <c:v>68</c:v>
                </c:pt>
                <c:pt idx="3">
                  <c:v>55</c:v>
                </c:pt>
                <c:pt idx="4">
                  <c:v>3</c:v>
                </c:pt>
                <c:pt idx="5">
                  <c:v>4</c:v>
                </c:pt>
              </c:numCache>
            </c:numRef>
          </c:val>
        </c:ser>
        <c:ser>
          <c:idx val="3"/>
          <c:order val="3"/>
          <c:tx>
            <c:strRef>
              <c:f>Sheet1!$F$83</c:f>
              <c:strCache>
                <c:ptCount val="1"/>
                <c:pt idx="0">
                  <c:v>izglītības iestāde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multiLvlStrRef>
              <c:f>Sheet1!$A$84:$B$89</c:f>
              <c:multiLvlStrCache>
                <c:ptCount val="6"/>
                <c:lvl>
                  <c:pt idx="0">
                    <c:v>2015</c:v>
                  </c:pt>
                  <c:pt idx="1">
                    <c:v>2014</c:v>
                  </c:pt>
                  <c:pt idx="2">
                    <c:v>2015</c:v>
                  </c:pt>
                  <c:pt idx="3">
                    <c:v>2014</c:v>
                  </c:pt>
                  <c:pt idx="4">
                    <c:v>2015</c:v>
                  </c:pt>
                  <c:pt idx="5">
                    <c:v>2014</c:v>
                  </c:pt>
                </c:lvl>
                <c:lvl>
                  <c:pt idx="0">
                    <c:v>fiziska</c:v>
                  </c:pt>
                  <c:pt idx="2">
                    <c:v>emocionāla</c:v>
                  </c:pt>
                  <c:pt idx="4">
                    <c:v>seksuāla</c:v>
                  </c:pt>
                </c:lvl>
              </c:multiLvlStrCache>
            </c:multiLvlStrRef>
          </c:cat>
          <c:val>
            <c:numRef>
              <c:f>Sheet1!$F$84:$F$89</c:f>
              <c:numCache>
                <c:formatCode>General</c:formatCode>
                <c:ptCount val="6"/>
                <c:pt idx="0">
                  <c:v>304</c:v>
                </c:pt>
                <c:pt idx="1">
                  <c:v>215</c:v>
                </c:pt>
                <c:pt idx="2">
                  <c:v>705</c:v>
                </c:pt>
                <c:pt idx="3">
                  <c:v>476</c:v>
                </c:pt>
                <c:pt idx="4">
                  <c:v>24</c:v>
                </c:pt>
                <c:pt idx="5">
                  <c:v>12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82"/>
        <c:axId val="220510344"/>
        <c:axId val="220510736"/>
      </c:barChart>
      <c:catAx>
        <c:axId val="220510344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lv-LV"/>
          </a:p>
        </c:txPr>
        <c:crossAx val="220510736"/>
        <c:crosses val="autoZero"/>
        <c:auto val="1"/>
        <c:lblAlgn val="ctr"/>
        <c:lblOffset val="100"/>
        <c:noMultiLvlLbl val="0"/>
      </c:catAx>
      <c:valAx>
        <c:axId val="220510736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lv-LV"/>
          </a:p>
        </c:txPr>
        <c:crossAx val="22051034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lv-LV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lv-LV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7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8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18831" cy="495029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lv-LV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15373" y="0"/>
            <a:ext cx="2918831" cy="495029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701C694-5079-4CD8-95EF-B60B25E76990}" type="datetimeFigureOut">
              <a:rPr lang="lv-LV" smtClean="0"/>
              <a:t>2016.03.31.</a:t>
            </a:fld>
            <a:endParaRPr lang="lv-LV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9371286"/>
            <a:ext cx="2918831" cy="49502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lv-LV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15373" y="9371286"/>
            <a:ext cx="2918831" cy="49502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30461EC-A843-4867-AF7E-A19498928764}" type="slidenum">
              <a:rPr lang="lv-LV" smtClean="0"/>
              <a:t>‹#›</a:t>
            </a:fld>
            <a:endParaRPr lang="lv-LV"/>
          </a:p>
        </p:txBody>
      </p:sp>
    </p:spTree>
    <p:extLst>
      <p:ext uri="{BB962C8B-B14F-4D97-AF65-F5344CB8AC3E}">
        <p14:creationId xmlns:p14="http://schemas.microsoft.com/office/powerpoint/2010/main" val="1940496514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irmais slaids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 Placeholder 9"/>
          <p:cNvSpPr>
            <a:spLocks noGrp="1"/>
          </p:cNvSpPr>
          <p:nvPr>
            <p:ph type="body" sz="quarter" idx="10" hasCustomPrompt="1"/>
          </p:nvPr>
        </p:nvSpPr>
        <p:spPr>
          <a:xfrm>
            <a:off x="726621" y="2964317"/>
            <a:ext cx="7576457" cy="1550534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3200" b="1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pPr lvl="0"/>
            <a:r>
              <a:rPr lang="lv-LV" dirty="0" smtClean="0"/>
              <a:t>virsraksts</a:t>
            </a:r>
            <a:endParaRPr lang="lv-LV" dirty="0"/>
          </a:p>
        </p:txBody>
      </p:sp>
      <p:sp>
        <p:nvSpPr>
          <p:cNvPr id="12" name="Text Placeholder 11"/>
          <p:cNvSpPr>
            <a:spLocks noGrp="1"/>
          </p:cNvSpPr>
          <p:nvPr>
            <p:ph type="body" sz="quarter" idx="11" hasCustomPrompt="1"/>
          </p:nvPr>
        </p:nvSpPr>
        <p:spPr>
          <a:xfrm>
            <a:off x="3755571" y="4595813"/>
            <a:ext cx="4547054" cy="1380444"/>
          </a:xfrm>
          <a:prstGeom prst="rect">
            <a:avLst/>
          </a:prstGeom>
        </p:spPr>
        <p:txBody>
          <a:bodyPr/>
          <a:lstStyle>
            <a:lvl1pPr marL="0" indent="0" algn="r">
              <a:buNone/>
              <a:defRPr sz="1800" baseline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pPr lvl="0"/>
            <a:r>
              <a:rPr lang="lv-LV" dirty="0" smtClean="0"/>
              <a:t>Vārds uzvārds</a:t>
            </a:r>
          </a:p>
          <a:p>
            <a:pPr lvl="0"/>
            <a:r>
              <a:rPr lang="lv-LV" dirty="0" smtClean="0"/>
              <a:t>Departamenta</a:t>
            </a:r>
          </a:p>
          <a:p>
            <a:pPr lvl="0"/>
            <a:r>
              <a:rPr lang="lv-LV" dirty="0" smtClean="0"/>
              <a:t>inspektors</a:t>
            </a:r>
            <a:endParaRPr lang="lv-LV" dirty="0"/>
          </a:p>
        </p:txBody>
      </p:sp>
      <p:sp>
        <p:nvSpPr>
          <p:cNvPr id="14" name="Text Placeholder 13"/>
          <p:cNvSpPr>
            <a:spLocks noGrp="1"/>
          </p:cNvSpPr>
          <p:nvPr>
            <p:ph type="body" sz="quarter" idx="12" hasCustomPrompt="1"/>
          </p:nvPr>
        </p:nvSpPr>
        <p:spPr>
          <a:xfrm>
            <a:off x="1967592" y="6205538"/>
            <a:ext cx="5167313" cy="342219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800"/>
            </a:lvl1pPr>
          </a:lstStyle>
          <a:p>
            <a:pPr lvl="0"/>
            <a:r>
              <a:rPr lang="lv-LV" dirty="0" smtClean="0"/>
              <a:t>2015. gada </a:t>
            </a:r>
            <a:r>
              <a:rPr lang="lv-LV" dirty="0" err="1" smtClean="0"/>
              <a:t>XX.mēnesis</a:t>
            </a:r>
            <a:endParaRPr lang="lv-LV" dirty="0"/>
          </a:p>
        </p:txBody>
      </p:sp>
    </p:spTree>
    <p:extLst>
      <p:ext uri="{BB962C8B-B14F-4D97-AF65-F5344CB8AC3E}">
        <p14:creationId xmlns:p14="http://schemas.microsoft.com/office/powerpoint/2010/main" val="237783675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71650" y="365126"/>
            <a:ext cx="6743700" cy="1325563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77EFB524-97D2-48E4-8C69-619D1A7471B3}" type="slidenum">
              <a:rPr lang="lv-LV" smtClean="0"/>
              <a:t>‹#›</a:t>
            </a:fld>
            <a:endParaRPr lang="lv-LV" dirty="0"/>
          </a:p>
        </p:txBody>
      </p:sp>
    </p:spTree>
    <p:extLst>
      <p:ext uri="{BB962C8B-B14F-4D97-AF65-F5344CB8AC3E}">
        <p14:creationId xmlns:p14="http://schemas.microsoft.com/office/powerpoint/2010/main" val="289632202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  <a:prstGeom prst="rect">
            <a:avLst/>
          </a:prstGeo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77EFB524-97D2-48E4-8C69-619D1A7471B3}" type="slidenum">
              <a:rPr lang="lv-LV" smtClean="0"/>
              <a:t>‹#›</a:t>
            </a:fld>
            <a:endParaRPr lang="lv-LV"/>
          </a:p>
        </p:txBody>
      </p:sp>
    </p:spTree>
    <p:extLst>
      <p:ext uri="{BB962C8B-B14F-4D97-AF65-F5344CB8AC3E}">
        <p14:creationId xmlns:p14="http://schemas.microsoft.com/office/powerpoint/2010/main" val="58069814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47156" y="365126"/>
            <a:ext cx="6768193" cy="1325563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77EFB524-97D2-48E4-8C69-619D1A7471B3}" type="slidenum">
              <a:rPr lang="lv-LV" smtClean="0"/>
              <a:t>‹#›</a:t>
            </a:fld>
            <a:endParaRPr lang="lv-LV"/>
          </a:p>
        </p:txBody>
      </p:sp>
    </p:spTree>
    <p:extLst>
      <p:ext uri="{BB962C8B-B14F-4D97-AF65-F5344CB8AC3E}">
        <p14:creationId xmlns:p14="http://schemas.microsoft.com/office/powerpoint/2010/main" val="158182926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820635" y="365126"/>
            <a:ext cx="6695905" cy="1325563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77EFB524-97D2-48E4-8C69-619D1A7471B3}" type="slidenum">
              <a:rPr lang="lv-LV" smtClean="0"/>
              <a:t>‹#›</a:t>
            </a:fld>
            <a:endParaRPr lang="lv-LV"/>
          </a:p>
        </p:txBody>
      </p:sp>
    </p:spTree>
    <p:extLst>
      <p:ext uri="{BB962C8B-B14F-4D97-AF65-F5344CB8AC3E}">
        <p14:creationId xmlns:p14="http://schemas.microsoft.com/office/powerpoint/2010/main" val="10676138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828800" y="365126"/>
            <a:ext cx="6686550" cy="1325563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77EFB524-97D2-48E4-8C69-619D1A7471B3}" type="slidenum">
              <a:rPr lang="lv-LV" smtClean="0"/>
              <a:t>‹#›</a:t>
            </a:fld>
            <a:endParaRPr lang="lv-LV"/>
          </a:p>
        </p:txBody>
      </p:sp>
    </p:spTree>
    <p:extLst>
      <p:ext uri="{BB962C8B-B14F-4D97-AF65-F5344CB8AC3E}">
        <p14:creationId xmlns:p14="http://schemas.microsoft.com/office/powerpoint/2010/main" val="118465560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77EFB524-97D2-48E4-8C69-619D1A7471B3}" type="slidenum">
              <a:rPr lang="lv-LV" smtClean="0"/>
              <a:t>‹#›</a:t>
            </a:fld>
            <a:endParaRPr lang="lv-LV"/>
          </a:p>
        </p:txBody>
      </p:sp>
    </p:spTree>
    <p:extLst>
      <p:ext uri="{BB962C8B-B14F-4D97-AF65-F5344CB8AC3E}">
        <p14:creationId xmlns:p14="http://schemas.microsoft.com/office/powerpoint/2010/main" val="68764341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1341438"/>
            <a:ext cx="2949178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941638"/>
            <a:ext cx="2949178" cy="292735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77EFB524-97D2-48E4-8C69-619D1A7471B3}" type="slidenum">
              <a:rPr lang="lv-LV" smtClean="0"/>
              <a:t>‹#›</a:t>
            </a:fld>
            <a:endParaRPr lang="lv-LV"/>
          </a:p>
        </p:txBody>
      </p:sp>
    </p:spTree>
    <p:extLst>
      <p:ext uri="{BB962C8B-B14F-4D97-AF65-F5344CB8AC3E}">
        <p14:creationId xmlns:p14="http://schemas.microsoft.com/office/powerpoint/2010/main" val="341865797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1355272"/>
            <a:ext cx="2949178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  <a:prstGeom prst="rect">
            <a:avLst/>
          </a:prstGeo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955472"/>
            <a:ext cx="2949178" cy="2913516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77EFB524-97D2-48E4-8C69-619D1A7471B3}" type="slidenum">
              <a:rPr lang="lv-LV" smtClean="0"/>
              <a:t>‹#›</a:t>
            </a:fld>
            <a:endParaRPr lang="lv-LV"/>
          </a:p>
        </p:txBody>
      </p:sp>
    </p:spTree>
    <p:extLst>
      <p:ext uri="{BB962C8B-B14F-4D97-AF65-F5344CB8AC3E}">
        <p14:creationId xmlns:p14="http://schemas.microsoft.com/office/powerpoint/2010/main" val="320871501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Nobeigum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1"/>
          <p:cNvSpPr>
            <a:spLocks noGrp="1"/>
          </p:cNvSpPr>
          <p:nvPr>
            <p:ph type="body" sz="quarter" idx="10"/>
          </p:nvPr>
        </p:nvSpPr>
        <p:spPr>
          <a:xfrm>
            <a:off x="0" y="4487863"/>
            <a:ext cx="9144000" cy="1150937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pPr lvl="0"/>
            <a:r>
              <a:rPr lang="en-US" altLang="lv-LV" sz="2400" b="1" smtClean="0">
                <a:solidFill>
                  <a:srgbClr val="639729"/>
                </a:solidFill>
                <a:ea typeface="MS PGothic" pitchFamily="34" charset="-128"/>
              </a:rPr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13265651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822806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</p:sldLayoutIdLst>
  <p:timing>
    <p:tnLst>
      <p:par>
        <p:cTn id="1" dur="indefinite" restart="never" nodeType="tmRoot"/>
      </p:par>
    </p:tnLst>
  </p:timing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6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7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8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lv-LV" dirty="0"/>
              <a:t>Bērni. Vardarbība. Fakti.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lv-LV" dirty="0" smtClean="0"/>
              <a:t>Laila Rieksta – Riekstiņa, </a:t>
            </a:r>
            <a:endParaRPr lang="lv-LV" dirty="0"/>
          </a:p>
          <a:p>
            <a:r>
              <a:rPr lang="lv-LV" dirty="0" smtClean="0"/>
              <a:t>Valsts bērnu tiesību aizsardzības inspekcijas priekšniece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lv-LV" dirty="0" smtClean="0"/>
              <a:t>2016. gada 31. marts </a:t>
            </a:r>
            <a:endParaRPr lang="lv-LV" dirty="0"/>
          </a:p>
        </p:txBody>
      </p:sp>
    </p:spTree>
    <p:extLst>
      <p:ext uri="{BB962C8B-B14F-4D97-AF65-F5344CB8AC3E}">
        <p14:creationId xmlns:p14="http://schemas.microsoft.com/office/powerpoint/2010/main" val="8485605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v-LV" b="1" dirty="0" smtClean="0"/>
              <a:t>Bērni kā slepkavību upuri</a:t>
            </a:r>
            <a:endParaRPr lang="lv-LV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lv-LV" dirty="0" smtClean="0"/>
          </a:p>
          <a:p>
            <a:pPr marL="0" indent="0">
              <a:buNone/>
            </a:pPr>
            <a:r>
              <a:rPr lang="lv-LV" dirty="0" smtClean="0"/>
              <a:t>	2014. gadā noslepkavoti </a:t>
            </a:r>
            <a:r>
              <a:rPr lang="lv-LV" b="1" dirty="0"/>
              <a:t>12</a:t>
            </a:r>
            <a:r>
              <a:rPr lang="lv-LV" dirty="0"/>
              <a:t> </a:t>
            </a:r>
            <a:r>
              <a:rPr lang="lv-LV" dirty="0" smtClean="0"/>
              <a:t>bērni</a:t>
            </a:r>
          </a:p>
          <a:p>
            <a:endParaRPr lang="lv-LV" dirty="0" smtClean="0"/>
          </a:p>
          <a:p>
            <a:pPr marL="457200" lvl="1" indent="0">
              <a:buNone/>
            </a:pPr>
            <a:r>
              <a:rPr lang="lv-LV" b="1" dirty="0" smtClean="0"/>
              <a:t>		6 </a:t>
            </a:r>
            <a:r>
              <a:rPr lang="lv-LV" dirty="0" smtClean="0"/>
              <a:t>no viņiem nogalināja tuvinieki</a:t>
            </a:r>
          </a:p>
          <a:p>
            <a:pPr marL="457200" lvl="1" indent="0" algn="r">
              <a:buNone/>
            </a:pPr>
            <a:endParaRPr lang="lv-LV" b="1" i="1" dirty="0" smtClean="0"/>
          </a:p>
          <a:p>
            <a:pPr marL="457200" lvl="1" indent="0" algn="r">
              <a:buNone/>
            </a:pPr>
            <a:endParaRPr lang="lv-LV" b="1" i="1" dirty="0"/>
          </a:p>
          <a:p>
            <a:pPr marL="457200" lvl="1" indent="0" algn="r">
              <a:buNone/>
            </a:pPr>
            <a:endParaRPr lang="lv-LV" b="1" i="1" dirty="0"/>
          </a:p>
          <a:p>
            <a:pPr marL="457200" lvl="1" indent="0" algn="r">
              <a:buNone/>
            </a:pPr>
            <a:r>
              <a:rPr lang="lv-LV" sz="1600" i="1" dirty="0"/>
              <a:t>Labklājības ministrijas </a:t>
            </a:r>
            <a:r>
              <a:rPr lang="lv-LV" sz="1600" i="1" dirty="0" smtClean="0"/>
              <a:t>sagatavotā informatīvā ziņojuma </a:t>
            </a:r>
            <a:r>
              <a:rPr lang="lv-LV" sz="1600" i="1" dirty="0"/>
              <a:t>par vardarbības pret sievietēm un ģimenē gadījumiem, to izplatību un dinamiku 2014</a:t>
            </a:r>
            <a:r>
              <a:rPr lang="lv-LV" sz="1600" i="1" dirty="0" smtClean="0"/>
              <a:t>. gadā dati</a:t>
            </a:r>
            <a:endParaRPr lang="lv-LV" sz="1600" i="1" dirty="0"/>
          </a:p>
        </p:txBody>
      </p:sp>
    </p:spTree>
    <p:extLst>
      <p:ext uri="{BB962C8B-B14F-4D97-AF65-F5344CB8AC3E}">
        <p14:creationId xmlns:p14="http://schemas.microsoft.com/office/powerpoint/2010/main" val="28822004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40"/>
            <a:ext cx="7886700" cy="2096142"/>
          </a:xfrm>
        </p:spPr>
        <p:txBody>
          <a:bodyPr/>
          <a:lstStyle/>
          <a:p>
            <a:r>
              <a:rPr lang="lv-LV" b="1" dirty="0" smtClean="0"/>
              <a:t>Bāriņtiesu statistikas dati</a:t>
            </a:r>
            <a:endParaRPr lang="lv-LV" b="1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lv-LV" dirty="0"/>
          </a:p>
        </p:txBody>
      </p:sp>
    </p:spTree>
    <p:extLst>
      <p:ext uri="{BB962C8B-B14F-4D97-AF65-F5344CB8AC3E}">
        <p14:creationId xmlns:p14="http://schemas.microsoft.com/office/powerpoint/2010/main" val="31751858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v-LV" sz="3800" b="1" dirty="0"/>
              <a:t>Personu skaits, kurām pārtrauktas bērna aizgādības tiesības</a:t>
            </a:r>
            <a:endParaRPr lang="lv-LV" sz="3800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138677236"/>
              </p:ext>
            </p:extLst>
          </p:nvPr>
        </p:nvGraphicFramePr>
        <p:xfrm>
          <a:off x="628650" y="1825625"/>
          <a:ext cx="7886700" cy="435133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38176285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v-LV" sz="4000" b="1" dirty="0" smtClean="0"/>
              <a:t>Bērnu skaits, kuru vecākiem pārtrauktas aizgādības tiesības</a:t>
            </a:r>
            <a:endParaRPr lang="lv-LV" sz="4000" b="1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/>
          </p:nvPr>
        </p:nvGraphicFramePr>
        <p:xfrm>
          <a:off x="628650" y="1825625"/>
          <a:ext cx="7886700" cy="435133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293584653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v-LV" sz="3200" b="1" dirty="0"/>
              <a:t>Personu skaits, kurām pārtrauktas bērna aizgādības tiesības, ja konstatēta vecāku vardarbība</a:t>
            </a:r>
            <a:endParaRPr lang="lv-LV" sz="3200" dirty="0"/>
          </a:p>
        </p:txBody>
      </p:sp>
      <p:graphicFrame>
        <p:nvGraphicFramePr>
          <p:cNvPr id="6" name="Content Placeholder 5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454530388"/>
              </p:ext>
            </p:extLst>
          </p:nvPr>
        </p:nvGraphicFramePr>
        <p:xfrm>
          <a:off x="628650" y="1825625"/>
          <a:ext cx="7886700" cy="435133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274348661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v-LV" b="1" dirty="0" smtClean="0"/>
              <a:t>Vienpersoniski pieņemto lēmumu skaits</a:t>
            </a:r>
            <a:endParaRPr lang="lv-LV" b="1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78840081"/>
              </p:ext>
            </p:extLst>
          </p:nvPr>
        </p:nvGraphicFramePr>
        <p:xfrm>
          <a:off x="628650" y="1825625"/>
          <a:ext cx="7886700" cy="435133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138096578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512031"/>
            <a:ext cx="7886700" cy="2852737"/>
          </a:xfrm>
        </p:spPr>
        <p:txBody>
          <a:bodyPr/>
          <a:lstStyle/>
          <a:p>
            <a:r>
              <a:rPr lang="lv-LV" b="1" dirty="0" smtClean="0"/>
              <a:t>Uzticības tālrunis 116111 – skaitļi un fakti</a:t>
            </a:r>
            <a:endParaRPr lang="lv-LV" b="1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lv-LV" dirty="0"/>
          </a:p>
        </p:txBody>
      </p:sp>
    </p:spTree>
    <p:extLst>
      <p:ext uri="{BB962C8B-B14F-4D97-AF65-F5344CB8AC3E}">
        <p14:creationId xmlns:p14="http://schemas.microsoft.com/office/powerpoint/2010/main" val="296944178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71650" y="365127"/>
            <a:ext cx="6743700" cy="1200062"/>
          </a:xfrm>
        </p:spPr>
        <p:txBody>
          <a:bodyPr/>
          <a:lstStyle/>
          <a:p>
            <a:r>
              <a:rPr lang="lv-LV" b="1" dirty="0" smtClean="0"/>
              <a:t>Demogrāfiskie dati par zvanītāju dzimumu</a:t>
            </a:r>
            <a:endParaRPr lang="lv-LV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lv-LV" sz="2000" dirty="0"/>
          </a:p>
          <a:p>
            <a:pPr marL="0" indent="0">
              <a:buNone/>
            </a:pPr>
            <a:endParaRPr lang="lv-LV" dirty="0"/>
          </a:p>
        </p:txBody>
      </p:sp>
      <p:graphicFrame>
        <p:nvGraphicFramePr>
          <p:cNvPr id="4" name="Chart 3"/>
          <p:cNvGraphicFramePr/>
          <p:nvPr>
            <p:extLst/>
          </p:nvPr>
        </p:nvGraphicFramePr>
        <p:xfrm>
          <a:off x="930876" y="1771332"/>
          <a:ext cx="7584474" cy="440563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23509147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v-LV" dirty="0" smtClean="0"/>
              <a:t>Zvanītāju demogrāfiskie dati</a:t>
            </a:r>
            <a:endParaRPr lang="lv-LV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</p:nvPr>
        </p:nvGraphicFramePr>
        <p:xfrm>
          <a:off x="628650" y="1825625"/>
          <a:ext cx="7886700" cy="435133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109853795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v-LV" dirty="0" smtClean="0"/>
              <a:t>Zvanītāju minētās attiecību problēmas</a:t>
            </a:r>
            <a:endParaRPr lang="lv-LV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/>
          </p:nvPr>
        </p:nvGraphicFramePr>
        <p:xfrm>
          <a:off x="628650" y="1825625"/>
          <a:ext cx="7886700" cy="453398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415398487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v-LV" dirty="0" smtClean="0"/>
              <a:t>Zvanītāju minētie vardarbības gadījumi</a:t>
            </a:r>
            <a:endParaRPr lang="lv-LV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</p:nvPr>
        </p:nvGraphicFramePr>
        <p:xfrm>
          <a:off x="628650" y="1825625"/>
          <a:ext cx="7886700" cy="435133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90016362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lv-LV" dirty="0"/>
              <a:t>Izglītības iestādēs, salīdzinājumā ar 2014. gadu, </a:t>
            </a:r>
            <a:r>
              <a:rPr lang="lv-LV" dirty="0" smtClean="0"/>
              <a:t>palielinājies </a:t>
            </a:r>
            <a:r>
              <a:rPr lang="lv-LV" dirty="0"/>
              <a:t>gan fiziskās vardarbības, gan emocionālās un seksuālās vardarbības gadījumu skaits. </a:t>
            </a:r>
            <a:endParaRPr lang="lv-LV" dirty="0" smtClean="0"/>
          </a:p>
          <a:p>
            <a:pPr algn="just"/>
            <a:r>
              <a:rPr lang="lv-LV" dirty="0" smtClean="0"/>
              <a:t>Sūdzību </a:t>
            </a:r>
            <a:r>
              <a:rPr lang="lv-LV" dirty="0"/>
              <a:t>skaits par fizisku, emocionālu un seksuālu vardarbību aprūpes iestādēs 2015. gadā </a:t>
            </a:r>
            <a:r>
              <a:rPr lang="lv-LV" dirty="0" smtClean="0"/>
              <a:t>palicis </a:t>
            </a:r>
            <a:r>
              <a:rPr lang="lv-LV" dirty="0"/>
              <a:t>2014. gada līmenī. </a:t>
            </a:r>
          </a:p>
        </p:txBody>
      </p:sp>
    </p:spTree>
    <p:extLst>
      <p:ext uri="{BB962C8B-B14F-4D97-AF65-F5344CB8AC3E}">
        <p14:creationId xmlns:p14="http://schemas.microsoft.com/office/powerpoint/2010/main" val="322491855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lv-LV" dirty="0"/>
              <a:t>2015. gadā </a:t>
            </a:r>
            <a:r>
              <a:rPr lang="lv-LV" dirty="0" smtClean="0"/>
              <a:t>ievērojami </a:t>
            </a:r>
            <a:r>
              <a:rPr lang="lv-LV" dirty="0"/>
              <a:t>pieaudzis vardarbības aculiecinieku izglītības iestādēs skaits - no 130 2014. gadā līdz pat 214 aculieciniekiem 2015. gadā</a:t>
            </a:r>
            <a:r>
              <a:rPr lang="lv-LV" dirty="0" smtClean="0"/>
              <a:t>.</a:t>
            </a:r>
          </a:p>
          <a:p>
            <a:pPr algn="just"/>
            <a:r>
              <a:rPr lang="lv-LV" dirty="0" smtClean="0"/>
              <a:t>Vardarbības </a:t>
            </a:r>
            <a:r>
              <a:rPr lang="lv-LV" dirty="0"/>
              <a:t>aculiecinieku skaits </a:t>
            </a:r>
            <a:r>
              <a:rPr lang="lv-LV" dirty="0" smtClean="0"/>
              <a:t>aprūpes iestādēs </a:t>
            </a:r>
            <a:r>
              <a:rPr lang="lv-LV" dirty="0"/>
              <a:t>palicis 2014.gada līmenī, proti,  17 – 2014. gadā un 18 – 2015.gadā.</a:t>
            </a:r>
          </a:p>
        </p:txBody>
      </p:sp>
    </p:spTree>
    <p:extLst>
      <p:ext uri="{BB962C8B-B14F-4D97-AF65-F5344CB8AC3E}">
        <p14:creationId xmlns:p14="http://schemas.microsoft.com/office/powerpoint/2010/main" val="365085987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lv-LV" dirty="0" smtClean="0"/>
              <a:t>Saņemtās informācijas skaits par vardarbību </a:t>
            </a:r>
            <a:r>
              <a:rPr lang="lv-LV" dirty="0"/>
              <a:t>ģimenēs 2015. gadā </a:t>
            </a:r>
            <a:r>
              <a:rPr lang="lv-LV" dirty="0" smtClean="0"/>
              <a:t>ievērojami </a:t>
            </a:r>
            <a:r>
              <a:rPr lang="lv-LV" dirty="0"/>
              <a:t>pieaugusi. </a:t>
            </a:r>
            <a:endParaRPr lang="lv-LV" dirty="0" smtClean="0"/>
          </a:p>
          <a:p>
            <a:pPr algn="just"/>
            <a:r>
              <a:rPr lang="lv-LV" dirty="0" smtClean="0"/>
              <a:t>2014</a:t>
            </a:r>
            <a:r>
              <a:rPr lang="lv-LV" dirty="0"/>
              <a:t>. gadā kopumā tika saņemti 1026 zvani par vardarbību ģimenē, savukārt 2015. gadā jau 1569 zvani. </a:t>
            </a:r>
            <a:endParaRPr lang="lv-LV" dirty="0" smtClean="0"/>
          </a:p>
          <a:p>
            <a:pPr algn="just"/>
            <a:r>
              <a:rPr lang="lv-LV" dirty="0" smtClean="0"/>
              <a:t>Savukārt </a:t>
            </a:r>
            <a:r>
              <a:rPr lang="lv-LV" dirty="0"/>
              <a:t>zvanītāju skaits, kas bijuši liecinieki vardarbībai ģimenē, ir saglabājies 2014.gada </a:t>
            </a:r>
            <a:r>
              <a:rPr lang="lv-LV" dirty="0" smtClean="0"/>
              <a:t>līmeni. </a:t>
            </a:r>
            <a:endParaRPr lang="lv-LV" dirty="0"/>
          </a:p>
        </p:txBody>
      </p:sp>
    </p:spTree>
    <p:extLst>
      <p:ext uri="{BB962C8B-B14F-4D97-AF65-F5344CB8AC3E}">
        <p14:creationId xmlns:p14="http://schemas.microsoft.com/office/powerpoint/2010/main" val="33667971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lv-LV" dirty="0" smtClean="0"/>
              <a:t>Informācija par </a:t>
            </a:r>
            <a:r>
              <a:rPr lang="lv-LV" dirty="0"/>
              <a:t>vecāku fizisku vardarbību ģimenē </a:t>
            </a:r>
            <a:r>
              <a:rPr lang="lv-LV" dirty="0" smtClean="0"/>
              <a:t> - 491 konsultācija.</a:t>
            </a:r>
          </a:p>
          <a:p>
            <a:r>
              <a:rPr lang="lv-LV" dirty="0" smtClean="0"/>
              <a:t> Informācija par </a:t>
            </a:r>
            <a:r>
              <a:rPr lang="lv-LV" dirty="0"/>
              <a:t>vecvecāku fizisku vardarbību </a:t>
            </a:r>
            <a:r>
              <a:rPr lang="lv-LV" dirty="0" smtClean="0"/>
              <a:t> - 15 konsultācijas.</a:t>
            </a:r>
          </a:p>
          <a:p>
            <a:r>
              <a:rPr lang="lv-LV" dirty="0" smtClean="0"/>
              <a:t>Informācija par </a:t>
            </a:r>
            <a:r>
              <a:rPr lang="lv-LV" dirty="0"/>
              <a:t>brāļu, māsu </a:t>
            </a:r>
            <a:r>
              <a:rPr lang="lv-LV" dirty="0" smtClean="0"/>
              <a:t>fizisku vardarbību - 58 konsultācijas.</a:t>
            </a:r>
          </a:p>
          <a:p>
            <a:r>
              <a:rPr lang="lv-LV" dirty="0" smtClean="0"/>
              <a:t>Informācija par patēvu</a:t>
            </a:r>
            <a:r>
              <a:rPr lang="lv-LV" dirty="0"/>
              <a:t>, </a:t>
            </a:r>
            <a:r>
              <a:rPr lang="lv-LV" dirty="0" smtClean="0"/>
              <a:t>pamāšu fizisku vardarbību -  33 konsultācijas. </a:t>
            </a:r>
            <a:endParaRPr lang="lv-LV" dirty="0"/>
          </a:p>
          <a:p>
            <a:endParaRPr lang="lv-LV" dirty="0"/>
          </a:p>
        </p:txBody>
      </p:sp>
    </p:spTree>
    <p:extLst>
      <p:ext uri="{BB962C8B-B14F-4D97-AF65-F5344CB8AC3E}">
        <p14:creationId xmlns:p14="http://schemas.microsoft.com/office/powerpoint/2010/main" val="210200428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71650" y="365126"/>
            <a:ext cx="6743700" cy="1809663"/>
          </a:xfrm>
        </p:spPr>
        <p:txBody>
          <a:bodyPr/>
          <a:lstStyle/>
          <a:p>
            <a:r>
              <a:rPr lang="lv-LV" dirty="0" smtClean="0"/>
              <a:t>Palielinājies zvanu skaits saistībā ar seksuālo vardarbību</a:t>
            </a:r>
            <a:endParaRPr lang="lv-LV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50" y="2413685"/>
            <a:ext cx="7886700" cy="3763277"/>
          </a:xfrm>
        </p:spPr>
        <p:txBody>
          <a:bodyPr/>
          <a:lstStyle/>
          <a:p>
            <a:r>
              <a:rPr lang="lv-LV" dirty="0" smtClean="0"/>
              <a:t>Par </a:t>
            </a:r>
            <a:r>
              <a:rPr lang="lv-LV" dirty="0"/>
              <a:t>seksuālās vardarbības gadījumiem izglītības iestādēs 2014. gadā </a:t>
            </a:r>
            <a:r>
              <a:rPr lang="lv-LV" dirty="0" smtClean="0"/>
              <a:t>saņemti </a:t>
            </a:r>
            <a:r>
              <a:rPr lang="lv-LV" dirty="0"/>
              <a:t>12 zvani, </a:t>
            </a:r>
            <a:r>
              <a:rPr lang="lv-LV" dirty="0" smtClean="0"/>
              <a:t>2015</a:t>
            </a:r>
            <a:r>
              <a:rPr lang="lv-LV" dirty="0"/>
              <a:t>. gadā - 24 zvani. </a:t>
            </a:r>
            <a:endParaRPr lang="lv-LV" dirty="0" smtClean="0"/>
          </a:p>
          <a:p>
            <a:r>
              <a:rPr lang="lv-LV" dirty="0" smtClean="0"/>
              <a:t>Par </a:t>
            </a:r>
            <a:r>
              <a:rPr lang="lv-LV" dirty="0"/>
              <a:t>seksuālo vardarbību bērnu un pusaudžu savstarpējās attiecībās 2014. gadā </a:t>
            </a:r>
            <a:r>
              <a:rPr lang="lv-LV" dirty="0" smtClean="0"/>
              <a:t>saņemti </a:t>
            </a:r>
            <a:r>
              <a:rPr lang="lv-LV" dirty="0"/>
              <a:t>4 zvani, bet 2015. gadā </a:t>
            </a:r>
            <a:r>
              <a:rPr lang="lv-LV" dirty="0" smtClean="0"/>
              <a:t>- 14 </a:t>
            </a:r>
            <a:r>
              <a:rPr lang="lv-LV" dirty="0"/>
              <a:t>zvani. </a:t>
            </a:r>
            <a:endParaRPr lang="lv-LV" dirty="0" smtClean="0"/>
          </a:p>
          <a:p>
            <a:r>
              <a:rPr lang="lv-LV" dirty="0" smtClean="0"/>
              <a:t>Saistībā </a:t>
            </a:r>
            <a:r>
              <a:rPr lang="lv-LV" dirty="0"/>
              <a:t>ar seksuālo vardarbību ģimenēs situācija ir līdzīga - 2014.  gadā </a:t>
            </a:r>
            <a:r>
              <a:rPr lang="lv-LV" dirty="0" smtClean="0"/>
              <a:t>saņemts </a:t>
            </a:r>
            <a:r>
              <a:rPr lang="lv-LV" dirty="0"/>
              <a:t>41 zvans, bet 2015. gadā - 45 zvani. </a:t>
            </a:r>
          </a:p>
        </p:txBody>
      </p:sp>
    </p:spTree>
    <p:extLst>
      <p:ext uri="{BB962C8B-B14F-4D97-AF65-F5344CB8AC3E}">
        <p14:creationId xmlns:p14="http://schemas.microsoft.com/office/powerpoint/2010/main" val="71614358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437891"/>
            <a:ext cx="7886700" cy="2852737"/>
          </a:xfrm>
        </p:spPr>
        <p:txBody>
          <a:bodyPr/>
          <a:lstStyle/>
          <a:p>
            <a:r>
              <a:rPr lang="lv-LV" b="1" dirty="0" smtClean="0"/>
              <a:t>Kāds stāsts – viens no daudziem</a:t>
            </a:r>
            <a:endParaRPr lang="lv-LV" b="1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lv-LV"/>
          </a:p>
        </p:txBody>
      </p:sp>
    </p:spTree>
    <p:extLst>
      <p:ext uri="{BB962C8B-B14F-4D97-AF65-F5344CB8AC3E}">
        <p14:creationId xmlns:p14="http://schemas.microsoft.com/office/powerpoint/2010/main" val="3186996776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v-LV" dirty="0" smtClean="0"/>
              <a:t>Gadījums</a:t>
            </a:r>
            <a:endParaRPr lang="lv-LV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50" y="1532238"/>
            <a:ext cx="7886700" cy="4644725"/>
          </a:xfrm>
        </p:spPr>
        <p:txBody>
          <a:bodyPr/>
          <a:lstStyle/>
          <a:p>
            <a:r>
              <a:rPr lang="lv-LV" dirty="0" smtClean="0"/>
              <a:t>Meitene (14 g.) stāsta, ka patēvs regulāri lieto alkoholu un alkohola reibumā ir fiziski un emocionāli vardarbīgs pret viņu –pazemo, apsaukā.</a:t>
            </a:r>
          </a:p>
          <a:p>
            <a:r>
              <a:rPr lang="lv-LV" dirty="0" smtClean="0"/>
              <a:t>16.februārī starp meiteni un patēvu izcēlies konflikts – patēvs sācis meiteni žņaugt līdz elpas trūkumam.</a:t>
            </a:r>
          </a:p>
          <a:p>
            <a:r>
              <a:rPr lang="lv-LV" dirty="0" smtClean="0"/>
              <a:t>Ģimenē dzīvo vairāki mazi bērni, pret kuriem patēvs ir emocionāli vardarbīgs.</a:t>
            </a:r>
          </a:p>
          <a:p>
            <a:r>
              <a:rPr lang="lv-LV" dirty="0" smtClean="0"/>
              <a:t>Situācija ģimenē meiteni nomāc, bijušas pašnāvības domas.</a:t>
            </a:r>
            <a:endParaRPr lang="lv-LV" dirty="0"/>
          </a:p>
        </p:txBody>
      </p:sp>
    </p:spTree>
    <p:extLst>
      <p:ext uri="{BB962C8B-B14F-4D97-AF65-F5344CB8AC3E}">
        <p14:creationId xmlns:p14="http://schemas.microsoft.com/office/powerpoint/2010/main" val="2921376331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37968" y="2286944"/>
            <a:ext cx="7249297" cy="4351338"/>
          </a:xfrm>
        </p:spPr>
        <p:txBody>
          <a:bodyPr/>
          <a:lstStyle/>
          <a:p>
            <a:pPr algn="just"/>
            <a:r>
              <a:rPr lang="lv-LV" dirty="0" smtClean="0"/>
              <a:t>23.februārī inspekcija nosūtīja vēstuli attiecīgā novada sociālajam dienestam un bāriņtiesai ar lūgumu pārliecināties </a:t>
            </a:r>
            <a:r>
              <a:rPr lang="lv-LV" dirty="0"/>
              <a:t>par bērnu tiesību ievērošanu </a:t>
            </a:r>
            <a:r>
              <a:rPr lang="lv-LV" dirty="0" smtClean="0"/>
              <a:t>ģimenē un </a:t>
            </a:r>
            <a:r>
              <a:rPr lang="lv-LV" dirty="0"/>
              <a:t>vajadzības gadījumā sniegt bērniem nepieciešamo </a:t>
            </a:r>
            <a:r>
              <a:rPr lang="lv-LV" dirty="0" smtClean="0"/>
              <a:t>palīdzību.</a:t>
            </a:r>
          </a:p>
          <a:p>
            <a:pPr algn="just"/>
            <a:endParaRPr lang="lv-LV" dirty="0"/>
          </a:p>
        </p:txBody>
      </p:sp>
    </p:spTree>
    <p:extLst>
      <p:ext uri="{BB962C8B-B14F-4D97-AF65-F5344CB8AC3E}">
        <p14:creationId xmlns:p14="http://schemas.microsoft.com/office/powerpoint/2010/main" val="2275150117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lv-LV" dirty="0"/>
              <a:t>26.februārī </a:t>
            </a:r>
            <a:r>
              <a:rPr lang="lv-LV" dirty="0" smtClean="0"/>
              <a:t>no </a:t>
            </a:r>
            <a:r>
              <a:rPr lang="lv-LV" dirty="0"/>
              <a:t>cita informācijas sniedzēja atkārtoti saņemta informācija par </a:t>
            </a:r>
            <a:r>
              <a:rPr lang="lv-LV" dirty="0" smtClean="0"/>
              <a:t>bērnu </a:t>
            </a:r>
            <a:r>
              <a:rPr lang="lv-LV" dirty="0"/>
              <a:t>tiesību pārkāpumiem šajā ģimenē. </a:t>
            </a:r>
            <a:endParaRPr lang="lv-LV" dirty="0" smtClean="0"/>
          </a:p>
          <a:p>
            <a:pPr algn="just"/>
            <a:r>
              <a:rPr lang="lv-LV" dirty="0" smtClean="0"/>
              <a:t>Fiziskā </a:t>
            </a:r>
            <a:r>
              <a:rPr lang="lv-LV" dirty="0"/>
              <a:t>vardarbība ģimenē turpinoties, </a:t>
            </a:r>
            <a:r>
              <a:rPr lang="lv-LV" dirty="0" smtClean="0"/>
              <a:t>patēvs regulāri </a:t>
            </a:r>
            <a:r>
              <a:rPr lang="lv-LV" dirty="0"/>
              <a:t>sitot bērnus. </a:t>
            </a:r>
            <a:endParaRPr lang="lv-LV" dirty="0" smtClean="0"/>
          </a:p>
          <a:p>
            <a:pPr algn="just"/>
            <a:r>
              <a:rPr lang="lv-LV" dirty="0" smtClean="0"/>
              <a:t>Patēvs draudējis </a:t>
            </a:r>
            <a:r>
              <a:rPr lang="lv-LV" dirty="0"/>
              <a:t>nogalināt </a:t>
            </a:r>
            <a:r>
              <a:rPr lang="lv-LV" dirty="0" smtClean="0"/>
              <a:t>meiteni, </a:t>
            </a:r>
            <a:r>
              <a:rPr lang="lv-LV" dirty="0"/>
              <a:t>ja viņa sociālajiem darbiniekiem vai bāriņtiesas darbiniekiem izstāstīšot par notiekošo ģimenē. </a:t>
            </a:r>
          </a:p>
        </p:txBody>
      </p:sp>
    </p:spTree>
    <p:extLst>
      <p:ext uri="{BB962C8B-B14F-4D97-AF65-F5344CB8AC3E}">
        <p14:creationId xmlns:p14="http://schemas.microsoft.com/office/powerpoint/2010/main" val="800425659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lv-LV" dirty="0" smtClean="0"/>
              <a:t>Ģimenē ir divas meitenes no mātes 1.laulības (14 g. un 10 g.), dēls un divas meitas dzimušas attiecībās ar pašreizējo dzīvesbiedru ( 4 g., 3 g. un 1 g.), kā arī sieviete ir iecelta par aizbildni māsas dēlam un meitai (5 g. un 2 g.).</a:t>
            </a:r>
          </a:p>
          <a:p>
            <a:pPr algn="just"/>
            <a:r>
              <a:rPr lang="lv-LV" dirty="0" smtClean="0"/>
              <a:t>Bērniem </a:t>
            </a:r>
            <a:r>
              <a:rPr lang="lv-LV" dirty="0"/>
              <a:t>regulāri </a:t>
            </a:r>
            <a:r>
              <a:rPr lang="lv-LV" dirty="0" smtClean="0"/>
              <a:t>tiek </a:t>
            </a:r>
            <a:r>
              <a:rPr lang="lv-LV" dirty="0"/>
              <a:t>draudēts, tādēļ viņi </a:t>
            </a:r>
            <a:r>
              <a:rPr lang="lv-LV" dirty="0" smtClean="0"/>
              <a:t>izjūt </a:t>
            </a:r>
            <a:r>
              <a:rPr lang="lv-LV" dirty="0"/>
              <a:t>bailes un </a:t>
            </a:r>
            <a:r>
              <a:rPr lang="lv-LV" dirty="0" smtClean="0"/>
              <a:t>nestāsta </a:t>
            </a:r>
            <a:r>
              <a:rPr lang="lv-LV" dirty="0"/>
              <a:t>par notiekošo, īpaši vecāku klātbūtnē. </a:t>
            </a:r>
            <a:endParaRPr lang="lv-LV" dirty="0" smtClean="0"/>
          </a:p>
          <a:p>
            <a:pPr algn="just"/>
            <a:r>
              <a:rPr lang="lv-LV" dirty="0" smtClean="0"/>
              <a:t>Bērnu mātei ir garīgās </a:t>
            </a:r>
            <a:r>
              <a:rPr lang="lv-LV" dirty="0"/>
              <a:t>attīstības traucējumi, kas </a:t>
            </a:r>
            <a:r>
              <a:rPr lang="lv-LV" dirty="0" smtClean="0"/>
              <a:t>neļauj </a:t>
            </a:r>
            <a:r>
              <a:rPr lang="lv-LV" dirty="0"/>
              <a:t>sievietei adekvāti novērtēt situāciju ģimenē. </a:t>
            </a:r>
            <a:endParaRPr lang="lv-LV" dirty="0" smtClean="0"/>
          </a:p>
        </p:txBody>
      </p:sp>
    </p:spTree>
    <p:extLst>
      <p:ext uri="{BB962C8B-B14F-4D97-AF65-F5344CB8AC3E}">
        <p14:creationId xmlns:p14="http://schemas.microsoft.com/office/powerpoint/2010/main" val="3209358392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lv-LV" dirty="0" smtClean="0"/>
              <a:t>8.martā inspekcija saņēma attiecīgā novada sociālā dienesta 7.marta vēstuli, kurā sniegta informācija, </a:t>
            </a:r>
            <a:r>
              <a:rPr lang="lv-LV" dirty="0"/>
              <a:t>ka </a:t>
            </a:r>
            <a:r>
              <a:rPr lang="lv-LV" dirty="0" smtClean="0"/>
              <a:t>24.februārī sociālā </a:t>
            </a:r>
            <a:r>
              <a:rPr lang="lv-LV" dirty="0"/>
              <a:t>darbiniece un bāriņtiesas priekšsēdētāja veica ģimenes dzīvesvietas </a:t>
            </a:r>
            <a:r>
              <a:rPr lang="lv-LV" dirty="0" smtClean="0"/>
              <a:t>pārbaudi.</a:t>
            </a:r>
          </a:p>
          <a:p>
            <a:pPr algn="just"/>
            <a:r>
              <a:rPr lang="lv-LV" dirty="0" smtClean="0"/>
              <a:t> Dzīves apstākļu pārbaudes </a:t>
            </a:r>
            <a:r>
              <a:rPr lang="lv-LV" dirty="0"/>
              <a:t>laikā notika saruna gan ar </a:t>
            </a:r>
            <a:r>
              <a:rPr lang="lv-LV" dirty="0" smtClean="0"/>
              <a:t>bērnu māti, </a:t>
            </a:r>
            <a:r>
              <a:rPr lang="lv-LV" dirty="0"/>
              <a:t>gan </a:t>
            </a:r>
            <a:r>
              <a:rPr lang="lv-LV" dirty="0" smtClean="0"/>
              <a:t>meiteni.</a:t>
            </a:r>
          </a:p>
          <a:p>
            <a:pPr algn="just"/>
            <a:r>
              <a:rPr lang="lv-LV" dirty="0" smtClean="0"/>
              <a:t>25.februārī </a:t>
            </a:r>
            <a:r>
              <a:rPr lang="lv-LV" dirty="0"/>
              <a:t>tika veiktas pārrunas ar </a:t>
            </a:r>
            <a:r>
              <a:rPr lang="lv-LV" dirty="0" smtClean="0"/>
              <a:t>patēvu.</a:t>
            </a:r>
          </a:p>
          <a:p>
            <a:pPr algn="just"/>
            <a:r>
              <a:rPr lang="lv-LV" dirty="0" smtClean="0"/>
              <a:t> </a:t>
            </a:r>
            <a:r>
              <a:rPr lang="lv-LV" dirty="0"/>
              <a:t>29.februārī </a:t>
            </a:r>
            <a:r>
              <a:rPr lang="lv-LV" dirty="0" smtClean="0"/>
              <a:t>bērnu mātei, patēvam un meitenei nodrošinātas </a:t>
            </a:r>
            <a:r>
              <a:rPr lang="lv-LV" dirty="0"/>
              <a:t>psihologa konsultācijas. </a:t>
            </a:r>
            <a:endParaRPr lang="lv-LV" dirty="0" smtClean="0"/>
          </a:p>
        </p:txBody>
      </p:sp>
    </p:spTree>
    <p:extLst>
      <p:ext uri="{BB962C8B-B14F-4D97-AF65-F5344CB8AC3E}">
        <p14:creationId xmlns:p14="http://schemas.microsoft.com/office/powerpoint/2010/main" val="3600297481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lv-LV" dirty="0"/>
              <a:t>2.martā sociālajā dienestā no izglītības iestādes saņemts meitenes raksturojums.</a:t>
            </a:r>
          </a:p>
          <a:p>
            <a:pPr algn="just"/>
            <a:r>
              <a:rPr lang="lv-LV" dirty="0"/>
              <a:t>4.martā uzsāktas psihologa konsultācijas </a:t>
            </a:r>
            <a:r>
              <a:rPr lang="lv-LV" dirty="0" smtClean="0"/>
              <a:t>meitenei </a:t>
            </a:r>
            <a:r>
              <a:rPr lang="lv-LV" dirty="0"/>
              <a:t>ar mērķi sniegt psihoemocionālu atbalstu un veikt izpēti. </a:t>
            </a:r>
            <a:endParaRPr lang="lv-LV" dirty="0" smtClean="0"/>
          </a:p>
          <a:p>
            <a:pPr marL="0" indent="0">
              <a:buNone/>
            </a:pPr>
            <a:endParaRPr lang="lv-LV" dirty="0"/>
          </a:p>
        </p:txBody>
      </p:sp>
    </p:spTree>
    <p:extLst>
      <p:ext uri="{BB962C8B-B14F-4D97-AF65-F5344CB8AC3E}">
        <p14:creationId xmlns:p14="http://schemas.microsoft.com/office/powerpoint/2010/main" val="2595213567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lv-LV" dirty="0" smtClean="0"/>
              <a:t>10.martā inspekcija saņēma attiecīgā novada bāriņtiesas 7.marta vēstuli, kurā sniegta līdzīga informācija kā sociālā dienesta vēstulē.</a:t>
            </a:r>
          </a:p>
          <a:p>
            <a:pPr algn="just"/>
            <a:r>
              <a:rPr lang="lv-LV" dirty="0" smtClean="0"/>
              <a:t>Bāriņtiesa secinājusi, </a:t>
            </a:r>
            <a:r>
              <a:rPr lang="lv-LV" dirty="0"/>
              <a:t>ka bērniem tiek nodrošināti apstākļi, kas ir atbilstoši augšanai un attīstībai. </a:t>
            </a:r>
            <a:r>
              <a:rPr lang="lv-LV" dirty="0" smtClean="0"/>
              <a:t> </a:t>
            </a:r>
          </a:p>
          <a:p>
            <a:pPr marL="0" indent="0" algn="just">
              <a:buNone/>
            </a:pPr>
            <a:endParaRPr lang="lv-LV" dirty="0" smtClean="0"/>
          </a:p>
        </p:txBody>
      </p:sp>
    </p:spTree>
    <p:extLst>
      <p:ext uri="{BB962C8B-B14F-4D97-AF65-F5344CB8AC3E}">
        <p14:creationId xmlns:p14="http://schemas.microsoft.com/office/powerpoint/2010/main" val="2350682226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lv-LV" dirty="0" smtClean="0"/>
              <a:t>Paldies </a:t>
            </a:r>
            <a:r>
              <a:rPr lang="lv-LV" smtClean="0"/>
              <a:t>par uzmanību!</a:t>
            </a:r>
            <a:endParaRPr lang="lv-LV"/>
          </a:p>
        </p:txBody>
      </p:sp>
    </p:spTree>
    <p:extLst>
      <p:ext uri="{BB962C8B-B14F-4D97-AF65-F5344CB8AC3E}">
        <p14:creationId xmlns:p14="http://schemas.microsoft.com/office/powerpoint/2010/main" val="215874391"/>
      </p:ext>
    </p:extLst>
  </p:cSld>
  <p:clrMapOvr>
    <a:masterClrMapping/>
  </p:clrMapOvr>
</p:sld>
</file>

<file path=ppt/theme/theme1.xml><?xml version="1.0" encoding="utf-8"?>
<a:theme xmlns:a="http://schemas.openxmlformats.org/drawingml/2006/main" name="VBTAI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esentation1" id="{0DF13E14-CC7C-476C-A6F8-026102066D82}" vid="{5A81375C-4732-4D36-8332-506AB81DC5CC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VBTAI prezentaciju sagatave</Template>
  <TotalTime>250</TotalTime>
  <Words>685</Words>
  <Application>Microsoft Office PowerPoint</Application>
  <PresentationFormat>On-screen Show (4:3)</PresentationFormat>
  <Paragraphs>60</Paragraphs>
  <Slides>26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26</vt:i4>
      </vt:variant>
    </vt:vector>
  </HeadingPairs>
  <TitlesOfParts>
    <vt:vector size="32" baseType="lpstr">
      <vt:lpstr>MS PGothic</vt:lpstr>
      <vt:lpstr>Arial</vt:lpstr>
      <vt:lpstr>Calibri</vt:lpstr>
      <vt:lpstr>Calibri Light</vt:lpstr>
      <vt:lpstr>Verdana</vt:lpstr>
      <vt:lpstr>VBTAI</vt:lpstr>
      <vt:lpstr>PowerPoint Presentation</vt:lpstr>
      <vt:lpstr>Bērni kā slepkavību upuri</vt:lpstr>
      <vt:lpstr>Bāriņtiesu statistikas dati</vt:lpstr>
      <vt:lpstr>Personu skaits, kurām pārtrauktas bērna aizgādības tiesības</vt:lpstr>
      <vt:lpstr>Bērnu skaits, kuru vecākiem pārtrauktas aizgādības tiesības</vt:lpstr>
      <vt:lpstr>Personu skaits, kurām pārtrauktas bērna aizgādības tiesības, ja konstatēta vecāku vardarbība</vt:lpstr>
      <vt:lpstr>Vienpersoniski pieņemto lēmumu skaits</vt:lpstr>
      <vt:lpstr>Uzticības tālrunis 116111 – skaitļi un fakti</vt:lpstr>
      <vt:lpstr>Demogrāfiskie dati par zvanītāju dzimumu</vt:lpstr>
      <vt:lpstr>Zvanītāju demogrāfiskie dati</vt:lpstr>
      <vt:lpstr>Zvanītāju minētās attiecību problēmas</vt:lpstr>
      <vt:lpstr>Zvanītāju minētie vardarbības gadījumi</vt:lpstr>
      <vt:lpstr>PowerPoint Presentation</vt:lpstr>
      <vt:lpstr>PowerPoint Presentation</vt:lpstr>
      <vt:lpstr>PowerPoint Presentation</vt:lpstr>
      <vt:lpstr>PowerPoint Presentation</vt:lpstr>
      <vt:lpstr>Palielinājies zvanu skaits saistībā ar seksuālo vardarbību</vt:lpstr>
      <vt:lpstr>Kāds stāsts – viens no daudziem</vt:lpstr>
      <vt:lpstr>Gadījums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Taivo Trams</dc:creator>
  <cp:lastModifiedBy>Taivo Trams</cp:lastModifiedBy>
  <cp:revision>30</cp:revision>
  <cp:lastPrinted>2016-03-31T05:49:14Z</cp:lastPrinted>
  <dcterms:created xsi:type="dcterms:W3CDTF">2016-03-22T14:06:18Z</dcterms:created>
  <dcterms:modified xsi:type="dcterms:W3CDTF">2016-03-31T05:51:25Z</dcterms:modified>
</cp:coreProperties>
</file>