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32" r:id="rId2"/>
    <p:sldMasterId id="2147483744" r:id="rId3"/>
    <p:sldMasterId id="2147483768" r:id="rId4"/>
  </p:sldMasterIdLst>
  <p:notesMasterIdLst>
    <p:notesMasterId r:id="rId30"/>
  </p:notesMasterIdLst>
  <p:handoutMasterIdLst>
    <p:handoutMasterId r:id="rId31"/>
  </p:handoutMasterIdLst>
  <p:sldIdLst>
    <p:sldId id="378" r:id="rId5"/>
    <p:sldId id="360" r:id="rId6"/>
    <p:sldId id="361" r:id="rId7"/>
    <p:sldId id="362" r:id="rId8"/>
    <p:sldId id="363" r:id="rId9"/>
    <p:sldId id="364" r:id="rId10"/>
    <p:sldId id="365" r:id="rId11"/>
    <p:sldId id="366" r:id="rId12"/>
    <p:sldId id="367" r:id="rId13"/>
    <p:sldId id="368" r:id="rId14"/>
    <p:sldId id="369" r:id="rId15"/>
    <p:sldId id="382" r:id="rId16"/>
    <p:sldId id="357" r:id="rId17"/>
    <p:sldId id="377" r:id="rId18"/>
    <p:sldId id="394" r:id="rId19"/>
    <p:sldId id="398" r:id="rId20"/>
    <p:sldId id="397" r:id="rId21"/>
    <p:sldId id="396" r:id="rId22"/>
    <p:sldId id="387" r:id="rId23"/>
    <p:sldId id="388" r:id="rId24"/>
    <p:sldId id="389" r:id="rId25"/>
    <p:sldId id="390" r:id="rId26"/>
    <p:sldId id="391" r:id="rId27"/>
    <p:sldId id="392" r:id="rId28"/>
    <p:sldId id="259" r:id="rId29"/>
  </p:sldIdLst>
  <p:sldSz cx="9144000" cy="6858000" type="screen4x3"/>
  <p:notesSz cx="6794500" cy="9931400"/>
  <p:defaultText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C698515-AB7D-9248-84B4-D6CAB1C4CD1C}">
          <p14:sldIdLst>
            <p14:sldId id="378"/>
            <p14:sldId id="360"/>
            <p14:sldId id="361"/>
            <p14:sldId id="362"/>
            <p14:sldId id="363"/>
            <p14:sldId id="364"/>
            <p14:sldId id="365"/>
            <p14:sldId id="366"/>
            <p14:sldId id="367"/>
            <p14:sldId id="368"/>
            <p14:sldId id="369"/>
            <p14:sldId id="382"/>
          </p14:sldIdLst>
        </p14:section>
        <p14:section name="Untitled Section" id="{0D124B7C-AE43-8147-B29B-97F54339A69C}">
          <p14:sldIdLst>
            <p14:sldId id="357"/>
            <p14:sldId id="377"/>
            <p14:sldId id="394"/>
            <p14:sldId id="398"/>
            <p14:sldId id="397"/>
            <p14:sldId id="396"/>
            <p14:sldId id="387"/>
            <p14:sldId id="388"/>
            <p14:sldId id="389"/>
            <p14:sldId id="390"/>
            <p14:sldId id="391"/>
            <p14:sldId id="392"/>
            <p14:sldId id="2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68"/>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4283" cy="496571"/>
          </a:xfrm>
          <a:prstGeom prst="rect">
            <a:avLst/>
          </a:prstGeom>
        </p:spPr>
        <p:txBody>
          <a:bodyPr vert="horz" lIns="92318" tIns="46159" rIns="92318" bIns="46159" rtlCol="0"/>
          <a:lstStyle>
            <a:lvl1pPr algn="l">
              <a:defRPr sz="1200"/>
            </a:lvl1pPr>
          </a:lstStyle>
          <a:p>
            <a:endParaRPr lang="lv-LV"/>
          </a:p>
        </p:txBody>
      </p:sp>
      <p:sp>
        <p:nvSpPr>
          <p:cNvPr id="3" name="Date Placeholder 2"/>
          <p:cNvSpPr>
            <a:spLocks noGrp="1"/>
          </p:cNvSpPr>
          <p:nvPr>
            <p:ph type="dt" sz="quarter" idx="1"/>
          </p:nvPr>
        </p:nvSpPr>
        <p:spPr>
          <a:xfrm>
            <a:off x="3848645" y="0"/>
            <a:ext cx="2944283" cy="496571"/>
          </a:xfrm>
          <a:prstGeom prst="rect">
            <a:avLst/>
          </a:prstGeom>
        </p:spPr>
        <p:txBody>
          <a:bodyPr vert="horz" lIns="92318" tIns="46159" rIns="92318" bIns="46159" rtlCol="0"/>
          <a:lstStyle>
            <a:lvl1pPr algn="r">
              <a:defRPr sz="1200"/>
            </a:lvl1pPr>
          </a:lstStyle>
          <a:p>
            <a:fld id="{E61AEF05-2A9C-490A-A701-E5987D60A024}" type="datetimeFigureOut">
              <a:rPr lang="lv-LV" smtClean="0"/>
              <a:t>29.05.2017</a:t>
            </a:fld>
            <a:endParaRPr lang="lv-LV"/>
          </a:p>
        </p:txBody>
      </p:sp>
      <p:sp>
        <p:nvSpPr>
          <p:cNvPr id="4" name="Footer Placeholder 3"/>
          <p:cNvSpPr>
            <a:spLocks noGrp="1"/>
          </p:cNvSpPr>
          <p:nvPr>
            <p:ph type="ftr" sz="quarter" idx="2"/>
          </p:nvPr>
        </p:nvSpPr>
        <p:spPr>
          <a:xfrm>
            <a:off x="2" y="9433107"/>
            <a:ext cx="2944283" cy="496571"/>
          </a:xfrm>
          <a:prstGeom prst="rect">
            <a:avLst/>
          </a:prstGeom>
        </p:spPr>
        <p:txBody>
          <a:bodyPr vert="horz" lIns="92318" tIns="46159" rIns="92318" bIns="46159" rtlCol="0" anchor="b"/>
          <a:lstStyle>
            <a:lvl1pPr algn="l">
              <a:defRPr sz="1200"/>
            </a:lvl1pPr>
          </a:lstStyle>
          <a:p>
            <a:endParaRPr lang="lv-LV"/>
          </a:p>
        </p:txBody>
      </p:sp>
      <p:sp>
        <p:nvSpPr>
          <p:cNvPr id="5" name="Slide Number Placeholder 4"/>
          <p:cNvSpPr>
            <a:spLocks noGrp="1"/>
          </p:cNvSpPr>
          <p:nvPr>
            <p:ph type="sldNum" sz="quarter" idx="3"/>
          </p:nvPr>
        </p:nvSpPr>
        <p:spPr>
          <a:xfrm>
            <a:off x="3848645" y="9433107"/>
            <a:ext cx="2944283" cy="496571"/>
          </a:xfrm>
          <a:prstGeom prst="rect">
            <a:avLst/>
          </a:prstGeom>
        </p:spPr>
        <p:txBody>
          <a:bodyPr vert="horz" lIns="92318" tIns="46159" rIns="92318" bIns="46159" rtlCol="0" anchor="b"/>
          <a:lstStyle>
            <a:lvl1pPr algn="r">
              <a:defRPr sz="1200"/>
            </a:lvl1pPr>
          </a:lstStyle>
          <a:p>
            <a:fld id="{93170AC6-C028-42DF-AF01-9D7309C543D3}" type="slidenum">
              <a:rPr lang="lv-LV" smtClean="0"/>
              <a:t>‹#›</a:t>
            </a:fld>
            <a:endParaRPr lang="lv-LV"/>
          </a:p>
        </p:txBody>
      </p:sp>
    </p:spTree>
    <p:extLst>
      <p:ext uri="{BB962C8B-B14F-4D97-AF65-F5344CB8AC3E}">
        <p14:creationId xmlns:p14="http://schemas.microsoft.com/office/powerpoint/2010/main" val="39941892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4283" cy="496571"/>
          </a:xfrm>
          <a:prstGeom prst="rect">
            <a:avLst/>
          </a:prstGeom>
        </p:spPr>
        <p:txBody>
          <a:bodyPr vert="horz" lIns="92318" tIns="46159" rIns="92318" bIns="46159" rtlCol="0"/>
          <a:lstStyle>
            <a:lvl1pPr algn="l">
              <a:defRPr sz="1200"/>
            </a:lvl1pPr>
          </a:lstStyle>
          <a:p>
            <a:endParaRPr lang="lv-LV"/>
          </a:p>
        </p:txBody>
      </p:sp>
      <p:sp>
        <p:nvSpPr>
          <p:cNvPr id="3" name="Date Placeholder 2"/>
          <p:cNvSpPr>
            <a:spLocks noGrp="1"/>
          </p:cNvSpPr>
          <p:nvPr>
            <p:ph type="dt" idx="1"/>
          </p:nvPr>
        </p:nvSpPr>
        <p:spPr>
          <a:xfrm>
            <a:off x="3848645" y="0"/>
            <a:ext cx="2944283" cy="496571"/>
          </a:xfrm>
          <a:prstGeom prst="rect">
            <a:avLst/>
          </a:prstGeom>
        </p:spPr>
        <p:txBody>
          <a:bodyPr vert="horz" lIns="92318" tIns="46159" rIns="92318" bIns="46159" rtlCol="0"/>
          <a:lstStyle>
            <a:lvl1pPr algn="r">
              <a:defRPr sz="1200"/>
            </a:lvl1pPr>
          </a:lstStyle>
          <a:p>
            <a:fld id="{7D8B0190-AB26-45BA-9728-4B31236091C6}" type="datetimeFigureOut">
              <a:rPr lang="lv-LV" smtClean="0"/>
              <a:t>29.05.2017</a:t>
            </a:fld>
            <a:endParaRPr lang="lv-LV"/>
          </a:p>
        </p:txBody>
      </p:sp>
      <p:sp>
        <p:nvSpPr>
          <p:cNvPr id="4" name="Slide Image Placeholder 3"/>
          <p:cNvSpPr>
            <a:spLocks noGrp="1" noRot="1" noChangeAspect="1"/>
          </p:cNvSpPr>
          <p:nvPr>
            <p:ph type="sldImg" idx="2"/>
          </p:nvPr>
        </p:nvSpPr>
        <p:spPr>
          <a:xfrm>
            <a:off x="912813" y="742950"/>
            <a:ext cx="4968875" cy="3727450"/>
          </a:xfrm>
          <a:prstGeom prst="rect">
            <a:avLst/>
          </a:prstGeom>
          <a:noFill/>
          <a:ln w="12700">
            <a:solidFill>
              <a:prstClr val="black"/>
            </a:solidFill>
          </a:ln>
        </p:spPr>
        <p:txBody>
          <a:bodyPr vert="horz" lIns="92318" tIns="46159" rIns="92318" bIns="46159" rtlCol="0" anchor="ctr"/>
          <a:lstStyle/>
          <a:p>
            <a:endParaRPr lang="lv-LV"/>
          </a:p>
        </p:txBody>
      </p:sp>
      <p:sp>
        <p:nvSpPr>
          <p:cNvPr id="5" name="Notes Placeholder 4"/>
          <p:cNvSpPr>
            <a:spLocks noGrp="1"/>
          </p:cNvSpPr>
          <p:nvPr>
            <p:ph type="body" sz="quarter" idx="3"/>
          </p:nvPr>
        </p:nvSpPr>
        <p:spPr>
          <a:xfrm>
            <a:off x="679450" y="4717415"/>
            <a:ext cx="5435600" cy="4469131"/>
          </a:xfrm>
          <a:prstGeom prst="rect">
            <a:avLst/>
          </a:prstGeom>
        </p:spPr>
        <p:txBody>
          <a:bodyPr vert="horz" lIns="92318" tIns="46159" rIns="92318" bIns="461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2" y="9433107"/>
            <a:ext cx="2944283" cy="496571"/>
          </a:xfrm>
          <a:prstGeom prst="rect">
            <a:avLst/>
          </a:prstGeom>
        </p:spPr>
        <p:txBody>
          <a:bodyPr vert="horz" lIns="92318" tIns="46159" rIns="92318" bIns="46159" rtlCol="0" anchor="b"/>
          <a:lstStyle>
            <a:lvl1pPr algn="l">
              <a:defRPr sz="1200"/>
            </a:lvl1pPr>
          </a:lstStyle>
          <a:p>
            <a:endParaRPr lang="lv-LV"/>
          </a:p>
        </p:txBody>
      </p:sp>
      <p:sp>
        <p:nvSpPr>
          <p:cNvPr id="7" name="Slide Number Placeholder 6"/>
          <p:cNvSpPr>
            <a:spLocks noGrp="1"/>
          </p:cNvSpPr>
          <p:nvPr>
            <p:ph type="sldNum" sz="quarter" idx="5"/>
          </p:nvPr>
        </p:nvSpPr>
        <p:spPr>
          <a:xfrm>
            <a:off x="3848645" y="9433107"/>
            <a:ext cx="2944283" cy="496571"/>
          </a:xfrm>
          <a:prstGeom prst="rect">
            <a:avLst/>
          </a:prstGeom>
        </p:spPr>
        <p:txBody>
          <a:bodyPr vert="horz" lIns="92318" tIns="46159" rIns="92318" bIns="46159" rtlCol="0" anchor="b"/>
          <a:lstStyle>
            <a:lvl1pPr algn="r">
              <a:defRPr sz="1200"/>
            </a:lvl1pPr>
          </a:lstStyle>
          <a:p>
            <a:fld id="{1B279CF9-1BEB-4BD2-BFB6-79C9D6052C24}" type="slidenum">
              <a:rPr lang="lv-LV" smtClean="0"/>
              <a:t>‹#›</a:t>
            </a:fld>
            <a:endParaRPr lang="lv-LV"/>
          </a:p>
        </p:txBody>
      </p:sp>
    </p:spTree>
    <p:extLst>
      <p:ext uri="{BB962C8B-B14F-4D97-AF65-F5344CB8AC3E}">
        <p14:creationId xmlns:p14="http://schemas.microsoft.com/office/powerpoint/2010/main" val="4175990985"/>
      </p:ext>
    </p:extLst>
  </p:cSld>
  <p:clrMap bg1="lt1" tx1="dk1" bg2="lt2" tx2="dk2" accent1="accent1" accent2="accent2" accent3="accent3" accent4="accent4" accent5="accent5" accent6="accent6" hlink="hlink" folHlink="folHlink"/>
  <p:notesStyle>
    <a:lvl1pPr marL="0" algn="l" defTabSz="939575" rtl="0" eaLnBrk="1" latinLnBrk="0" hangingPunct="1">
      <a:defRPr sz="1200" kern="1200">
        <a:solidFill>
          <a:schemeClr val="tx1"/>
        </a:solidFill>
        <a:latin typeface="+mn-lt"/>
        <a:ea typeface="+mn-ea"/>
        <a:cs typeface="+mn-cs"/>
      </a:defRPr>
    </a:lvl1pPr>
    <a:lvl2pPr marL="469788" algn="l" defTabSz="939575" rtl="0" eaLnBrk="1" latinLnBrk="0" hangingPunct="1">
      <a:defRPr sz="1200" kern="1200">
        <a:solidFill>
          <a:schemeClr val="tx1"/>
        </a:solidFill>
        <a:latin typeface="+mn-lt"/>
        <a:ea typeface="+mn-ea"/>
        <a:cs typeface="+mn-cs"/>
      </a:defRPr>
    </a:lvl2pPr>
    <a:lvl3pPr marL="939575" algn="l" defTabSz="939575" rtl="0" eaLnBrk="1" latinLnBrk="0" hangingPunct="1">
      <a:defRPr sz="1200" kern="1200">
        <a:solidFill>
          <a:schemeClr val="tx1"/>
        </a:solidFill>
        <a:latin typeface="+mn-lt"/>
        <a:ea typeface="+mn-ea"/>
        <a:cs typeface="+mn-cs"/>
      </a:defRPr>
    </a:lvl3pPr>
    <a:lvl4pPr marL="1409365" algn="l" defTabSz="939575" rtl="0" eaLnBrk="1" latinLnBrk="0" hangingPunct="1">
      <a:defRPr sz="1200" kern="1200">
        <a:solidFill>
          <a:schemeClr val="tx1"/>
        </a:solidFill>
        <a:latin typeface="+mn-lt"/>
        <a:ea typeface="+mn-ea"/>
        <a:cs typeface="+mn-cs"/>
      </a:defRPr>
    </a:lvl4pPr>
    <a:lvl5pPr marL="1879152" algn="l" defTabSz="939575" rtl="0" eaLnBrk="1" latinLnBrk="0" hangingPunct="1">
      <a:defRPr sz="1200" kern="1200">
        <a:solidFill>
          <a:schemeClr val="tx1"/>
        </a:solidFill>
        <a:latin typeface="+mn-lt"/>
        <a:ea typeface="+mn-ea"/>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10"/>
          </p:nvPr>
        </p:nvSpPr>
        <p:spPr/>
        <p:txBody>
          <a:bodyPr/>
          <a:lstStyle/>
          <a:p>
            <a:fld id="{1B279CF9-1BEB-4BD2-BFB6-79C9D6052C24}" type="slidenum">
              <a:rPr lang="lv-LV" smtClean="0">
                <a:solidFill>
                  <a:prstClr val="black"/>
                </a:solidFill>
              </a:rPr>
              <a:pPr/>
              <a:t>2</a:t>
            </a:fld>
            <a:endParaRPr lang="lv-LV">
              <a:solidFill>
                <a:prstClr val="black"/>
              </a:solidFill>
            </a:endParaRPr>
          </a:p>
        </p:txBody>
      </p:sp>
    </p:spTree>
    <p:extLst>
      <p:ext uri="{BB962C8B-B14F-4D97-AF65-F5344CB8AC3E}">
        <p14:creationId xmlns:p14="http://schemas.microsoft.com/office/powerpoint/2010/main" val="8246826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lv-LV"/>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v-LV"/>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Tree>
    <p:extLst>
      <p:ext uri="{BB962C8B-B14F-4D97-AF65-F5344CB8AC3E}">
        <p14:creationId xmlns:p14="http://schemas.microsoft.com/office/powerpoint/2010/main" val="63299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Click to edit Master title style</a:t>
            </a:r>
            <a:endParaRPr lang="en-US"/>
          </a:p>
        </p:txBody>
      </p:sp>
      <p:sp>
        <p:nvSpPr>
          <p:cNvPr id="3" name="Content Placeholder 2"/>
          <p:cNvSpPr>
            <a:spLocks noGrp="1"/>
          </p:cNvSpPr>
          <p:nvPr>
            <p:ph idx="1"/>
          </p:nvPr>
        </p:nvSpPr>
        <p:spPr/>
        <p:txBody>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Tree>
    <p:extLst>
      <p:ext uri="{BB962C8B-B14F-4D97-AF65-F5344CB8AC3E}">
        <p14:creationId xmlns:p14="http://schemas.microsoft.com/office/powerpoint/2010/main" val="1623380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lv-LV"/>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v-LV"/>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Tree>
    <p:extLst>
      <p:ext uri="{BB962C8B-B14F-4D97-AF65-F5344CB8AC3E}">
        <p14:creationId xmlns:p14="http://schemas.microsoft.com/office/powerpoint/2010/main" val="1287859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8501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lv-LV"/>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v-LV"/>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v-LV"/>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112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0687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9475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lv-LV"/>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v-LV"/>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3080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lv-LV"/>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v-LV"/>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79068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191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lv-LV"/>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31742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3"/>
            <a:ext cx="7772400" cy="1470023"/>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69788" indent="0" algn="ctr">
              <a:buNone/>
              <a:defRPr>
                <a:solidFill>
                  <a:schemeClr val="tx1">
                    <a:tint val="75000"/>
                  </a:schemeClr>
                </a:solidFill>
              </a:defRPr>
            </a:lvl2pPr>
            <a:lvl3pPr marL="939575" indent="0" algn="ctr">
              <a:buNone/>
              <a:defRPr>
                <a:solidFill>
                  <a:schemeClr val="tx1">
                    <a:tint val="75000"/>
                  </a:schemeClr>
                </a:solidFill>
              </a:defRPr>
            </a:lvl3pPr>
            <a:lvl4pPr marL="1409365" indent="0" algn="ctr">
              <a:buNone/>
              <a:defRPr>
                <a:solidFill>
                  <a:schemeClr val="tx1">
                    <a:tint val="75000"/>
                  </a:schemeClr>
                </a:solidFill>
              </a:defRPr>
            </a:lvl4pPr>
            <a:lvl5pPr marL="1879152" indent="0" algn="ctr">
              <a:buNone/>
              <a:defRPr>
                <a:solidFill>
                  <a:schemeClr val="tx1">
                    <a:tint val="75000"/>
                  </a:schemeClr>
                </a:solidFill>
              </a:defRPr>
            </a:lvl5pPr>
            <a:lvl6pPr marL="2348940" indent="0" algn="ctr">
              <a:buNone/>
              <a:defRPr>
                <a:solidFill>
                  <a:schemeClr val="tx1">
                    <a:tint val="75000"/>
                  </a:schemeClr>
                </a:solidFill>
              </a:defRPr>
            </a:lvl6pPr>
            <a:lvl7pPr marL="2818729" indent="0" algn="ctr">
              <a:buNone/>
              <a:defRPr>
                <a:solidFill>
                  <a:schemeClr val="tx1">
                    <a:tint val="75000"/>
                  </a:schemeClr>
                </a:solidFill>
              </a:defRPr>
            </a:lvl7pPr>
            <a:lvl8pPr marL="3288515" indent="0" algn="ctr">
              <a:buNone/>
              <a:defRPr>
                <a:solidFill>
                  <a:schemeClr val="tx1">
                    <a:tint val="75000"/>
                  </a:schemeClr>
                </a:solidFill>
              </a:defRPr>
            </a:lvl8pPr>
            <a:lvl9pPr marL="375830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431882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608350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0" y="4406905"/>
            <a:ext cx="7772400" cy="136207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310" y="2906727"/>
            <a:ext cx="7772400" cy="1500188"/>
          </a:xfrm>
        </p:spPr>
        <p:txBody>
          <a:bodyPr anchor="b"/>
          <a:lstStyle>
            <a:lvl1pPr marL="0" indent="0">
              <a:buNone/>
              <a:defRPr sz="1900">
                <a:solidFill>
                  <a:schemeClr val="tx1">
                    <a:tint val="75000"/>
                  </a:schemeClr>
                </a:solidFill>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95325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8"/>
            <a:ext cx="40386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8"/>
            <a:ext cx="40386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0187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5" y="1535116"/>
            <a:ext cx="404019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5" y="2174880"/>
            <a:ext cx="404019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535116"/>
            <a:ext cx="404178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2174880"/>
            <a:ext cx="404178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73080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6790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7656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5" y="273053"/>
            <a:ext cx="3008310" cy="1162051"/>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055" y="273068"/>
            <a:ext cx="5111750" cy="5853113"/>
          </a:xfrm>
        </p:spPr>
        <p:txBody>
          <a:bodyPr/>
          <a:lstStyle>
            <a:lvl1pPr>
              <a:defRPr sz="3300"/>
            </a:lvl1pPr>
            <a:lvl2pPr>
              <a:defRPr sz="2900"/>
            </a:lvl2pPr>
            <a:lvl3pPr>
              <a:defRPr sz="25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5" y="1435110"/>
            <a:ext cx="3008310" cy="46910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1384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0" y="4800605"/>
            <a:ext cx="5486400" cy="566739"/>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290" y="612773"/>
            <a:ext cx="5486400" cy="4114800"/>
          </a:xfrm>
        </p:spPr>
        <p:txBody>
          <a:bodyPr/>
          <a:lstStyle>
            <a:lvl1pPr marL="0" indent="0">
              <a:buNone/>
              <a:defRPr sz="3300"/>
            </a:lvl1pPr>
            <a:lvl2pPr marL="469788" indent="0">
              <a:buNone/>
              <a:defRPr sz="2900"/>
            </a:lvl2pPr>
            <a:lvl3pPr marL="939575" indent="0">
              <a:buNone/>
              <a:defRPr sz="2500"/>
            </a:lvl3pPr>
            <a:lvl4pPr marL="1409365" indent="0">
              <a:buNone/>
              <a:defRPr sz="1900"/>
            </a:lvl4pPr>
            <a:lvl5pPr marL="1879152" indent="0">
              <a:buNone/>
              <a:defRPr sz="1900"/>
            </a:lvl5pPr>
            <a:lvl6pPr marL="2348940" indent="0">
              <a:buNone/>
              <a:defRPr sz="1900"/>
            </a:lvl6pPr>
            <a:lvl7pPr marL="2818729" indent="0">
              <a:buNone/>
              <a:defRPr sz="1900"/>
            </a:lvl7pPr>
            <a:lvl8pPr marL="3288515" indent="0">
              <a:buNone/>
              <a:defRPr sz="1900"/>
            </a:lvl8pPr>
            <a:lvl9pPr marL="3758305" indent="0">
              <a:buNone/>
              <a:defRPr sz="1900"/>
            </a:lvl9pPr>
          </a:lstStyle>
          <a:p>
            <a:endParaRPr lang="en-US"/>
          </a:p>
        </p:txBody>
      </p:sp>
      <p:sp>
        <p:nvSpPr>
          <p:cNvPr id="4" name="Text Placeholder 3"/>
          <p:cNvSpPr>
            <a:spLocks noGrp="1"/>
          </p:cNvSpPr>
          <p:nvPr>
            <p:ph type="body" sz="half" idx="2"/>
          </p:nvPr>
        </p:nvSpPr>
        <p:spPr>
          <a:xfrm>
            <a:off x="1792290" y="5367353"/>
            <a:ext cx="5486400" cy="8048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53204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90554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7"/>
            <a:ext cx="2057400" cy="5851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57"/>
            <a:ext cx="6019800" cy="58515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53984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lv-LV"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v-LV"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110897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Content Placeholder 2"/>
          <p:cNvSpPr>
            <a:spLocks noGrp="1"/>
          </p:cNvSpPr>
          <p:nvPr>
            <p:ph idx="1"/>
          </p:nvPr>
        </p:nvSpPr>
        <p:spPr/>
        <p:txBody>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Tree>
    <p:extLst>
      <p:ext uri="{BB962C8B-B14F-4D97-AF65-F5344CB8AC3E}">
        <p14:creationId xmlns:p14="http://schemas.microsoft.com/office/powerpoint/2010/main" val="158297010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lv-LV"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v-LV"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Tree>
    <p:extLst>
      <p:ext uri="{BB962C8B-B14F-4D97-AF65-F5344CB8AC3E}">
        <p14:creationId xmlns:p14="http://schemas.microsoft.com/office/powerpoint/2010/main" val="31963333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9911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lv-LV"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v-LV"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v-LV"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04856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8172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59255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lv-LV"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72534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lv-LV"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53113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2580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lv-LV"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76749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3"/>
            <a:ext cx="7772400" cy="1470023"/>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69788" indent="0" algn="ctr">
              <a:buNone/>
              <a:defRPr>
                <a:solidFill>
                  <a:schemeClr val="tx1">
                    <a:tint val="75000"/>
                  </a:schemeClr>
                </a:solidFill>
              </a:defRPr>
            </a:lvl2pPr>
            <a:lvl3pPr marL="939575" indent="0" algn="ctr">
              <a:buNone/>
              <a:defRPr>
                <a:solidFill>
                  <a:schemeClr val="tx1">
                    <a:tint val="75000"/>
                  </a:schemeClr>
                </a:solidFill>
              </a:defRPr>
            </a:lvl3pPr>
            <a:lvl4pPr marL="1409365" indent="0" algn="ctr">
              <a:buNone/>
              <a:defRPr>
                <a:solidFill>
                  <a:schemeClr val="tx1">
                    <a:tint val="75000"/>
                  </a:schemeClr>
                </a:solidFill>
              </a:defRPr>
            </a:lvl4pPr>
            <a:lvl5pPr marL="1879152" indent="0" algn="ctr">
              <a:buNone/>
              <a:defRPr>
                <a:solidFill>
                  <a:schemeClr val="tx1">
                    <a:tint val="75000"/>
                  </a:schemeClr>
                </a:solidFill>
              </a:defRPr>
            </a:lvl5pPr>
            <a:lvl6pPr marL="2348940" indent="0" algn="ctr">
              <a:buNone/>
              <a:defRPr>
                <a:solidFill>
                  <a:schemeClr val="tx1">
                    <a:tint val="75000"/>
                  </a:schemeClr>
                </a:solidFill>
              </a:defRPr>
            </a:lvl6pPr>
            <a:lvl7pPr marL="2818729" indent="0" algn="ctr">
              <a:buNone/>
              <a:defRPr>
                <a:solidFill>
                  <a:schemeClr val="tx1">
                    <a:tint val="75000"/>
                  </a:schemeClr>
                </a:solidFill>
              </a:defRPr>
            </a:lvl7pPr>
            <a:lvl8pPr marL="3288515" indent="0" algn="ctr">
              <a:buNone/>
              <a:defRPr>
                <a:solidFill>
                  <a:schemeClr val="tx1">
                    <a:tint val="75000"/>
                  </a:schemeClr>
                </a:solidFill>
              </a:defRPr>
            </a:lvl8pPr>
            <a:lvl9pPr marL="375830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799917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78806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0" y="4406905"/>
            <a:ext cx="7772400" cy="136207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722310" y="2906727"/>
            <a:ext cx="7772400" cy="1500188"/>
          </a:xfrm>
        </p:spPr>
        <p:txBody>
          <a:bodyPr anchor="b"/>
          <a:lstStyle>
            <a:lvl1pPr marL="0" indent="0">
              <a:buNone/>
              <a:defRPr sz="1900">
                <a:solidFill>
                  <a:schemeClr val="tx1">
                    <a:tint val="75000"/>
                  </a:schemeClr>
                </a:solidFill>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05865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8"/>
            <a:ext cx="40386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8"/>
            <a:ext cx="40386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84159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5" y="1535116"/>
            <a:ext cx="404019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5" y="2174880"/>
            <a:ext cx="404019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535116"/>
            <a:ext cx="404178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2174880"/>
            <a:ext cx="404178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04618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00361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323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5" y="273053"/>
            <a:ext cx="3008310" cy="1162051"/>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055" y="273068"/>
            <a:ext cx="5111750" cy="5853113"/>
          </a:xfrm>
        </p:spPr>
        <p:txBody>
          <a:bodyPr/>
          <a:lstStyle>
            <a:lvl1pPr>
              <a:defRPr sz="3300"/>
            </a:lvl1pPr>
            <a:lvl2pPr>
              <a:defRPr sz="2900"/>
            </a:lvl2pPr>
            <a:lvl3pPr>
              <a:defRPr sz="25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5" y="1435110"/>
            <a:ext cx="3008310" cy="46910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74060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0" y="4800605"/>
            <a:ext cx="5486400" cy="566739"/>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290" y="612773"/>
            <a:ext cx="5486400" cy="4114800"/>
          </a:xfrm>
        </p:spPr>
        <p:txBody>
          <a:bodyPr/>
          <a:lstStyle>
            <a:lvl1pPr marL="0" indent="0">
              <a:buNone/>
              <a:defRPr sz="3300"/>
            </a:lvl1pPr>
            <a:lvl2pPr marL="469788" indent="0">
              <a:buNone/>
              <a:defRPr sz="2900"/>
            </a:lvl2pPr>
            <a:lvl3pPr marL="939575" indent="0">
              <a:buNone/>
              <a:defRPr sz="2500"/>
            </a:lvl3pPr>
            <a:lvl4pPr marL="1409365" indent="0">
              <a:buNone/>
              <a:defRPr sz="1900"/>
            </a:lvl4pPr>
            <a:lvl5pPr marL="1879152" indent="0">
              <a:buNone/>
              <a:defRPr sz="1900"/>
            </a:lvl5pPr>
            <a:lvl6pPr marL="2348940" indent="0">
              <a:buNone/>
              <a:defRPr sz="1900"/>
            </a:lvl6pPr>
            <a:lvl7pPr marL="2818729" indent="0">
              <a:buNone/>
              <a:defRPr sz="1900"/>
            </a:lvl7pPr>
            <a:lvl8pPr marL="3288515" indent="0">
              <a:buNone/>
              <a:defRPr sz="1900"/>
            </a:lvl8pPr>
            <a:lvl9pPr marL="3758305" indent="0">
              <a:buNone/>
              <a:defRPr sz="1900"/>
            </a:lvl9pPr>
          </a:lstStyle>
          <a:p>
            <a:endParaRPr lang="en-US"/>
          </a:p>
        </p:txBody>
      </p:sp>
      <p:sp>
        <p:nvSpPr>
          <p:cNvPr id="4" name="Text Placeholder 3"/>
          <p:cNvSpPr>
            <a:spLocks noGrp="1"/>
          </p:cNvSpPr>
          <p:nvPr>
            <p:ph type="body" sz="half" idx="2"/>
          </p:nvPr>
        </p:nvSpPr>
        <p:spPr>
          <a:xfrm>
            <a:off x="1792290" y="5367353"/>
            <a:ext cx="5486400" cy="8048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80006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53129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7"/>
            <a:ext cx="2057400" cy="5851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57"/>
            <a:ext cx="6019800" cy="58515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485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lv-LV"/>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5/29/2017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427670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3"/>
            <a:ext cx="8229600" cy="1143000"/>
          </a:xfrm>
          <a:prstGeom prst="rect">
            <a:avLst/>
          </a:prstGeom>
        </p:spPr>
        <p:txBody>
          <a:bodyPr vert="horz" lIns="93957" tIns="46979" rIns="93957" bIns="4697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8"/>
            <a:ext cx="8229600" cy="4525965"/>
          </a:xfrm>
          <a:prstGeom prst="rect">
            <a:avLst/>
          </a:prstGeom>
        </p:spPr>
        <p:txBody>
          <a:bodyPr vert="horz" lIns="93957" tIns="46979" rIns="93957" bIns="4697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69"/>
            <a:ext cx="2133600" cy="365123"/>
          </a:xfrm>
          <a:prstGeom prst="rect">
            <a:avLst/>
          </a:prstGeom>
        </p:spPr>
        <p:txBody>
          <a:bodyPr vert="horz" lIns="93957" tIns="46979" rIns="93957" bIns="46979"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69"/>
            <a:ext cx="2895600" cy="365123"/>
          </a:xfrm>
          <a:prstGeom prst="rect">
            <a:avLst/>
          </a:prstGeom>
        </p:spPr>
        <p:txBody>
          <a:bodyPr vert="horz" lIns="93957" tIns="46979" rIns="93957" bIns="46979"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69"/>
            <a:ext cx="2133600" cy="365123"/>
          </a:xfrm>
          <a:prstGeom prst="rect">
            <a:avLst/>
          </a:prstGeom>
        </p:spPr>
        <p:txBody>
          <a:bodyPr vert="horz" lIns="93957" tIns="46979" rIns="93957" bIns="46979"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91695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txStyles>
    <p:titleStyle>
      <a:lvl1pPr algn="ctr" defTabSz="939575" rtl="0" eaLnBrk="1" latinLnBrk="0" hangingPunct="1">
        <a:spcBef>
          <a:spcPct val="0"/>
        </a:spcBef>
        <a:buNone/>
        <a:defRPr sz="4500" kern="1200">
          <a:solidFill>
            <a:schemeClr val="tx1"/>
          </a:solidFill>
          <a:latin typeface="+mj-lt"/>
          <a:ea typeface="+mj-ea"/>
          <a:cs typeface="+mj-cs"/>
        </a:defRPr>
      </a:lvl1pPr>
    </p:titleStyle>
    <p:bodyStyle>
      <a:lvl1pPr marL="352341" indent="-352341" algn="l" defTabSz="939575" rtl="0" eaLnBrk="1" latinLnBrk="0" hangingPunct="1">
        <a:spcBef>
          <a:spcPct val="20000"/>
        </a:spcBef>
        <a:buFont typeface="Arial" pitchFamily="34" charset="0"/>
        <a:buChar char="•"/>
        <a:defRPr sz="3300" kern="1200">
          <a:solidFill>
            <a:schemeClr val="tx1"/>
          </a:solidFill>
          <a:latin typeface="+mn-lt"/>
          <a:ea typeface="+mn-ea"/>
          <a:cs typeface="+mn-cs"/>
        </a:defRPr>
      </a:lvl1pPr>
      <a:lvl2pPr marL="763404" indent="-293618" algn="l" defTabSz="939575"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74468" indent="-234893" algn="l" defTabSz="939575"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44259"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4pPr>
      <a:lvl5pPr marL="211404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lv-LV"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080931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3"/>
            <a:ext cx="8229600" cy="1143000"/>
          </a:xfrm>
          <a:prstGeom prst="rect">
            <a:avLst/>
          </a:prstGeom>
        </p:spPr>
        <p:txBody>
          <a:bodyPr vert="horz" lIns="93957" tIns="46979" rIns="93957" bIns="4697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8"/>
            <a:ext cx="8229600" cy="4525965"/>
          </a:xfrm>
          <a:prstGeom prst="rect">
            <a:avLst/>
          </a:prstGeom>
        </p:spPr>
        <p:txBody>
          <a:bodyPr vert="horz" lIns="93957" tIns="46979" rIns="93957" bIns="4697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69"/>
            <a:ext cx="2133600" cy="365123"/>
          </a:xfrm>
          <a:prstGeom prst="rect">
            <a:avLst/>
          </a:prstGeom>
        </p:spPr>
        <p:txBody>
          <a:bodyPr vert="horz" lIns="93957" tIns="46979" rIns="93957" bIns="46979"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5/29/2017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69"/>
            <a:ext cx="2895600" cy="365123"/>
          </a:xfrm>
          <a:prstGeom prst="rect">
            <a:avLst/>
          </a:prstGeom>
        </p:spPr>
        <p:txBody>
          <a:bodyPr vert="horz" lIns="93957" tIns="46979" rIns="93957" bIns="46979"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69"/>
            <a:ext cx="2133600" cy="365123"/>
          </a:xfrm>
          <a:prstGeom prst="rect">
            <a:avLst/>
          </a:prstGeom>
        </p:spPr>
        <p:txBody>
          <a:bodyPr vert="horz" lIns="93957" tIns="46979" rIns="93957" bIns="46979"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414152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iming>
    <p:tnLst>
      <p:par>
        <p:cTn id="1" dur="indefinite" restart="never" nodeType="tmRoot"/>
      </p:par>
    </p:tnLst>
  </p:timing>
  <p:txStyles>
    <p:titleStyle>
      <a:lvl1pPr algn="ctr" defTabSz="939575" rtl="0" eaLnBrk="1" latinLnBrk="0" hangingPunct="1">
        <a:spcBef>
          <a:spcPct val="0"/>
        </a:spcBef>
        <a:buNone/>
        <a:defRPr sz="4500" kern="1200">
          <a:solidFill>
            <a:schemeClr val="tx1"/>
          </a:solidFill>
          <a:latin typeface="+mj-lt"/>
          <a:ea typeface="+mj-ea"/>
          <a:cs typeface="+mj-cs"/>
        </a:defRPr>
      </a:lvl1pPr>
    </p:titleStyle>
    <p:bodyStyle>
      <a:lvl1pPr marL="352341" indent="-352341" algn="l" defTabSz="939575" rtl="0" eaLnBrk="1" latinLnBrk="0" hangingPunct="1">
        <a:spcBef>
          <a:spcPct val="20000"/>
        </a:spcBef>
        <a:buFont typeface="Arial" pitchFamily="34" charset="0"/>
        <a:buChar char="•"/>
        <a:defRPr sz="3300" kern="1200">
          <a:solidFill>
            <a:schemeClr val="tx1"/>
          </a:solidFill>
          <a:latin typeface="+mn-lt"/>
          <a:ea typeface="+mn-ea"/>
          <a:cs typeface="+mn-cs"/>
        </a:defRPr>
      </a:lvl1pPr>
      <a:lvl2pPr marL="763404" indent="-293618" algn="l" defTabSz="939575"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74468" indent="-234893" algn="l" defTabSz="939575"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44259"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4pPr>
      <a:lvl5pPr marL="211404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bumba@inbox.lv"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info@dvi.gov.lv"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1"/>
            <a:ext cx="3777632" cy="4072342"/>
          </a:xfrm>
          <a:prstGeom prst="rect">
            <a:avLst/>
          </a:prstGeom>
        </p:spPr>
      </p:pic>
      <p:sp>
        <p:nvSpPr>
          <p:cNvPr id="3" name="Subtitle 2"/>
          <p:cNvSpPr>
            <a:spLocks noGrp="1"/>
          </p:cNvSpPr>
          <p:nvPr>
            <p:ph type="subTitle" idx="1"/>
          </p:nvPr>
        </p:nvSpPr>
        <p:spPr>
          <a:xfrm>
            <a:off x="1143000" y="4724400"/>
            <a:ext cx="6969890" cy="1015429"/>
          </a:xfrm>
        </p:spPr>
        <p:txBody>
          <a:bodyPr>
            <a:noAutofit/>
          </a:bodyPr>
          <a:lstStyle/>
          <a:p>
            <a:r>
              <a:rPr lang="lv-LV" sz="1400" dirty="0" smtClean="0">
                <a:solidFill>
                  <a:schemeClr val="tx1"/>
                </a:solidFill>
                <a:latin typeface="Times New Roman" panose="02020603050405020304" pitchFamily="18" charset="0"/>
                <a:cs typeface="Times New Roman" panose="02020603050405020304" pitchFamily="18" charset="0"/>
              </a:rPr>
              <a:t>Personas datu apstrādes uzraudzības nodaļas juriskonsults Matīss Liepiņš</a:t>
            </a:r>
            <a:endParaRPr lang="lv-LV" sz="1400" dirty="0">
              <a:solidFill>
                <a:schemeClr val="tx1"/>
              </a:solidFill>
              <a:latin typeface="Times New Roman" panose="02020603050405020304" pitchFamily="18" charset="0"/>
              <a:cs typeface="Times New Roman" panose="02020603050405020304" pitchFamily="18" charset="0"/>
            </a:endParaRPr>
          </a:p>
          <a:p>
            <a:r>
              <a:rPr lang="lv-LV" sz="1400" dirty="0" smtClean="0">
                <a:solidFill>
                  <a:schemeClr val="tx1"/>
                </a:solidFill>
                <a:latin typeface="Times New Roman" panose="02020603050405020304" pitchFamily="18" charset="0"/>
                <a:cs typeface="Times New Roman" panose="02020603050405020304" pitchFamily="18" charset="0"/>
              </a:rPr>
              <a:t>67223131</a:t>
            </a:r>
            <a:endParaRPr lang="lv-LV" sz="1400" dirty="0">
              <a:solidFill>
                <a:schemeClr val="tx1"/>
              </a:solidFill>
              <a:latin typeface="Times New Roman" panose="02020603050405020304" pitchFamily="18" charset="0"/>
              <a:cs typeface="Times New Roman" panose="02020603050405020304" pitchFamily="18" charset="0"/>
            </a:endParaRPr>
          </a:p>
        </p:txBody>
      </p:sp>
      <p:sp>
        <p:nvSpPr>
          <p:cNvPr id="6" name="Subtitle 2"/>
          <p:cNvSpPr txBox="1">
            <a:spLocks/>
          </p:cNvSpPr>
          <p:nvPr/>
        </p:nvSpPr>
        <p:spPr>
          <a:xfrm>
            <a:off x="1371600" y="5867400"/>
            <a:ext cx="6400800" cy="609600"/>
          </a:xfrm>
          <a:prstGeom prst="rect">
            <a:avLst/>
          </a:prstGeom>
        </p:spPr>
        <p:txBody>
          <a:bodyPr vert="horz" lIns="93957" tIns="46979" rIns="93957" bIns="46979"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lv-LV" sz="1400" dirty="0" smtClean="0">
                <a:solidFill>
                  <a:prstClr val="black"/>
                </a:solidFill>
                <a:latin typeface="Times New Roman" panose="02020603050405020304" pitchFamily="18" charset="0"/>
                <a:cs typeface="Times New Roman" panose="02020603050405020304" pitchFamily="18" charset="0"/>
              </a:rPr>
              <a:t>27.04.2017.</a:t>
            </a:r>
          </a:p>
          <a:p>
            <a:r>
              <a:rPr lang="lv-LV" sz="1400" dirty="0" smtClean="0">
                <a:solidFill>
                  <a:prstClr val="black"/>
                </a:solidFill>
                <a:latin typeface="Times New Roman" panose="02020603050405020304" pitchFamily="18" charset="0"/>
                <a:cs typeface="Times New Roman" panose="02020603050405020304" pitchFamily="18" charset="0"/>
              </a:rPr>
              <a:t>Rīga</a:t>
            </a:r>
            <a:endParaRPr lang="lv-LV" sz="1400" dirty="0">
              <a:solidFill>
                <a:prstClr val="black"/>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
        <p:nvSpPr>
          <p:cNvPr id="2" name="Title 1"/>
          <p:cNvSpPr>
            <a:spLocks noGrp="1"/>
          </p:cNvSpPr>
          <p:nvPr>
            <p:ph type="ctrTitle"/>
          </p:nvPr>
        </p:nvSpPr>
        <p:spPr>
          <a:xfrm>
            <a:off x="685800" y="3429000"/>
            <a:ext cx="7772400" cy="838200"/>
          </a:xfrm>
        </p:spPr>
        <p:txBody>
          <a:bodyPr>
            <a:normAutofit/>
          </a:bodyPr>
          <a:lstStyle/>
          <a:p>
            <a:r>
              <a:rPr lang="lv-LV" sz="2400" b="1" dirty="0" smtClean="0">
                <a:latin typeface="Times New Roman" panose="02020603050405020304" pitchFamily="18" charset="0"/>
                <a:cs typeface="Times New Roman" panose="02020603050405020304" pitchFamily="18" charset="0"/>
              </a:rPr>
              <a:t>Personas datu aizsardzība</a:t>
            </a:r>
            <a:endParaRPr lang="lv-LV"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0278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3733800" y="1524000"/>
            <a:ext cx="4876800" cy="4435479"/>
          </a:xfrm>
        </p:spPr>
        <p:txBody>
          <a:bodyPr>
            <a:normAutofit lnSpcReduction="10000"/>
          </a:bodyPr>
          <a:lstStyle/>
          <a:p>
            <a:pPr algn="just"/>
            <a:endParaRPr lang="lv-LV" sz="2000" dirty="0">
              <a:solidFill>
                <a:schemeClr val="tx1"/>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lv-LV" sz="2000" dirty="0">
                <a:solidFill>
                  <a:schemeClr val="tx1"/>
                </a:solidFill>
                <a:latin typeface="Times New Roman" panose="02020603050405020304" pitchFamily="18" charset="0"/>
                <a:cs typeface="Times New Roman" panose="02020603050405020304" pitchFamily="18" charset="0"/>
              </a:rPr>
              <a:t>Personas dati – jebkāda informācija, kas attiecas uz identificētu vai identificējamu fizisku personu</a:t>
            </a:r>
          </a:p>
          <a:p>
            <a:pPr marL="717550" indent="-352425" algn="just">
              <a:buFont typeface="Arial" panose="020B0604020202020204" pitchFamily="34" charset="0"/>
              <a:buChar char="•"/>
            </a:pPr>
            <a:r>
              <a:rPr lang="lv-LV" sz="2000" dirty="0">
                <a:solidFill>
                  <a:schemeClr val="tx1"/>
                </a:solidFill>
                <a:latin typeface="Times New Roman" panose="02020603050405020304" pitchFamily="18" charset="0"/>
                <a:cs typeface="Times New Roman" panose="02020603050405020304" pitchFamily="18" charset="0"/>
              </a:rPr>
              <a:t>Personas dati = identifikators </a:t>
            </a:r>
            <a:r>
              <a:rPr lang="lv-LV" sz="2000" b="1" dirty="0">
                <a:solidFill>
                  <a:schemeClr val="tx1"/>
                </a:solidFill>
                <a:latin typeface="Times New Roman" panose="02020603050405020304" pitchFamily="18" charset="0"/>
                <a:cs typeface="Times New Roman" panose="02020603050405020304" pitchFamily="18" charset="0"/>
              </a:rPr>
              <a:t>+ informācija</a:t>
            </a:r>
          </a:p>
          <a:p>
            <a:pPr marL="342900" indent="-342900" algn="just">
              <a:buFont typeface="Arial" panose="020B0604020202020204" pitchFamily="34" charset="0"/>
              <a:buChar char="•"/>
            </a:pPr>
            <a:r>
              <a:rPr lang="lv-LV" sz="2000" dirty="0">
                <a:solidFill>
                  <a:schemeClr val="tx1"/>
                </a:solidFill>
                <a:latin typeface="Times New Roman" panose="02020603050405020304" pitchFamily="18" charset="0"/>
                <a:cs typeface="Times New Roman" panose="02020603050405020304" pitchFamily="18" charset="0"/>
              </a:rPr>
              <a:t>“Fiziska persona” – dzīva persona</a:t>
            </a:r>
          </a:p>
          <a:p>
            <a:pPr marL="342900" indent="-342900" algn="just">
              <a:buFont typeface="Arial" panose="020B0604020202020204" pitchFamily="34" charset="0"/>
              <a:buChar char="•"/>
            </a:pPr>
            <a:r>
              <a:rPr lang="lv-LV" sz="2000" dirty="0">
                <a:solidFill>
                  <a:schemeClr val="tx1"/>
                </a:solidFill>
                <a:latin typeface="Times New Roman" panose="02020603050405020304" pitchFamily="18" charset="0"/>
                <a:cs typeface="Times New Roman" panose="02020603050405020304" pitchFamily="18" charset="0"/>
              </a:rPr>
              <a:t>“Jebkāda informācija” – norāda, ka personas dati ir informācija ne tikai par personas privāto dzīvi</a:t>
            </a:r>
          </a:p>
          <a:p>
            <a:pPr marL="342900" indent="-342900" algn="just">
              <a:buFont typeface="Arial" panose="020B0604020202020204" pitchFamily="34" charset="0"/>
              <a:buChar char="•"/>
            </a:pPr>
            <a:r>
              <a:rPr lang="lv-LV" sz="2000" dirty="0">
                <a:solidFill>
                  <a:schemeClr val="tx1"/>
                </a:solidFill>
                <a:latin typeface="Times New Roman" panose="02020603050405020304" pitchFamily="18" charset="0"/>
                <a:cs typeface="Times New Roman" panose="02020603050405020304" pitchFamily="18" charset="0"/>
              </a:rPr>
              <a:t>“Identificējama” – ir iespējams identificēt, bet nav vēl identificēta </a:t>
            </a:r>
          </a:p>
          <a:p>
            <a:pPr marL="342900" indent="-342900" algn="just">
              <a:buFont typeface="Arial" panose="020B0604020202020204" pitchFamily="34" charset="0"/>
              <a:buChar char="•"/>
            </a:pPr>
            <a:r>
              <a:rPr lang="lv-LV" sz="2000" dirty="0">
                <a:solidFill>
                  <a:schemeClr val="tx1"/>
                </a:solidFill>
                <a:latin typeface="Times New Roman" panose="02020603050405020304" pitchFamily="18" charset="0"/>
                <a:cs typeface="Times New Roman" panose="02020603050405020304" pitchFamily="18" charset="0"/>
              </a:rPr>
              <a:t>Izplatītākie identifikatori - vārds, uzvārds, personas kods, bet tie nav vienīgie</a:t>
            </a:r>
          </a:p>
        </p:txBody>
      </p:sp>
      <p:sp>
        <p:nvSpPr>
          <p:cNvPr id="7" name="Slide Number Placeholder 11"/>
          <p:cNvSpPr>
            <a:spLocks noGrp="1"/>
          </p:cNvSpPr>
          <p:nvPr>
            <p:ph type="sldNum" sz="quarter" idx="12"/>
          </p:nvPr>
        </p:nvSpPr>
        <p:spPr>
          <a:xfrm>
            <a:off x="6629400" y="6356369"/>
            <a:ext cx="2133600" cy="365123"/>
          </a:xfrm>
        </p:spPr>
        <p:txBody>
          <a:bodyPr/>
          <a:lstStyle/>
          <a:p>
            <a:r>
              <a:rPr lang="lv-LV" sz="1000" dirty="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a:solidFill>
                  <a:prstClr val="black"/>
                </a:solidFill>
                <a:latin typeface="Times New Roman" panose="02020603050405020304" pitchFamily="18" charset="0"/>
                <a:cs typeface="Times New Roman" panose="02020603050405020304" pitchFamily="18" charset="0"/>
              </a:rPr>
              <a:pPr/>
              <a:t>2</a:t>
            </a:fld>
            <a:endParaRPr lang="en-US" sz="1000" dirty="0">
              <a:solidFill>
                <a:prstClr val="black"/>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1"/>
            <a:ext cx="6324600" cy="685800"/>
          </a:xfrm>
        </p:spPr>
        <p:txBody>
          <a:bodyPr anchor="b">
            <a:noAutofit/>
          </a:bodyPr>
          <a:lstStyle/>
          <a:p>
            <a:pPr marL="547688">
              <a:lnSpc>
                <a:spcPct val="90000"/>
              </a:lnSpc>
              <a:spcBef>
                <a:spcPts val="600"/>
              </a:spcBef>
            </a:pPr>
            <a:r>
              <a:rPr lang="lv-LV" sz="2400" b="1" dirty="0">
                <a:latin typeface="Times New Roman" pitchFamily="18" charset="0"/>
                <a:cs typeface="Times New Roman" pitchFamily="18" charset="0"/>
              </a:rPr>
              <a:t>Personas dati</a:t>
            </a:r>
          </a:p>
        </p:txBody>
      </p:sp>
      <p:sp>
        <p:nvSpPr>
          <p:cNvPr id="9"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970" y="1828800"/>
            <a:ext cx="2816225" cy="404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5742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3048000" y="1752600"/>
            <a:ext cx="5486400" cy="4038600"/>
          </a:xfrm>
        </p:spPr>
        <p:txBody>
          <a:bodyPr>
            <a:normAutofit/>
          </a:bodyPr>
          <a:lstStyle/>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Nav nozīme informācijas formātam - gan elektroniska, gan papīra formātā ietverta, gan skaņas, gan attēla formātā</a:t>
            </a:r>
          </a:p>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Nav nozīme, vai informācija ir sakārtota noteiktā sistēmā vai datu bāzē</a:t>
            </a:r>
          </a:p>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Informācija vienlaicīgi var attiekties uz divām personām</a:t>
            </a:r>
          </a:p>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Personas dati var būt arī viedoklis un nepatiesa informācija</a:t>
            </a:r>
          </a:p>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Datu valsts inspekcija ir izstrādājusi rekomendāciju “Personas datu definīcija”</a:t>
            </a:r>
          </a:p>
          <a:p>
            <a:pPr marL="547688" algn="l">
              <a:lnSpc>
                <a:spcPct val="90000"/>
              </a:lnSpc>
              <a:spcBef>
                <a:spcPts val="600"/>
              </a:spcBef>
            </a:pPr>
            <a:endParaRPr lang="lv-LV" sz="2000" dirty="0" smtClean="0">
              <a:solidFill>
                <a:schemeClr val="tx1"/>
              </a:solidFill>
              <a:latin typeface="Times New Roman" pitchFamily="18" charset="0"/>
              <a:cs typeface="Times New Roman" pitchFamily="18" charset="0"/>
            </a:endParaRPr>
          </a:p>
        </p:txBody>
      </p:sp>
      <p:sp>
        <p:nvSpPr>
          <p:cNvPr id="7" name="Slide Number Placeholder 11"/>
          <p:cNvSpPr>
            <a:spLocks noGrp="1"/>
          </p:cNvSpPr>
          <p:nvPr>
            <p:ph type="sldNum" sz="quarter" idx="12"/>
          </p:nvPr>
        </p:nvSpPr>
        <p:spPr>
          <a:xfrm>
            <a:off x="6629400" y="6356369"/>
            <a:ext cx="2133600" cy="365123"/>
          </a:xfrm>
        </p:spPr>
        <p:txBody>
          <a:bodyPr/>
          <a:lstStyle/>
          <a:p>
            <a:r>
              <a:rPr lang="lv-LV" sz="1000" dirty="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a:solidFill>
                  <a:prstClr val="black"/>
                </a:solidFill>
                <a:latin typeface="Times New Roman" panose="02020603050405020304" pitchFamily="18" charset="0"/>
                <a:cs typeface="Times New Roman" panose="02020603050405020304" pitchFamily="18" charset="0"/>
              </a:rPr>
              <a:pPr/>
              <a:t>3</a:t>
            </a:fld>
            <a:endParaRPr lang="en-US" sz="1000" dirty="0">
              <a:solidFill>
                <a:prstClr val="black"/>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1"/>
            <a:ext cx="6324600" cy="685800"/>
          </a:xfrm>
        </p:spPr>
        <p:txBody>
          <a:bodyPr anchor="b">
            <a:noAutofit/>
          </a:bodyPr>
          <a:lstStyle/>
          <a:p>
            <a:r>
              <a:rPr lang="lv-LV" sz="2400" b="1" dirty="0">
                <a:latin typeface="Times New Roman" pitchFamily="18" charset="0"/>
                <a:cs typeface="Times New Roman" pitchFamily="18" charset="0"/>
              </a:rPr>
              <a:t>Personas dati</a:t>
            </a:r>
            <a:endParaRPr lang="en-US" sz="2400" b="1" dirty="0">
              <a:latin typeface="Times New Roman" pitchFamily="18" charset="0"/>
              <a:cs typeface="Times New Roman" pitchFamily="18" charset="0"/>
            </a:endParaRPr>
          </a:p>
        </p:txBody>
      </p:sp>
      <p:sp>
        <p:nvSpPr>
          <p:cNvPr id="9"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127" y="2514600"/>
            <a:ext cx="3212874" cy="25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42029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1752600" y="1143000"/>
            <a:ext cx="7162799" cy="5029200"/>
          </a:xfrm>
        </p:spPr>
        <p:txBody>
          <a:bodyPr>
            <a:noAutofit/>
          </a:bodyPr>
          <a:lstStyle/>
          <a:p>
            <a:pPr marL="342900" lvl="0" indent="-342900" algn="l" defTabSz="914400" fontAlgn="base">
              <a:lnSpc>
                <a:spcPct val="90000"/>
              </a:lnSpc>
              <a:spcAft>
                <a:spcPct val="0"/>
              </a:spcAft>
              <a:buClr>
                <a:srgbClr val="FF9933"/>
              </a:buClr>
              <a:buSzPct val="70000"/>
              <a:buFont typeface="Wingdings" pitchFamily="2" charset="2"/>
              <a:buChar char="n"/>
            </a:pPr>
            <a:r>
              <a:rPr lang="lv-LV" altLang="lv-LV" sz="2000" kern="0" dirty="0">
                <a:solidFill>
                  <a:schemeClr val="tx1"/>
                </a:solidFill>
                <a:latin typeface="Times New Roman" panose="02020603050405020304" pitchFamily="18" charset="0"/>
                <a:cs typeface="Times New Roman" panose="02020603050405020304" pitchFamily="18" charset="0"/>
              </a:rPr>
              <a:t>Personas dati </a:t>
            </a:r>
            <a:r>
              <a:rPr lang="lv-LV" altLang="lv-LV" sz="2000" u="sng" kern="0" dirty="0">
                <a:solidFill>
                  <a:schemeClr val="tx1"/>
                </a:solidFill>
                <a:latin typeface="Times New Roman" panose="02020603050405020304" pitchFamily="18" charset="0"/>
                <a:cs typeface="Times New Roman" panose="02020603050405020304" pitchFamily="18" charset="0"/>
              </a:rPr>
              <a:t>var būt </a:t>
            </a:r>
            <a:r>
              <a:rPr lang="lv-LV" altLang="lv-LV" sz="2000" kern="0" dirty="0">
                <a:solidFill>
                  <a:schemeClr val="tx1"/>
                </a:solidFill>
                <a:latin typeface="Times New Roman" panose="02020603050405020304" pitchFamily="18" charset="0"/>
                <a:cs typeface="Times New Roman" panose="02020603050405020304" pitchFamily="18" charset="0"/>
              </a:rPr>
              <a:t>šāda informācija:</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smtClean="0">
                <a:solidFill>
                  <a:schemeClr val="tx1"/>
                </a:solidFill>
                <a:latin typeface="Times New Roman" panose="02020603050405020304" pitchFamily="18" charset="0"/>
                <a:cs typeface="Times New Roman" panose="02020603050405020304" pitchFamily="18" charset="0"/>
              </a:rPr>
              <a:t>Matīss Liepiņš</a:t>
            </a:r>
            <a:endParaRPr lang="lv-LV" altLang="lv-LV" sz="2000" kern="0" dirty="0">
              <a:solidFill>
                <a:schemeClr val="tx1"/>
              </a:solidFill>
              <a:latin typeface="Times New Roman" panose="02020603050405020304" pitchFamily="18" charset="0"/>
              <a:cs typeface="Times New Roman" panose="02020603050405020304" pitchFamily="18" charset="0"/>
            </a:endParaRP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smtClean="0">
                <a:solidFill>
                  <a:schemeClr val="tx1"/>
                </a:solidFill>
                <a:latin typeface="Times New Roman" panose="02020603050405020304" pitchFamily="18" charset="0"/>
                <a:cs typeface="Times New Roman" panose="02020603050405020304" pitchFamily="18" charset="0"/>
              </a:rPr>
              <a:t>Matīss Liepiņš strādā </a:t>
            </a:r>
            <a:r>
              <a:rPr lang="lv-LV" altLang="lv-LV" sz="2000" kern="0" dirty="0">
                <a:solidFill>
                  <a:schemeClr val="tx1"/>
                </a:solidFill>
                <a:latin typeface="Times New Roman" panose="02020603050405020304" pitchFamily="18" charset="0"/>
                <a:cs typeface="Times New Roman" panose="02020603050405020304" pitchFamily="18" charset="0"/>
              </a:rPr>
              <a:t>Datu valsts inspekcijā</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a:solidFill>
                  <a:schemeClr val="tx1"/>
                </a:solidFill>
                <a:latin typeface="Times New Roman" panose="02020603050405020304" pitchFamily="18" charset="0"/>
                <a:cs typeface="Times New Roman" panose="02020603050405020304" pitchFamily="18" charset="0"/>
              </a:rPr>
              <a:t>Datu valsts inspekcijas </a:t>
            </a:r>
            <a:r>
              <a:rPr lang="lv-LV" altLang="lv-LV" sz="2000" kern="0" dirty="0" smtClean="0">
                <a:solidFill>
                  <a:schemeClr val="tx1"/>
                </a:solidFill>
                <a:latin typeface="Times New Roman" panose="02020603050405020304" pitchFamily="18" charset="0"/>
                <a:cs typeface="Times New Roman" panose="02020603050405020304" pitchFamily="18" charset="0"/>
              </a:rPr>
              <a:t>Personas datu apstrādes uzraudzības nodaļas juriskonsults ar brūniem matiem </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a:solidFill>
                  <a:schemeClr val="tx1"/>
                </a:solidFill>
                <a:latin typeface="Times New Roman" panose="02020603050405020304" pitchFamily="18" charset="0"/>
                <a:cs typeface="Times New Roman" panose="02020603050405020304" pitchFamily="18" charset="0"/>
              </a:rPr>
              <a:t>Matīss Liepiņš ir uzticams aizņēmējs</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a:solidFill>
                  <a:schemeClr val="tx1"/>
                </a:solidFill>
                <a:latin typeface="Times New Roman" panose="02020603050405020304" pitchFamily="18" charset="0"/>
                <a:cs typeface="Times New Roman" panose="02020603050405020304" pitchFamily="18" charset="0"/>
              </a:rPr>
              <a:t>Matīss Liepiņš dzīvo </a:t>
            </a:r>
            <a:r>
              <a:rPr lang="lv-LV" altLang="lv-LV" sz="2000" kern="0" dirty="0" smtClean="0">
                <a:solidFill>
                  <a:schemeClr val="tx1"/>
                </a:solidFill>
                <a:latin typeface="Times New Roman" panose="02020603050405020304" pitchFamily="18" charset="0"/>
                <a:cs typeface="Times New Roman" panose="02020603050405020304" pitchFamily="18" charset="0"/>
              </a:rPr>
              <a:t>Rīgā</a:t>
            </a:r>
            <a:endParaRPr lang="lv-LV" altLang="lv-LV" sz="2000" kern="0" dirty="0">
              <a:solidFill>
                <a:schemeClr val="tx1"/>
              </a:solidFill>
              <a:latin typeface="Times New Roman" panose="02020603050405020304" pitchFamily="18" charset="0"/>
              <a:cs typeface="Times New Roman" panose="02020603050405020304" pitchFamily="18" charset="0"/>
            </a:endParaRP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smtClean="0">
                <a:solidFill>
                  <a:schemeClr val="tx1"/>
                </a:solidFill>
                <a:latin typeface="Times New Roman" panose="02020603050405020304" pitchFamily="18" charset="0"/>
                <a:cs typeface="Times New Roman" panose="02020603050405020304" pitchFamily="18" charset="0"/>
              </a:rPr>
              <a:t>Matīsa Liepiņa </a:t>
            </a:r>
            <a:r>
              <a:rPr lang="lv-LV" altLang="lv-LV" sz="2000" kern="0" dirty="0">
                <a:solidFill>
                  <a:schemeClr val="tx1"/>
                </a:solidFill>
                <a:latin typeface="Times New Roman" panose="02020603050405020304" pitchFamily="18" charset="0"/>
                <a:cs typeface="Times New Roman" panose="02020603050405020304" pitchFamily="18" charset="0"/>
              </a:rPr>
              <a:t>fotoattēls</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smtClean="0">
                <a:solidFill>
                  <a:schemeClr val="tx1"/>
                </a:solidFill>
                <a:latin typeface="Times New Roman" panose="02020603050405020304" pitchFamily="18" charset="0"/>
                <a:cs typeface="Times New Roman" panose="02020603050405020304" pitchFamily="18" charset="0"/>
              </a:rPr>
              <a:t>Matiss.Liepins@dvi.gov.lv</a:t>
            </a:r>
            <a:endParaRPr lang="lv-LV" altLang="lv-LV" sz="2000" kern="0" dirty="0">
              <a:solidFill>
                <a:schemeClr val="tx1"/>
              </a:solidFill>
              <a:latin typeface="Times New Roman" panose="02020603050405020304" pitchFamily="18" charset="0"/>
              <a:cs typeface="Times New Roman" panose="02020603050405020304" pitchFamily="18" charset="0"/>
            </a:endParaRPr>
          </a:p>
          <a:p>
            <a:pPr marL="342900" lvl="0" indent="-342900" algn="l" defTabSz="914400" fontAlgn="base">
              <a:lnSpc>
                <a:spcPct val="90000"/>
              </a:lnSpc>
              <a:spcAft>
                <a:spcPct val="0"/>
              </a:spcAft>
              <a:buClr>
                <a:srgbClr val="FF9933"/>
              </a:buClr>
              <a:buSzPct val="70000"/>
              <a:buFont typeface="Wingdings" pitchFamily="2" charset="2"/>
              <a:buChar char="n"/>
            </a:pPr>
            <a:r>
              <a:rPr lang="lv-LV" altLang="lv-LV" sz="2000" kern="0" dirty="0">
                <a:solidFill>
                  <a:schemeClr val="tx1"/>
                </a:solidFill>
                <a:latin typeface="Times New Roman" panose="02020603050405020304" pitchFamily="18" charset="0"/>
                <a:cs typeface="Times New Roman" panose="02020603050405020304" pitchFamily="18" charset="0"/>
              </a:rPr>
              <a:t>Personas dati nav:</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a:solidFill>
                  <a:schemeClr val="tx1"/>
                </a:solidFill>
                <a:latin typeface="Times New Roman" panose="02020603050405020304" pitchFamily="18" charset="0"/>
                <a:cs typeface="Times New Roman" panose="02020603050405020304" pitchFamily="18" charset="0"/>
              </a:rPr>
              <a:t>Jāņa Bērziņa parādsaistības ir 5000 EUR</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a:solidFill>
                  <a:schemeClr val="tx1"/>
                </a:solidFill>
                <a:latin typeface="Times New Roman" panose="02020603050405020304" pitchFamily="18" charset="0"/>
                <a:cs typeface="Times New Roman" panose="02020603050405020304" pitchFamily="18" charset="0"/>
              </a:rPr>
              <a:t>Mirusī Anna bija laba darbiniece</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a:solidFill>
                  <a:schemeClr val="tx1"/>
                </a:solidFill>
                <a:latin typeface="Times New Roman" panose="02020603050405020304" pitchFamily="18" charset="0"/>
                <a:cs typeface="Times New Roman" panose="02020603050405020304" pitchFamily="18" charset="0"/>
              </a:rPr>
              <a:t>SIA “DATI 515” ir maksātnespējīgs uzņēmums</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a:solidFill>
                  <a:schemeClr val="tx1"/>
                </a:solidFill>
                <a:latin typeface="Times New Roman" panose="02020603050405020304" pitchFamily="18" charset="0"/>
                <a:cs typeface="Times New Roman" panose="02020603050405020304" pitchFamily="18" charset="0"/>
              </a:rPr>
              <a:t>297375111</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a:solidFill>
                  <a:schemeClr val="tx1"/>
                </a:solidFill>
                <a:latin typeface="Times New Roman" panose="02020603050405020304" pitchFamily="18" charset="0"/>
                <a:cs typeface="Times New Roman" panose="02020603050405020304" pitchFamily="18" charset="0"/>
              </a:rPr>
              <a:t>Blaumaņa iela 11/13-11, Rīga </a:t>
            </a:r>
          </a:p>
          <a:p>
            <a:pPr marL="742950" lvl="1" indent="-285750" algn="l" defTabSz="914400" fontAlgn="base">
              <a:lnSpc>
                <a:spcPct val="90000"/>
              </a:lnSpc>
              <a:spcAft>
                <a:spcPct val="0"/>
              </a:spcAft>
              <a:buClr>
                <a:srgbClr val="FF9933"/>
              </a:buClr>
              <a:buSzPct val="70000"/>
              <a:buFont typeface="Wingdings" pitchFamily="2" charset="2"/>
              <a:buChar char="n"/>
            </a:pPr>
            <a:r>
              <a:rPr lang="lv-LV" altLang="lv-LV" sz="2000" kern="0" dirty="0" err="1">
                <a:solidFill>
                  <a:schemeClr val="tx1"/>
                </a:solidFill>
                <a:latin typeface="Times New Roman" panose="02020603050405020304" pitchFamily="18" charset="0"/>
                <a:cs typeface="Times New Roman" panose="02020603050405020304" pitchFamily="18" charset="0"/>
                <a:hlinkClick r:id="rId2"/>
              </a:rPr>
              <a:t>bumba@inbox.lv</a:t>
            </a:r>
            <a:endParaRPr lang="lv-LV" altLang="lv-LV" sz="2000" kern="0" dirty="0">
              <a:solidFill>
                <a:schemeClr val="tx1"/>
              </a:solidFill>
              <a:latin typeface="Times New Roman" panose="02020603050405020304" pitchFamily="18" charset="0"/>
              <a:cs typeface="Times New Roman" panose="02020603050405020304" pitchFamily="18" charset="0"/>
            </a:endParaRPr>
          </a:p>
        </p:txBody>
      </p:sp>
      <p:sp>
        <p:nvSpPr>
          <p:cNvPr id="7" name="Slide Number Placeholder 11"/>
          <p:cNvSpPr>
            <a:spLocks noGrp="1"/>
          </p:cNvSpPr>
          <p:nvPr>
            <p:ph type="sldNum" sz="quarter" idx="12"/>
          </p:nvPr>
        </p:nvSpPr>
        <p:spPr>
          <a:xfrm>
            <a:off x="6629400" y="6356369"/>
            <a:ext cx="2133600" cy="365123"/>
          </a:xfrm>
        </p:spPr>
        <p:txBody>
          <a:bodyPr/>
          <a:lstStyle/>
          <a:p>
            <a:r>
              <a:rPr lang="lv-LV" sz="1000" dirty="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a:solidFill>
                  <a:prstClr val="black"/>
                </a:solidFill>
                <a:latin typeface="Times New Roman" panose="02020603050405020304" pitchFamily="18" charset="0"/>
                <a:cs typeface="Times New Roman" panose="02020603050405020304" pitchFamily="18" charset="0"/>
              </a:rPr>
              <a:pPr/>
              <a:t>4</a:t>
            </a:fld>
            <a:endParaRPr lang="en-US" sz="1000" dirty="0">
              <a:solidFill>
                <a:prstClr val="black"/>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1"/>
            <a:ext cx="6324600" cy="533399"/>
          </a:xfrm>
        </p:spPr>
        <p:txBody>
          <a:bodyPr anchor="b">
            <a:noAutofit/>
          </a:bodyPr>
          <a:lstStyle/>
          <a:p>
            <a:r>
              <a:rPr lang="lv-LV" sz="2400" b="1" dirty="0">
                <a:latin typeface="Times New Roman" pitchFamily="18" charset="0"/>
                <a:cs typeface="Times New Roman" pitchFamily="18" charset="0"/>
              </a:rPr>
              <a:t>Personas dati - piemēri</a:t>
            </a:r>
            <a:endParaRPr lang="en-US" sz="2400" b="1" dirty="0">
              <a:latin typeface="Times New Roman" pitchFamily="18" charset="0"/>
              <a:cs typeface="Times New Roman" pitchFamily="18" charset="0"/>
            </a:endParaRPr>
          </a:p>
        </p:txBody>
      </p:sp>
      <p:sp>
        <p:nvSpPr>
          <p:cNvPr id="9"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8770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3505200" y="1930836"/>
            <a:ext cx="5160498" cy="3733800"/>
          </a:xfrm>
        </p:spPr>
        <p:txBody>
          <a:bodyPr>
            <a:normAutofit/>
          </a:bodyPr>
          <a:lstStyle/>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Sensitīvi personas dati – personas dati, kas norāda personas rasi, </a:t>
            </a:r>
            <a:r>
              <a:rPr lang="lv-LV" sz="2000" u="sng" dirty="0">
                <a:solidFill>
                  <a:schemeClr val="tx1"/>
                </a:solidFill>
                <a:latin typeface="Times New Roman" pitchFamily="18" charset="0"/>
                <a:cs typeface="Times New Roman" pitchFamily="18" charset="0"/>
              </a:rPr>
              <a:t>etnisko izcelsmi</a:t>
            </a:r>
            <a:r>
              <a:rPr lang="lv-LV" sz="2000" dirty="0">
                <a:solidFill>
                  <a:schemeClr val="tx1"/>
                </a:solidFill>
                <a:latin typeface="Times New Roman" pitchFamily="18" charset="0"/>
                <a:cs typeface="Times New Roman" pitchFamily="18" charset="0"/>
              </a:rPr>
              <a:t> (tautība), reliģisko, filozofisko un politisko pārliecību, dalību arodbiedrībās, kā arī sniedz </a:t>
            </a:r>
            <a:r>
              <a:rPr lang="lv-LV" sz="2000" u="sng" dirty="0">
                <a:solidFill>
                  <a:schemeClr val="tx1"/>
                </a:solidFill>
                <a:latin typeface="Times New Roman" pitchFamily="18" charset="0"/>
                <a:cs typeface="Times New Roman" pitchFamily="18" charset="0"/>
              </a:rPr>
              <a:t>informāciju par personas veselību</a:t>
            </a:r>
            <a:r>
              <a:rPr lang="lv-LV" sz="2000" dirty="0">
                <a:solidFill>
                  <a:schemeClr val="tx1"/>
                </a:solidFill>
                <a:latin typeface="Times New Roman" pitchFamily="18" charset="0"/>
                <a:cs typeface="Times New Roman" pitchFamily="18" charset="0"/>
              </a:rPr>
              <a:t> vai seksuālo dzīvi</a:t>
            </a:r>
          </a:p>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Sensitīvo personas datu uzskaitījums ir izsmeļošs</a:t>
            </a:r>
          </a:p>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Sensitīvo personas datu apstrāde tiek vairāk ierobežota</a:t>
            </a:r>
          </a:p>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Pārkāpumu gadījumos sodi ir bargāki</a:t>
            </a:r>
          </a:p>
          <a:p>
            <a:pPr marL="547688" algn="l">
              <a:lnSpc>
                <a:spcPct val="90000"/>
              </a:lnSpc>
              <a:spcBef>
                <a:spcPts val="600"/>
              </a:spcBef>
            </a:pPr>
            <a:endParaRPr lang="lv-LV" sz="2000" dirty="0" smtClean="0">
              <a:solidFill>
                <a:schemeClr val="tx1"/>
              </a:solidFill>
              <a:latin typeface="Times New Roman" pitchFamily="18" charset="0"/>
              <a:cs typeface="Times New Roman" pitchFamily="18" charset="0"/>
            </a:endParaRPr>
          </a:p>
        </p:txBody>
      </p:sp>
      <p:sp>
        <p:nvSpPr>
          <p:cNvPr id="7" name="Slide Number Placeholder 11"/>
          <p:cNvSpPr>
            <a:spLocks noGrp="1"/>
          </p:cNvSpPr>
          <p:nvPr>
            <p:ph type="sldNum" sz="quarter" idx="12"/>
          </p:nvPr>
        </p:nvSpPr>
        <p:spPr>
          <a:xfrm>
            <a:off x="6629400" y="6356369"/>
            <a:ext cx="2133600" cy="365123"/>
          </a:xfrm>
        </p:spPr>
        <p:txBody>
          <a:bodyPr/>
          <a:lstStyle/>
          <a:p>
            <a:r>
              <a:rPr lang="lv-LV" sz="1000" dirty="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a:solidFill>
                  <a:prstClr val="black"/>
                </a:solidFill>
                <a:latin typeface="Times New Roman" panose="02020603050405020304" pitchFamily="18" charset="0"/>
                <a:cs typeface="Times New Roman" panose="02020603050405020304" pitchFamily="18" charset="0"/>
              </a:rPr>
              <a:pPr/>
              <a:t>5</a:t>
            </a:fld>
            <a:endParaRPr lang="en-US" sz="1000" dirty="0">
              <a:solidFill>
                <a:prstClr val="black"/>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1"/>
            <a:ext cx="6324600" cy="761999"/>
          </a:xfrm>
        </p:spPr>
        <p:txBody>
          <a:bodyPr anchor="b">
            <a:noAutofit/>
          </a:bodyPr>
          <a:lstStyle/>
          <a:p>
            <a:r>
              <a:rPr lang="lv-LV" sz="2400" b="1" dirty="0">
                <a:latin typeface="Times New Roman" pitchFamily="18" charset="0"/>
                <a:cs typeface="Times New Roman" pitchFamily="18" charset="0"/>
              </a:rPr>
              <a:t>Sensitīvi personas dati</a:t>
            </a:r>
            <a:endParaRPr lang="en-US" sz="2400" b="1" dirty="0">
              <a:latin typeface="Times New Roman" pitchFamily="18" charset="0"/>
              <a:cs typeface="Times New Roman" pitchFamily="18" charset="0"/>
            </a:endParaRPr>
          </a:p>
        </p:txBody>
      </p:sp>
      <p:sp>
        <p:nvSpPr>
          <p:cNvPr id="9"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81150"/>
            <a:ext cx="3048000" cy="405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0504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058083" y="1676400"/>
            <a:ext cx="6628718" cy="4419600"/>
          </a:xfrm>
        </p:spPr>
        <p:txBody>
          <a:bodyPr>
            <a:normAutofit fontScale="92500" lnSpcReduction="20000"/>
          </a:bodyPr>
          <a:lstStyle/>
          <a:p>
            <a:pPr marL="890588" indent="-342900" algn="just">
              <a:lnSpc>
                <a:spcPct val="90000"/>
              </a:lnSpc>
              <a:spcBef>
                <a:spcPts val="600"/>
              </a:spcBef>
              <a:buFont typeface="Arial" panose="020B0604020202020204" pitchFamily="34" charset="0"/>
              <a:buChar char="•"/>
            </a:pPr>
            <a:r>
              <a:rPr lang="lv-LV" sz="2000" b="1" dirty="0">
                <a:solidFill>
                  <a:schemeClr val="tx1"/>
                </a:solidFill>
                <a:latin typeface="Times New Roman" pitchFamily="18" charset="0"/>
                <a:cs typeface="Times New Roman" pitchFamily="18" charset="0"/>
              </a:rPr>
              <a:t>Personas datu apstrāde</a:t>
            </a:r>
            <a:r>
              <a:rPr lang="lv-LV" sz="2000" dirty="0">
                <a:solidFill>
                  <a:schemeClr val="tx1"/>
                </a:solidFill>
                <a:latin typeface="Times New Roman" pitchFamily="18" charset="0"/>
                <a:cs typeface="Times New Roman" pitchFamily="18" charset="0"/>
              </a:rPr>
              <a:t> – jebkura ar personas datiem veikta darbība </a:t>
            </a:r>
          </a:p>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Uzskaitījums nav izsmeļošs</a:t>
            </a:r>
          </a:p>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Apstrāde var tik veikta mutiski, rakstiski, elektroniski </a:t>
            </a:r>
          </a:p>
          <a:p>
            <a:pPr marL="890588"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Piemēri:</a:t>
            </a:r>
          </a:p>
          <a:p>
            <a:pPr marL="1173163"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Darbinieka personas lietas izveidošana un uzturēšana</a:t>
            </a:r>
          </a:p>
          <a:p>
            <a:pPr marL="1173163"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Videonovērošanas veikšana</a:t>
            </a:r>
          </a:p>
          <a:p>
            <a:pPr marL="1173163"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Pases, citu dokumentu kopēšana</a:t>
            </a:r>
          </a:p>
          <a:p>
            <a:pPr marL="1173163"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Darbinieka e-pasta caurlūkošana, interneta izmantošanas kontrole</a:t>
            </a:r>
          </a:p>
          <a:p>
            <a:pPr marL="1173163"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Atsauksmju par darbinieku sniegšana telefoniski</a:t>
            </a:r>
          </a:p>
          <a:p>
            <a:pPr marL="1173163"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Informācijas iegūšana no Iedzīvotāju reģistra par personas dzīvesvietu</a:t>
            </a:r>
          </a:p>
          <a:p>
            <a:pPr marL="1173163" indent="-342900" algn="just">
              <a:lnSpc>
                <a:spcPct val="90000"/>
              </a:lnSpc>
              <a:spcBef>
                <a:spcPts val="600"/>
              </a:spcBef>
              <a:buFont typeface="Arial" panose="020B0604020202020204" pitchFamily="34" charset="0"/>
              <a:buChar char="•"/>
            </a:pPr>
            <a:r>
              <a:rPr lang="lv-LV" sz="2000" dirty="0">
                <a:solidFill>
                  <a:schemeClr val="tx1"/>
                </a:solidFill>
                <a:latin typeface="Times New Roman" pitchFamily="18" charset="0"/>
                <a:cs typeface="Times New Roman" pitchFamily="18" charset="0"/>
              </a:rPr>
              <a:t>Informācijas sniegšana Valsts ieņēmumu dienestam par darbiniekiem</a:t>
            </a:r>
          </a:p>
          <a:p>
            <a:pPr marL="1173163" indent="-342900" algn="just">
              <a:lnSpc>
                <a:spcPct val="90000"/>
              </a:lnSpc>
              <a:spcBef>
                <a:spcPts val="600"/>
              </a:spcBef>
              <a:buFont typeface="Arial" panose="020B0604020202020204" pitchFamily="34" charset="0"/>
              <a:buChar char="•"/>
            </a:pPr>
            <a:r>
              <a:rPr lang="lv-LV" sz="2000" dirty="0" smtClean="0">
                <a:solidFill>
                  <a:schemeClr val="tx1"/>
                </a:solidFill>
                <a:latin typeface="Times New Roman" pitchFamily="18" charset="0"/>
                <a:cs typeface="Times New Roman" pitchFamily="18" charset="0"/>
              </a:rPr>
              <a:t>Dokumentu </a:t>
            </a:r>
            <a:r>
              <a:rPr lang="lv-LV" sz="2000" dirty="0">
                <a:solidFill>
                  <a:schemeClr val="tx1"/>
                </a:solidFill>
                <a:latin typeface="Times New Roman" pitchFamily="18" charset="0"/>
                <a:cs typeface="Times New Roman" pitchFamily="18" charset="0"/>
              </a:rPr>
              <a:t>iznīcināšana, glabāšana</a:t>
            </a:r>
          </a:p>
          <a:p>
            <a:pPr marL="547688" algn="l">
              <a:lnSpc>
                <a:spcPct val="90000"/>
              </a:lnSpc>
              <a:spcBef>
                <a:spcPts val="600"/>
              </a:spcBef>
            </a:pPr>
            <a:endParaRPr lang="lv-LV" sz="2000" dirty="0" smtClean="0">
              <a:solidFill>
                <a:schemeClr val="tx1"/>
              </a:solidFill>
              <a:latin typeface="Times New Roman" pitchFamily="18" charset="0"/>
              <a:cs typeface="Times New Roman" pitchFamily="18" charset="0"/>
            </a:endParaRPr>
          </a:p>
        </p:txBody>
      </p:sp>
      <p:sp>
        <p:nvSpPr>
          <p:cNvPr id="7" name="Slide Number Placeholder 11"/>
          <p:cNvSpPr>
            <a:spLocks noGrp="1"/>
          </p:cNvSpPr>
          <p:nvPr>
            <p:ph type="sldNum" sz="quarter" idx="12"/>
          </p:nvPr>
        </p:nvSpPr>
        <p:spPr>
          <a:xfrm>
            <a:off x="6629400" y="6356369"/>
            <a:ext cx="2133600" cy="365123"/>
          </a:xfrm>
        </p:spPr>
        <p:txBody>
          <a:bodyPr/>
          <a:lstStyle/>
          <a:p>
            <a:r>
              <a:rPr lang="lv-LV" sz="1000" dirty="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a:solidFill>
                  <a:prstClr val="black"/>
                </a:solidFill>
                <a:latin typeface="Times New Roman" panose="02020603050405020304" pitchFamily="18" charset="0"/>
                <a:cs typeface="Times New Roman" panose="02020603050405020304" pitchFamily="18" charset="0"/>
              </a:rPr>
              <a:pPr/>
              <a:t>6</a:t>
            </a:fld>
            <a:endParaRPr lang="en-US" sz="1000" dirty="0">
              <a:solidFill>
                <a:prstClr val="black"/>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1"/>
            <a:ext cx="6324600" cy="761999"/>
          </a:xfrm>
        </p:spPr>
        <p:txBody>
          <a:bodyPr anchor="b">
            <a:noAutofit/>
          </a:bodyPr>
          <a:lstStyle/>
          <a:p>
            <a:pPr algn="r"/>
            <a:r>
              <a:rPr lang="lv-LV" sz="2800" b="1" dirty="0">
                <a:latin typeface="Times New Roman" pitchFamily="18" charset="0"/>
                <a:cs typeface="Times New Roman" pitchFamily="18" charset="0"/>
              </a:rPr>
              <a:t>Personas datu apstrāde</a:t>
            </a:r>
            <a:endParaRPr lang="en-US" sz="2800" b="1" dirty="0">
              <a:latin typeface="Times New Roman" pitchFamily="18" charset="0"/>
              <a:cs typeface="Times New Roman" pitchFamily="18" charset="0"/>
            </a:endParaRPr>
          </a:p>
        </p:txBody>
      </p:sp>
      <p:sp>
        <p:nvSpPr>
          <p:cNvPr id="9" name="Slide Number Placeholder 11"/>
          <p:cNvSpPr txBox="1">
            <a:spLocks/>
          </p:cNvSpPr>
          <p:nvPr/>
        </p:nvSpPr>
        <p:spPr>
          <a:xfrm>
            <a:off x="2286000" y="6314821"/>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6840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type="subTitle" idx="1"/>
          </p:nvPr>
        </p:nvSpPr>
        <p:spPr>
          <a:xfrm>
            <a:off x="2104975" y="1447800"/>
            <a:ext cx="6581825" cy="4191000"/>
          </a:xfrm>
        </p:spPr>
        <p:txBody>
          <a:bodyPr>
            <a:normAutofit/>
          </a:bodyPr>
          <a:lstStyle/>
          <a:p>
            <a:pPr marL="342900" lvl="0" indent="-342900" algn="l" defTabSz="914400" eaLnBrk="0" fontAlgn="base" hangingPunct="0">
              <a:spcAft>
                <a:spcPct val="0"/>
              </a:spcAft>
              <a:buClr>
                <a:srgbClr val="7B6D47"/>
              </a:buClr>
              <a:buSzPct val="70000"/>
              <a:buFont typeface="Arial" panose="020B0604020202020204" pitchFamily="34" charset="0"/>
              <a:buChar char="•"/>
              <a:defRPr/>
            </a:pPr>
            <a:r>
              <a:rPr lang="lv-LV" sz="2400" kern="0" dirty="0">
                <a:solidFill>
                  <a:schemeClr val="tx1"/>
                </a:solidFill>
                <a:latin typeface="Times New Roman" panose="02020603050405020304" pitchFamily="18" charset="0"/>
                <a:cs typeface="Times New Roman" panose="02020603050405020304" pitchFamily="18" charset="0"/>
              </a:rPr>
              <a:t>Personas datu apstrādes uzsākšanas pamatojums</a:t>
            </a:r>
          </a:p>
          <a:p>
            <a:pPr marL="342900" lvl="0" indent="-342900" algn="l" defTabSz="914400" eaLnBrk="0" fontAlgn="base" hangingPunct="0">
              <a:spcAft>
                <a:spcPct val="0"/>
              </a:spcAft>
              <a:buClr>
                <a:srgbClr val="7B6D47"/>
              </a:buClr>
              <a:buSzPct val="70000"/>
              <a:buFontTx/>
              <a:buChar char="-"/>
              <a:defRPr/>
            </a:pPr>
            <a:r>
              <a:rPr lang="lv-LV" sz="2400" kern="0" dirty="0">
                <a:solidFill>
                  <a:schemeClr val="tx1"/>
                </a:solidFill>
                <a:latin typeface="Times New Roman" panose="02020603050405020304" pitchFamily="18" charset="0"/>
                <a:cs typeface="Times New Roman" panose="02020603050405020304" pitchFamily="18" charset="0"/>
              </a:rPr>
              <a:t>Kāds ir personas datu apstrādes mērķis, vai tas ir likumīgs un godprātīgs?</a:t>
            </a:r>
          </a:p>
          <a:p>
            <a:pPr marL="342900" lvl="0" indent="-342900" algn="l" defTabSz="914400" eaLnBrk="0" fontAlgn="base" hangingPunct="0">
              <a:spcAft>
                <a:spcPct val="0"/>
              </a:spcAft>
              <a:buClr>
                <a:srgbClr val="7B6D47"/>
              </a:buClr>
              <a:buSzPct val="70000"/>
              <a:buFontTx/>
              <a:buChar char="-"/>
              <a:defRPr/>
            </a:pPr>
            <a:r>
              <a:rPr lang="lv-LV" sz="2400" kern="0" dirty="0">
                <a:solidFill>
                  <a:schemeClr val="tx1"/>
                </a:solidFill>
                <a:latin typeface="Times New Roman" panose="02020603050405020304" pitchFamily="18" charset="0"/>
                <a:cs typeface="Times New Roman" panose="02020603050405020304" pitchFamily="18" charset="0"/>
              </a:rPr>
              <a:t>Kādu datu apstrāde nepieciešama, lai sasniegtu mērķi, vai var mērķi </a:t>
            </a:r>
            <a:r>
              <a:rPr lang="lv-LV" sz="2400" kern="0" dirty="0" smtClean="0">
                <a:solidFill>
                  <a:schemeClr val="tx1"/>
                </a:solidFill>
                <a:latin typeface="Times New Roman" panose="02020603050405020304" pitchFamily="18" charset="0"/>
                <a:cs typeface="Times New Roman" panose="02020603050405020304" pitchFamily="18" charset="0"/>
              </a:rPr>
              <a:t>sasniegt, </a:t>
            </a:r>
            <a:r>
              <a:rPr lang="lv-LV" sz="2400" kern="0" dirty="0">
                <a:solidFill>
                  <a:schemeClr val="tx1"/>
                </a:solidFill>
                <a:latin typeface="Times New Roman" panose="02020603050405020304" pitchFamily="18" charset="0"/>
                <a:cs typeface="Times New Roman" panose="02020603050405020304" pitchFamily="18" charset="0"/>
              </a:rPr>
              <a:t>datus apstrādājot mazākā apjomā?</a:t>
            </a:r>
          </a:p>
          <a:p>
            <a:pPr marL="342900" lvl="0" indent="-342900" algn="l" defTabSz="914400" eaLnBrk="0" fontAlgn="base" hangingPunct="0">
              <a:spcAft>
                <a:spcPct val="0"/>
              </a:spcAft>
              <a:buClr>
                <a:srgbClr val="7B6D47"/>
              </a:buClr>
              <a:buSzPct val="70000"/>
              <a:buFontTx/>
              <a:buChar char="-"/>
              <a:defRPr/>
            </a:pPr>
            <a:r>
              <a:rPr lang="lv-LV" sz="2400" kern="0" dirty="0">
                <a:solidFill>
                  <a:schemeClr val="tx1"/>
                </a:solidFill>
                <a:latin typeface="Times New Roman" panose="02020603050405020304" pitchFamily="18" charset="0"/>
                <a:cs typeface="Times New Roman" panose="02020603050405020304" pitchFamily="18" charset="0"/>
              </a:rPr>
              <a:t>Vai mērķa sasniegšanai nepieciešamo personas datu apstrādei ir tiesiskais pamats?</a:t>
            </a:r>
          </a:p>
          <a:p>
            <a:pPr marL="547688" algn="l">
              <a:lnSpc>
                <a:spcPct val="90000"/>
              </a:lnSpc>
              <a:spcBef>
                <a:spcPts val="600"/>
              </a:spcBef>
            </a:pPr>
            <a:endParaRPr lang="lv-LV" sz="2200" dirty="0" smtClean="0">
              <a:solidFill>
                <a:schemeClr val="tx1"/>
              </a:solidFill>
              <a:latin typeface="Times New Roman" pitchFamily="18" charset="0"/>
              <a:cs typeface="Times New Roman" pitchFamily="18" charset="0"/>
            </a:endParaRPr>
          </a:p>
        </p:txBody>
      </p:sp>
      <p:sp>
        <p:nvSpPr>
          <p:cNvPr id="7" name="Slide Number Placeholder 11"/>
          <p:cNvSpPr>
            <a:spLocks noGrp="1"/>
          </p:cNvSpPr>
          <p:nvPr>
            <p:ph type="sldNum" sz="quarter" idx="12"/>
          </p:nvPr>
        </p:nvSpPr>
        <p:spPr>
          <a:xfrm>
            <a:off x="6629400" y="6356369"/>
            <a:ext cx="2133600" cy="365123"/>
          </a:xfrm>
        </p:spPr>
        <p:txBody>
          <a:bodyPr/>
          <a:lstStyle/>
          <a:p>
            <a:r>
              <a:rPr lang="lv-LV" sz="1000" dirty="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a:solidFill>
                  <a:prstClr val="black"/>
                </a:solidFill>
                <a:latin typeface="Times New Roman" panose="02020603050405020304" pitchFamily="18" charset="0"/>
                <a:cs typeface="Times New Roman" panose="02020603050405020304" pitchFamily="18" charset="0"/>
              </a:rPr>
              <a:pPr/>
              <a:t>7</a:t>
            </a:fld>
            <a:endParaRPr lang="en-US" sz="1000" dirty="0">
              <a:solidFill>
                <a:prstClr val="black"/>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2286000" y="685801"/>
            <a:ext cx="6324600" cy="533399"/>
          </a:xfrm>
        </p:spPr>
        <p:txBody>
          <a:bodyPr anchor="b">
            <a:noAutofit/>
          </a:bodyPr>
          <a:lstStyle/>
          <a:p>
            <a:pPr algn="r"/>
            <a:r>
              <a:rPr lang="lv-LV" sz="2800" b="1" dirty="0" smtClean="0">
                <a:latin typeface="Times New Roman" pitchFamily="18" charset="0"/>
                <a:cs typeface="Times New Roman" pitchFamily="18" charset="0"/>
              </a:rPr>
              <a:t>Piramīda</a:t>
            </a:r>
            <a:endParaRPr lang="en-US" sz="2800" b="1" dirty="0">
              <a:latin typeface="Times New Roman" pitchFamily="18" charset="0"/>
              <a:cs typeface="Times New Roman" pitchFamily="18" charset="0"/>
            </a:endParaRPr>
          </a:p>
        </p:txBody>
      </p:sp>
      <p:sp>
        <p:nvSpPr>
          <p:cNvPr id="9"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40832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sz="3200" b="1" dirty="0" smtClean="0">
                <a:latin typeface="Times New Roman" panose="02020603050405020304" pitchFamily="18" charset="0"/>
                <a:cs typeface="Times New Roman" panose="02020603050405020304" pitchFamily="18" charset="0"/>
              </a:rPr>
              <a:t>Datu subjekta tiesības</a:t>
            </a:r>
            <a:br>
              <a:rPr lang="lv-LV" sz="3200" b="1" dirty="0" smtClean="0">
                <a:latin typeface="Times New Roman" panose="02020603050405020304" pitchFamily="18" charset="0"/>
                <a:cs typeface="Times New Roman" panose="02020603050405020304" pitchFamily="18" charset="0"/>
              </a:rPr>
            </a:br>
            <a:r>
              <a:rPr lang="lv-LV" sz="3200" b="1" dirty="0" smtClean="0">
                <a:latin typeface="Times New Roman" panose="02020603050405020304" pitchFamily="18" charset="0"/>
                <a:cs typeface="Times New Roman" panose="02020603050405020304" pitchFamily="18" charset="0"/>
              </a:rPr>
              <a:t>(Pašlaik)</a:t>
            </a:r>
            <a:endParaRPr lang="lv-LV"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marL="0" indent="0" algn="just">
              <a:buNone/>
            </a:pPr>
            <a:r>
              <a:rPr lang="lv-LV" sz="2600" dirty="0" smtClean="0">
                <a:latin typeface="Times New Roman" panose="02020603050405020304" pitchFamily="18" charset="0"/>
                <a:cs typeface="Times New Roman" panose="02020603050405020304" pitchFamily="18" charset="0"/>
              </a:rPr>
              <a:t>1. Pirms </a:t>
            </a:r>
            <a:r>
              <a:rPr lang="lv-LV" sz="2600" dirty="0">
                <a:latin typeface="Times New Roman" panose="02020603050405020304" pitchFamily="18" charset="0"/>
                <a:cs typeface="Times New Roman" panose="02020603050405020304" pitchFamily="18" charset="0"/>
              </a:rPr>
              <a:t>savu datu nodošanas saņemt </a:t>
            </a:r>
            <a:r>
              <a:rPr lang="lv-LV" sz="2600" dirty="0" smtClean="0">
                <a:latin typeface="Times New Roman" panose="02020603050405020304" pitchFamily="18" charset="0"/>
                <a:cs typeface="Times New Roman" panose="02020603050405020304" pitchFamily="18" charset="0"/>
              </a:rPr>
              <a:t>informāciju par </a:t>
            </a:r>
            <a:r>
              <a:rPr lang="lv-LV" sz="2600" dirty="0">
                <a:latin typeface="Times New Roman" panose="02020603050405020304" pitchFamily="18" charset="0"/>
                <a:cs typeface="Times New Roman" panose="02020603050405020304" pitchFamily="18" charset="0"/>
              </a:rPr>
              <a:t>plānoto to apstrādi (FPDAL 8.panta pirmā </a:t>
            </a:r>
            <a:r>
              <a:rPr lang="lv-LV" sz="2600" dirty="0" smtClean="0">
                <a:latin typeface="Times New Roman" panose="02020603050405020304" pitchFamily="18" charset="0"/>
                <a:cs typeface="Times New Roman" panose="02020603050405020304" pitchFamily="18" charset="0"/>
              </a:rPr>
              <a:t>daļa), proti, par pārzini, apstrādes mērķi.</a:t>
            </a:r>
            <a:r>
              <a:rPr lang="lv-LV" sz="2600" dirty="0">
                <a:latin typeface="Times New Roman" panose="02020603050405020304" pitchFamily="18" charset="0"/>
                <a:cs typeface="Times New Roman" panose="02020603050405020304" pitchFamily="18" charset="0"/>
              </a:rPr>
              <a:t> </a:t>
            </a:r>
            <a:r>
              <a:rPr lang="lv-LV" sz="2600" dirty="0" smtClean="0">
                <a:latin typeface="Times New Roman" panose="02020603050405020304" pitchFamily="18" charset="0"/>
                <a:cs typeface="Times New Roman" panose="02020603050405020304" pitchFamily="18" charset="0"/>
              </a:rPr>
              <a:t>Ja </a:t>
            </a:r>
            <a:r>
              <a:rPr lang="lv-LV" sz="2600" dirty="0">
                <a:latin typeface="Times New Roman" panose="02020603050405020304" pitchFamily="18" charset="0"/>
                <a:cs typeface="Times New Roman" panose="02020603050405020304" pitchFamily="18" charset="0"/>
              </a:rPr>
              <a:t>dati nav iegūti no datu subjekta, tad, izpaužot tos trešajai personai, datu subjekts ir jāinformē (FPDAL 9.panta pirmā </a:t>
            </a:r>
            <a:r>
              <a:rPr lang="lv-LV" sz="2600" dirty="0" smtClean="0">
                <a:latin typeface="Times New Roman" panose="02020603050405020304" pitchFamily="18" charset="0"/>
                <a:cs typeface="Times New Roman" panose="02020603050405020304" pitchFamily="18" charset="0"/>
              </a:rPr>
              <a:t>daļa), kas </a:t>
            </a:r>
            <a:r>
              <a:rPr lang="lv-LV" sz="2600" dirty="0">
                <a:latin typeface="Times New Roman" panose="02020603050405020304" pitchFamily="18" charset="0"/>
                <a:cs typeface="Times New Roman" panose="02020603050405020304" pitchFamily="18" charset="0"/>
              </a:rPr>
              <a:t>ir pārzinis, kāds ir apstrādes </a:t>
            </a:r>
            <a:r>
              <a:rPr lang="lv-LV" sz="2600" dirty="0" smtClean="0">
                <a:latin typeface="Times New Roman" panose="02020603050405020304" pitchFamily="18" charset="0"/>
                <a:cs typeface="Times New Roman" panose="02020603050405020304" pitchFamily="18" charset="0"/>
              </a:rPr>
              <a:t>mērķis</a:t>
            </a:r>
            <a:endParaRPr lang="lv-LV" sz="2600" dirty="0">
              <a:latin typeface="Times New Roman" panose="02020603050405020304" pitchFamily="18" charset="0"/>
              <a:cs typeface="Times New Roman" panose="02020603050405020304" pitchFamily="18" charset="0"/>
            </a:endParaRPr>
          </a:p>
          <a:p>
            <a:pPr marL="0" indent="0" algn="just">
              <a:buNone/>
            </a:pPr>
            <a:r>
              <a:rPr lang="lv-LV" sz="2600" dirty="0" smtClean="0">
                <a:latin typeface="Times New Roman" panose="02020603050405020304" pitchFamily="18" charset="0"/>
                <a:cs typeface="Times New Roman" panose="02020603050405020304" pitchFamily="18" charset="0"/>
              </a:rPr>
              <a:t>2. Pieprasīt </a:t>
            </a:r>
            <a:r>
              <a:rPr lang="lv-LV" sz="2600" dirty="0">
                <a:latin typeface="Times New Roman" panose="02020603050405020304" pitchFamily="18" charset="0"/>
                <a:cs typeface="Times New Roman" panose="02020603050405020304" pitchFamily="18" charset="0"/>
              </a:rPr>
              <a:t>informāciju par savu datu apstrādi (FPDAL 8.panta otrā daļa, 9.panta otrā daļa un 15.pants) – KĀDI dati ir pie pārziņa, KUR iegūti, KAM nodoti, kāds ir apstrādes PAMATS un MĒRĶIS u.c. </a:t>
            </a:r>
          </a:p>
          <a:p>
            <a:pPr marL="0" indent="0" algn="just">
              <a:buNone/>
            </a:pPr>
            <a:endParaRPr lang="lv-LV" sz="2600" dirty="0" smtClean="0">
              <a:latin typeface="Times New Roman" panose="02020603050405020304" pitchFamily="18" charset="0"/>
              <a:cs typeface="Times New Roman" panose="02020603050405020304" pitchFamily="18" charset="0"/>
            </a:endParaRPr>
          </a:p>
          <a:p>
            <a:pPr marL="0" indent="0" algn="just">
              <a:buNone/>
            </a:pPr>
            <a:r>
              <a:rPr lang="lv-LV" sz="2600" dirty="0" smtClean="0">
                <a:latin typeface="Times New Roman" panose="02020603050405020304" pitchFamily="18" charset="0"/>
                <a:cs typeface="Times New Roman" panose="02020603050405020304" pitchFamily="18" charset="0"/>
              </a:rPr>
              <a:t>*Pieprasītā </a:t>
            </a:r>
            <a:r>
              <a:rPr lang="lv-LV" sz="2600" dirty="0">
                <a:latin typeface="Times New Roman" panose="02020603050405020304" pitchFamily="18" charset="0"/>
                <a:cs typeface="Times New Roman" panose="02020603050405020304" pitchFamily="18" charset="0"/>
              </a:rPr>
              <a:t>informācija ir jāsniedz </a:t>
            </a:r>
            <a:r>
              <a:rPr lang="lv-LV" sz="2600" u="sng" dirty="0">
                <a:latin typeface="Times New Roman" panose="02020603050405020304" pitchFamily="18" charset="0"/>
                <a:cs typeface="Times New Roman" panose="02020603050405020304" pitchFamily="18" charset="0"/>
              </a:rPr>
              <a:t>mēneša laikā </a:t>
            </a:r>
            <a:r>
              <a:rPr lang="lv-LV" sz="2600" dirty="0">
                <a:latin typeface="Times New Roman" panose="02020603050405020304" pitchFamily="18" charset="0"/>
                <a:cs typeface="Times New Roman" panose="02020603050405020304" pitchFamily="18" charset="0"/>
              </a:rPr>
              <a:t>pēc pieprasījuma saņemšanas, rakstveidā un bez maksas. </a:t>
            </a:r>
            <a:r>
              <a:rPr lang="lv-LV" sz="2600" dirty="0" smtClean="0">
                <a:latin typeface="Times New Roman" panose="02020603050405020304" pitchFamily="18" charset="0"/>
                <a:cs typeface="Times New Roman" panose="02020603050405020304" pitchFamily="18" charset="0"/>
              </a:rPr>
              <a:t>Būtiski </a:t>
            </a:r>
            <a:r>
              <a:rPr lang="lv-LV" sz="2600" dirty="0">
                <a:latin typeface="Times New Roman" panose="02020603050405020304" pitchFamily="18" charset="0"/>
                <a:cs typeface="Times New Roman" panose="02020603050405020304" pitchFamily="18" charset="0"/>
              </a:rPr>
              <a:t>ir pārliecināties par datu subjekta identitāti.</a:t>
            </a:r>
          </a:p>
          <a:p>
            <a:endParaRPr lang="lv-LV" dirty="0"/>
          </a:p>
        </p:txBody>
      </p:sp>
      <p:sp>
        <p:nvSpPr>
          <p:cNvPr id="4"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5"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8</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9751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sz="3200" b="1" dirty="0" smtClean="0">
                <a:latin typeface="Times New Roman" panose="02020603050405020304" pitchFamily="18" charset="0"/>
                <a:cs typeface="Times New Roman" panose="02020603050405020304" pitchFamily="18" charset="0"/>
              </a:rPr>
              <a:t>Datu subjekta tiesības </a:t>
            </a:r>
            <a:br>
              <a:rPr lang="lv-LV" sz="3200" b="1" dirty="0" smtClean="0">
                <a:latin typeface="Times New Roman" panose="02020603050405020304" pitchFamily="18" charset="0"/>
                <a:cs typeface="Times New Roman" panose="02020603050405020304" pitchFamily="18" charset="0"/>
              </a:rPr>
            </a:br>
            <a:r>
              <a:rPr lang="lv-LV" sz="3200" b="1" dirty="0" smtClean="0">
                <a:latin typeface="Times New Roman" panose="02020603050405020304" pitchFamily="18" charset="0"/>
                <a:cs typeface="Times New Roman" panose="02020603050405020304" pitchFamily="18" charset="0"/>
              </a:rPr>
              <a:t>(Pašlaik)</a:t>
            </a:r>
            <a:endParaRPr lang="lv-LV"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lv-LV" sz="2400" dirty="0">
                <a:latin typeface="Times New Roman" panose="02020603050405020304" pitchFamily="18" charset="0"/>
                <a:cs typeface="Times New Roman" panose="02020603050405020304" pitchFamily="18" charset="0"/>
              </a:rPr>
              <a:t>Pieprasīt savu datu labošanu, papildināšanu, apstrādes pārtraukšanu (FPDAL 16., 19.pants)</a:t>
            </a:r>
          </a:p>
          <a:p>
            <a:r>
              <a:rPr lang="lv-LV" sz="2400" dirty="0">
                <a:latin typeface="Times New Roman" panose="02020603050405020304" pitchFamily="18" charset="0"/>
                <a:cs typeface="Times New Roman" panose="02020603050405020304" pitchFamily="18" charset="0"/>
              </a:rPr>
              <a:t>Tiesības vērsties Datu valsts inspekcijā, ja pārzinis nepilda FPDAL 15., 16., 19.pantā noteiktos pienākumus (FPDAL 20.pants)</a:t>
            </a:r>
          </a:p>
          <a:p>
            <a:r>
              <a:rPr lang="lv-LV" sz="2400" dirty="0">
                <a:latin typeface="Times New Roman" panose="02020603050405020304" pitchFamily="18" charset="0"/>
                <a:cs typeface="Times New Roman" panose="02020603050405020304" pitchFamily="18" charset="0"/>
              </a:rPr>
              <a:t>Tiesības uz atbilstīgu atlīdzinājumu FPDAL pārkāpuma gadījumā (FPDAL 32.pants)</a:t>
            </a:r>
          </a:p>
          <a:p>
            <a:r>
              <a:rPr lang="lv-LV" sz="2400" dirty="0">
                <a:latin typeface="Times New Roman" panose="02020603050405020304" pitchFamily="18" charset="0"/>
                <a:cs typeface="Times New Roman" panose="02020603050405020304" pitchFamily="18" charset="0"/>
              </a:rPr>
              <a:t>Datu subjekta tiesības var tikt ierobežotas normatīvajos aktos noteiktā kārtībā</a:t>
            </a:r>
          </a:p>
          <a:p>
            <a:endParaRPr lang="lv-LV" dirty="0"/>
          </a:p>
        </p:txBody>
      </p:sp>
      <p:sp>
        <p:nvSpPr>
          <p:cNvPr id="4"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5"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9</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9738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sz="half" idx="1"/>
          </p:nvPr>
        </p:nvSpPr>
        <p:spPr>
          <a:xfrm>
            <a:off x="628650" y="76200"/>
            <a:ext cx="3886200" cy="6100763"/>
          </a:xfrm>
        </p:spPr>
        <p:txBody>
          <a:bodyPr>
            <a:normAutofit lnSpcReduction="10000"/>
          </a:bodyPr>
          <a:lstStyle/>
          <a:p>
            <a:pPr algn="ctr">
              <a:spcAft>
                <a:spcPts val="0"/>
              </a:spcAft>
            </a:pPr>
            <a:r>
              <a:rPr lang="lv-LV" sz="1100" dirty="0">
                <a:latin typeface="Cambria"/>
                <a:ea typeface="MS Mincho"/>
                <a:cs typeface="Times New Roman"/>
              </a:rPr>
              <a:t> </a:t>
            </a:r>
          </a:p>
          <a:p>
            <a:pPr algn="ctr">
              <a:spcAft>
                <a:spcPts val="0"/>
              </a:spcAft>
            </a:pPr>
            <a:r>
              <a:rPr lang="lv-LV" sz="1100" dirty="0">
                <a:latin typeface="Cambria"/>
                <a:ea typeface="MS Mincho"/>
                <a:cs typeface="Times New Roman"/>
              </a:rPr>
              <a:t> </a:t>
            </a:r>
          </a:p>
          <a:p>
            <a:pPr algn="ctr">
              <a:spcAft>
                <a:spcPts val="0"/>
              </a:spcAft>
            </a:pPr>
            <a:r>
              <a:rPr lang="lv-LV" sz="1100" dirty="0">
                <a:latin typeface="Cambria"/>
                <a:ea typeface="MS Mincho"/>
                <a:cs typeface="Times New Roman"/>
              </a:rPr>
              <a:t> </a:t>
            </a:r>
          </a:p>
          <a:p>
            <a:pPr algn="ctr">
              <a:spcAft>
                <a:spcPts val="0"/>
              </a:spcAft>
            </a:pPr>
            <a:r>
              <a:rPr lang="lv-LV" sz="1100" dirty="0">
                <a:latin typeface="Cambria"/>
                <a:ea typeface="MS Mincho"/>
                <a:cs typeface="Times New Roman"/>
              </a:rPr>
              <a:t> </a:t>
            </a:r>
          </a:p>
          <a:p>
            <a:pPr algn="ctr">
              <a:spcAft>
                <a:spcPts val="0"/>
              </a:spcAft>
            </a:pPr>
            <a:endParaRPr lang="lv-LV" sz="1100" dirty="0" smtClean="0">
              <a:latin typeface="Cambria"/>
              <a:ea typeface="MS Mincho"/>
              <a:cs typeface="Times New Roman"/>
            </a:endParaRPr>
          </a:p>
          <a:p>
            <a:pPr algn="ctr">
              <a:spcAft>
                <a:spcPts val="0"/>
              </a:spcAft>
            </a:pPr>
            <a:endParaRPr lang="lv-LV" sz="1100" dirty="0">
              <a:latin typeface="Cambria"/>
              <a:ea typeface="MS Mincho"/>
              <a:cs typeface="Times New Roman"/>
            </a:endParaRPr>
          </a:p>
          <a:p>
            <a:pPr algn="ctr">
              <a:spcAft>
                <a:spcPts val="0"/>
              </a:spcAft>
            </a:pPr>
            <a:r>
              <a:rPr lang="lv-LV" sz="1100" dirty="0">
                <a:latin typeface="Cambria"/>
                <a:ea typeface="MS Mincho"/>
                <a:cs typeface="Times New Roman"/>
              </a:rPr>
              <a:t> </a:t>
            </a:r>
          </a:p>
          <a:p>
            <a:pPr marL="0" indent="0" algn="ctr">
              <a:spcAft>
                <a:spcPts val="0"/>
              </a:spcAft>
              <a:buNone/>
            </a:pPr>
            <a:endParaRPr lang="lv-LV" sz="3200" dirty="0" smtClean="0">
              <a:latin typeface="Arial Black"/>
              <a:ea typeface="MS Mincho"/>
              <a:cs typeface="Times New Roman"/>
            </a:endParaRPr>
          </a:p>
          <a:p>
            <a:pPr marL="0" indent="0" algn="ctr">
              <a:spcAft>
                <a:spcPts val="0"/>
              </a:spcAft>
              <a:buNone/>
            </a:pPr>
            <a:endParaRPr lang="lv-LV" sz="3200" dirty="0">
              <a:latin typeface="Arial Black"/>
              <a:ea typeface="MS Mincho"/>
              <a:cs typeface="Times New Roman"/>
            </a:endParaRPr>
          </a:p>
          <a:p>
            <a:pPr marL="0" indent="0" algn="ctr">
              <a:spcAft>
                <a:spcPts val="0"/>
              </a:spcAft>
              <a:buNone/>
            </a:pPr>
            <a:r>
              <a:rPr lang="lv-LV" sz="2400" dirty="0" smtClean="0">
                <a:latin typeface="Arial Black"/>
                <a:ea typeface="MS Mincho"/>
                <a:cs typeface="Times New Roman"/>
              </a:rPr>
              <a:t>VIDEONOVĒROŠANA</a:t>
            </a:r>
            <a:endParaRPr lang="lv-LV" sz="2400" dirty="0">
              <a:latin typeface="Cambria"/>
              <a:ea typeface="MS Mincho"/>
              <a:cs typeface="Times New Roman"/>
            </a:endParaRPr>
          </a:p>
          <a:p>
            <a:pPr marL="0" indent="0" algn="ctr">
              <a:spcAft>
                <a:spcPts val="0"/>
              </a:spcAft>
              <a:buNone/>
            </a:pPr>
            <a:r>
              <a:rPr lang="lv-LV" sz="2000" dirty="0">
                <a:latin typeface="Arial"/>
                <a:ea typeface="MS Mincho"/>
                <a:cs typeface="Times New Roman"/>
              </a:rPr>
              <a:t>Mērķis: Noziedzīgu nodarījumu novēršana un atklāšana saistībā ar īpašuma aizsardzību</a:t>
            </a:r>
            <a:endParaRPr lang="lv-LV" sz="1100" dirty="0">
              <a:latin typeface="Cambria"/>
              <a:ea typeface="MS Mincho"/>
              <a:cs typeface="Times New Roman"/>
            </a:endParaRPr>
          </a:p>
          <a:p>
            <a:pPr algn="ctr">
              <a:spcAft>
                <a:spcPts val="0"/>
              </a:spcAft>
            </a:pPr>
            <a:r>
              <a:rPr lang="lv-LV" sz="1600" dirty="0">
                <a:latin typeface="Arial Black"/>
                <a:ea typeface="MS Mincho"/>
                <a:cs typeface="Times New Roman"/>
              </a:rPr>
              <a:t> </a:t>
            </a:r>
            <a:endParaRPr lang="lv-LV" sz="1100" dirty="0">
              <a:latin typeface="Cambria"/>
              <a:ea typeface="MS Mincho"/>
              <a:cs typeface="Times New Roman"/>
            </a:endParaRPr>
          </a:p>
          <a:p>
            <a:pPr marL="0" indent="0" algn="ctr">
              <a:spcAft>
                <a:spcPts val="0"/>
              </a:spcAft>
              <a:buNone/>
            </a:pPr>
            <a:r>
              <a:rPr lang="en-US" sz="1600" dirty="0" err="1">
                <a:latin typeface="Arial Black"/>
                <a:ea typeface="MS Mincho"/>
                <a:cs typeface="Times New Roman"/>
              </a:rPr>
              <a:t>Pārzinis</a:t>
            </a:r>
            <a:r>
              <a:rPr lang="en-US" sz="1600" dirty="0">
                <a:latin typeface="Arial Black"/>
                <a:ea typeface="MS Mincho"/>
                <a:cs typeface="Times New Roman"/>
              </a:rPr>
              <a:t>: </a:t>
            </a:r>
            <a:r>
              <a:rPr lang="lv-LV" sz="1600" dirty="0">
                <a:latin typeface="Arial Black"/>
                <a:ea typeface="MS Mincho"/>
                <a:cs typeface="Times New Roman"/>
              </a:rPr>
              <a:t>(uzņēmuma nosaukums)</a:t>
            </a:r>
            <a:endParaRPr lang="lv-LV" sz="1100" dirty="0">
              <a:latin typeface="Cambria"/>
              <a:ea typeface="MS Mincho"/>
              <a:cs typeface="Times New Roman"/>
            </a:endParaRPr>
          </a:p>
          <a:p>
            <a:pPr marL="0" indent="0" algn="ctr">
              <a:spcAft>
                <a:spcPts val="0"/>
              </a:spcAft>
              <a:buNone/>
            </a:pPr>
            <a:r>
              <a:rPr lang="en-US" sz="1600" dirty="0" err="1">
                <a:latin typeface="Arial Black"/>
                <a:ea typeface="MS Mincho"/>
                <a:cs typeface="Times New Roman"/>
              </a:rPr>
              <a:t>Juridiskā</a:t>
            </a:r>
            <a:r>
              <a:rPr lang="en-US" sz="1600" dirty="0">
                <a:latin typeface="Arial Black"/>
                <a:ea typeface="MS Mincho"/>
                <a:cs typeface="Times New Roman"/>
              </a:rPr>
              <a:t> </a:t>
            </a:r>
            <a:r>
              <a:rPr lang="en-US" sz="1600" dirty="0" err="1">
                <a:latin typeface="Arial Black"/>
                <a:ea typeface="MS Mincho"/>
                <a:cs typeface="Times New Roman"/>
              </a:rPr>
              <a:t>adrese</a:t>
            </a:r>
            <a:r>
              <a:rPr lang="en-US" sz="1600" dirty="0">
                <a:latin typeface="Arial Black"/>
                <a:ea typeface="MS Mincho"/>
                <a:cs typeface="Times New Roman"/>
              </a:rPr>
              <a:t>: (</a:t>
            </a:r>
            <a:r>
              <a:rPr lang="en-US" sz="1600" dirty="0" err="1">
                <a:latin typeface="Arial Black"/>
                <a:ea typeface="MS Mincho"/>
                <a:cs typeface="Times New Roman"/>
              </a:rPr>
              <a:t>adrese</a:t>
            </a:r>
            <a:r>
              <a:rPr lang="en-US" sz="1600" dirty="0">
                <a:latin typeface="Arial Black"/>
                <a:ea typeface="MS Mincho"/>
                <a:cs typeface="Times New Roman"/>
              </a:rPr>
              <a:t>)</a:t>
            </a:r>
            <a:endParaRPr lang="lv-LV" sz="1100" dirty="0">
              <a:latin typeface="Cambria"/>
              <a:ea typeface="MS Mincho"/>
              <a:cs typeface="Times New Roman"/>
            </a:endParaRPr>
          </a:p>
          <a:p>
            <a:endParaRPr lang="lv-LV" dirty="0"/>
          </a:p>
        </p:txBody>
      </p:sp>
      <p:sp>
        <p:nvSpPr>
          <p:cNvPr id="14" name="Content Placeholder 13"/>
          <p:cNvSpPr>
            <a:spLocks noGrp="1"/>
          </p:cNvSpPr>
          <p:nvPr>
            <p:ph sz="half" idx="2"/>
          </p:nvPr>
        </p:nvSpPr>
        <p:spPr>
          <a:xfrm>
            <a:off x="4629150" y="152400"/>
            <a:ext cx="3886200" cy="6024563"/>
          </a:xfrm>
        </p:spPr>
        <p:txBody>
          <a:bodyPr>
            <a:normAutofit lnSpcReduction="10000"/>
          </a:bodyPr>
          <a:lstStyle/>
          <a:p>
            <a:pPr marL="0" indent="0">
              <a:buNone/>
            </a:pPr>
            <a:endParaRPr lang="lv-LV" dirty="0" smtClean="0"/>
          </a:p>
          <a:p>
            <a:pPr marL="0" indent="0">
              <a:buNone/>
            </a:pPr>
            <a:endParaRPr lang="lv-LV" dirty="0"/>
          </a:p>
          <a:p>
            <a:pPr marL="0" indent="0">
              <a:buNone/>
            </a:pPr>
            <a:endParaRPr lang="lv-LV" dirty="0" smtClean="0"/>
          </a:p>
          <a:p>
            <a:pPr marL="0" indent="0">
              <a:buNone/>
            </a:pPr>
            <a:endParaRPr lang="lv-LV" dirty="0"/>
          </a:p>
          <a:p>
            <a:pPr marL="0" indent="0">
              <a:buNone/>
            </a:pPr>
            <a:endParaRPr lang="lv-LV" dirty="0" smtClean="0"/>
          </a:p>
          <a:p>
            <a:pPr marL="0" indent="0">
              <a:buNone/>
            </a:pPr>
            <a:endParaRPr lang="lv-LV" dirty="0"/>
          </a:p>
          <a:p>
            <a:pPr marL="0" indent="0">
              <a:buNone/>
            </a:pPr>
            <a:endParaRPr lang="lv-LV" dirty="0" smtClean="0"/>
          </a:p>
          <a:p>
            <a:pPr marL="0" indent="0">
              <a:buNone/>
            </a:pPr>
            <a:r>
              <a:rPr lang="lv-LV" sz="2400" dirty="0" smtClean="0">
                <a:latin typeface="Arial Black" panose="020B0A04020102020204" pitchFamily="34" charset="0"/>
              </a:rPr>
              <a:t>VIDEONOVĒROŠANA</a:t>
            </a:r>
          </a:p>
          <a:p>
            <a:pPr marL="0" indent="0">
              <a:buNone/>
            </a:pPr>
            <a:r>
              <a:rPr lang="lv-LV" sz="2000" dirty="0">
                <a:latin typeface="Arial" panose="020B0604020202020204" pitchFamily="34" charset="0"/>
                <a:cs typeface="Arial" panose="020B0604020202020204" pitchFamily="34" charset="0"/>
              </a:rPr>
              <a:t>Mērķis: Noziedzīgu nodarījumu novēršana un atklāšana saistībā ar īpašuma </a:t>
            </a:r>
            <a:r>
              <a:rPr lang="lv-LV" sz="2000" dirty="0" smtClean="0">
                <a:latin typeface="Arial" panose="020B0604020202020204" pitchFamily="34" charset="0"/>
                <a:cs typeface="Arial" panose="020B0604020202020204" pitchFamily="34" charset="0"/>
              </a:rPr>
              <a:t>aizsardzību</a:t>
            </a:r>
          </a:p>
          <a:p>
            <a:pPr marL="0" lvl="0" indent="0">
              <a:buNone/>
            </a:pPr>
            <a:r>
              <a:rPr lang="en-US" sz="1600" dirty="0" err="1" smtClean="0">
                <a:solidFill>
                  <a:prstClr val="black"/>
                </a:solidFill>
                <a:latin typeface="Arial Black"/>
                <a:ea typeface="MS Mincho"/>
                <a:cs typeface="Times New Roman"/>
              </a:rPr>
              <a:t>Pārzinis</a:t>
            </a:r>
            <a:r>
              <a:rPr lang="en-US" sz="1600" dirty="0">
                <a:solidFill>
                  <a:prstClr val="black"/>
                </a:solidFill>
                <a:latin typeface="Arial Black"/>
                <a:ea typeface="MS Mincho"/>
                <a:cs typeface="Times New Roman"/>
              </a:rPr>
              <a:t>: </a:t>
            </a:r>
            <a:r>
              <a:rPr lang="lv-LV" sz="1600" dirty="0">
                <a:solidFill>
                  <a:prstClr val="black"/>
                </a:solidFill>
                <a:latin typeface="Arial Black"/>
                <a:ea typeface="MS Mincho"/>
                <a:cs typeface="Times New Roman"/>
              </a:rPr>
              <a:t>(uzņēmuma nosaukums</a:t>
            </a:r>
            <a:r>
              <a:rPr lang="lv-LV" sz="1600" dirty="0" smtClean="0">
                <a:solidFill>
                  <a:prstClr val="black"/>
                </a:solidFill>
                <a:latin typeface="Arial Black"/>
                <a:ea typeface="MS Mincho"/>
                <a:cs typeface="Times New Roman"/>
              </a:rPr>
              <a:t>)</a:t>
            </a:r>
          </a:p>
          <a:p>
            <a:pPr marL="0" lvl="0" indent="0">
              <a:buNone/>
            </a:pPr>
            <a:r>
              <a:rPr lang="lv-LV" sz="1600" dirty="0" smtClean="0">
                <a:solidFill>
                  <a:srgbClr val="FF0000"/>
                </a:solidFill>
                <a:latin typeface="Arial Black"/>
                <a:ea typeface="MS Mincho"/>
                <a:cs typeface="Times New Roman"/>
              </a:rPr>
              <a:t>Tiesiskais pamats:</a:t>
            </a:r>
          </a:p>
          <a:p>
            <a:pPr marL="0" lvl="0" indent="0">
              <a:buNone/>
            </a:pPr>
            <a:r>
              <a:rPr lang="lv-LV" sz="1600" dirty="0" smtClean="0">
                <a:solidFill>
                  <a:srgbClr val="FF0000"/>
                </a:solidFill>
                <a:latin typeface="Arial Black"/>
                <a:ea typeface="MS Mincho"/>
                <a:cs typeface="Times New Roman"/>
              </a:rPr>
              <a:t>Leģitīmās intereses:</a:t>
            </a:r>
          </a:p>
          <a:p>
            <a:pPr marL="0" lvl="0" indent="0">
              <a:buNone/>
            </a:pPr>
            <a:r>
              <a:rPr lang="lv-LV" sz="1600" dirty="0" smtClean="0">
                <a:solidFill>
                  <a:srgbClr val="FF0000"/>
                </a:solidFill>
                <a:latin typeface="Arial Black"/>
                <a:ea typeface="MS Mincho"/>
                <a:cs typeface="Times New Roman"/>
              </a:rPr>
              <a:t>Datu aizsardzības speciālists:</a:t>
            </a:r>
          </a:p>
          <a:p>
            <a:pPr marL="0" lvl="0" indent="0">
              <a:buNone/>
            </a:pPr>
            <a:r>
              <a:rPr lang="lv-LV" sz="1600" dirty="0" smtClean="0">
                <a:solidFill>
                  <a:srgbClr val="FF0000"/>
                </a:solidFill>
                <a:latin typeface="Arial Black"/>
                <a:ea typeface="MS Mincho"/>
                <a:cs typeface="Times New Roman"/>
              </a:rPr>
              <a:t>Datu saņēmēji:</a:t>
            </a:r>
          </a:p>
          <a:p>
            <a:pPr marL="0" lvl="0" indent="0">
              <a:buNone/>
            </a:pPr>
            <a:r>
              <a:rPr lang="lv-LV" sz="1600" dirty="0" smtClean="0">
                <a:solidFill>
                  <a:srgbClr val="FF0000"/>
                </a:solidFill>
                <a:latin typeface="Arial Black"/>
                <a:ea typeface="MS Mincho"/>
                <a:cs typeface="Times New Roman"/>
              </a:rPr>
              <a:t>Datu nodošana uz trešo valsti:</a:t>
            </a:r>
            <a:endParaRPr lang="lv-LV" sz="1100" dirty="0">
              <a:solidFill>
                <a:srgbClr val="FF0000"/>
              </a:solidFill>
              <a:latin typeface="Cambria"/>
              <a:ea typeface="MS Mincho"/>
              <a:cs typeface="Times New Roman"/>
            </a:endParaRPr>
          </a:p>
          <a:p>
            <a:pPr marL="0" lvl="0" indent="0">
              <a:buNone/>
            </a:pPr>
            <a:r>
              <a:rPr lang="en-US" sz="1600" dirty="0" err="1">
                <a:solidFill>
                  <a:prstClr val="black"/>
                </a:solidFill>
                <a:latin typeface="Arial Black"/>
                <a:ea typeface="MS Mincho"/>
                <a:cs typeface="Times New Roman"/>
              </a:rPr>
              <a:t>Juridiskā</a:t>
            </a:r>
            <a:r>
              <a:rPr lang="en-US" sz="1600" dirty="0">
                <a:solidFill>
                  <a:prstClr val="black"/>
                </a:solidFill>
                <a:latin typeface="Arial Black"/>
                <a:ea typeface="MS Mincho"/>
                <a:cs typeface="Times New Roman"/>
              </a:rPr>
              <a:t> </a:t>
            </a:r>
            <a:r>
              <a:rPr lang="en-US" sz="1600" dirty="0" err="1">
                <a:solidFill>
                  <a:prstClr val="black"/>
                </a:solidFill>
                <a:latin typeface="Arial Black"/>
                <a:ea typeface="MS Mincho"/>
                <a:cs typeface="Times New Roman"/>
              </a:rPr>
              <a:t>adrese</a:t>
            </a:r>
            <a:r>
              <a:rPr lang="en-US" sz="1600" dirty="0">
                <a:solidFill>
                  <a:prstClr val="black"/>
                </a:solidFill>
                <a:latin typeface="Arial Black"/>
                <a:ea typeface="MS Mincho"/>
                <a:cs typeface="Times New Roman"/>
              </a:rPr>
              <a:t>: (</a:t>
            </a:r>
            <a:r>
              <a:rPr lang="en-US" sz="1600" dirty="0" err="1">
                <a:solidFill>
                  <a:prstClr val="black"/>
                </a:solidFill>
                <a:latin typeface="Arial Black"/>
                <a:ea typeface="MS Mincho"/>
                <a:cs typeface="Times New Roman"/>
              </a:rPr>
              <a:t>adrese</a:t>
            </a:r>
            <a:r>
              <a:rPr lang="en-US" sz="1600" dirty="0" smtClean="0">
                <a:solidFill>
                  <a:prstClr val="black"/>
                </a:solidFill>
                <a:latin typeface="Arial Black"/>
                <a:ea typeface="MS Mincho"/>
                <a:cs typeface="Times New Roman"/>
              </a:rPr>
              <a:t>)</a:t>
            </a:r>
            <a:endParaRPr lang="lv-LV" sz="1600" dirty="0" smtClean="0">
              <a:solidFill>
                <a:prstClr val="black"/>
              </a:solidFill>
              <a:latin typeface="Arial Black"/>
              <a:ea typeface="MS Mincho"/>
              <a:cs typeface="Times New Roman"/>
            </a:endParaRPr>
          </a:p>
          <a:p>
            <a:pPr marL="0" lvl="0" indent="0">
              <a:buNone/>
            </a:pPr>
            <a:endParaRPr lang="lv-LV" sz="1100" dirty="0">
              <a:solidFill>
                <a:prstClr val="black"/>
              </a:solidFill>
              <a:latin typeface="Cambria"/>
              <a:ea typeface="MS Mincho"/>
              <a:cs typeface="Times New Roman"/>
            </a:endParaRPr>
          </a:p>
          <a:p>
            <a:pPr marL="0" indent="0">
              <a:buNone/>
            </a:pPr>
            <a:endParaRPr lang="lv-LV" sz="2400" dirty="0">
              <a:latin typeface="Arial Black" panose="020B0A04020102020204"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3435350" cy="2514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28601"/>
            <a:ext cx="3432175"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7"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10</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8026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sz="3200" b="1" dirty="0" smtClean="0">
                <a:latin typeface="Times New Roman" panose="02020603050405020304" pitchFamily="18" charset="0"/>
                <a:cs typeface="Times New Roman" panose="02020603050405020304" pitchFamily="18" charset="0"/>
              </a:rPr>
              <a:t>Papildus sniedzamā informācija</a:t>
            </a:r>
            <a:endParaRPr lang="lv-LV" sz="3200" b="1"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p:txBody>
          <a:bodyPr/>
          <a:lstStyle/>
          <a:p>
            <a:r>
              <a:rPr lang="lv-LV" dirty="0" smtClean="0">
                <a:latin typeface="Times New Roman" panose="02020603050405020304" pitchFamily="18" charset="0"/>
                <a:cs typeface="Times New Roman" panose="02020603050405020304" pitchFamily="18" charset="0"/>
              </a:rPr>
              <a:t>Pašlaik, ja datu subjekts prasa</a:t>
            </a:r>
            <a:endParaRPr lang="lv-LV"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p:txBody>
          <a:bodyPr/>
          <a:lstStyle/>
          <a:p>
            <a:r>
              <a:rPr lang="lv-LV" dirty="0" smtClean="0">
                <a:latin typeface="Times New Roman" panose="02020603050405020304" pitchFamily="18" charset="0"/>
                <a:cs typeface="Times New Roman" panose="02020603050405020304" pitchFamily="18" charset="0"/>
              </a:rPr>
              <a:t>Iespējamie datu saņēmēji</a:t>
            </a:r>
          </a:p>
          <a:p>
            <a:r>
              <a:rPr lang="lv-LV" dirty="0" smtClean="0">
                <a:latin typeface="Times New Roman" panose="02020603050405020304" pitchFamily="18" charset="0"/>
                <a:cs typeface="Times New Roman" panose="02020603050405020304" pitchFamily="18" charset="0"/>
              </a:rPr>
              <a:t>Datu subjekta tiesības piekļūt datiem un izdarīt tajos labojumus</a:t>
            </a:r>
          </a:p>
          <a:p>
            <a:r>
              <a:rPr lang="lv-LV" dirty="0" smtClean="0">
                <a:latin typeface="Times New Roman" panose="02020603050405020304" pitchFamily="18" charset="0"/>
                <a:cs typeface="Times New Roman" panose="02020603050405020304" pitchFamily="18" charset="0"/>
              </a:rPr>
              <a:t>Atbildes sniegšanas brīvprātība, sekas</a:t>
            </a:r>
          </a:p>
          <a:p>
            <a:r>
              <a:rPr lang="lv-LV" dirty="0" smtClean="0">
                <a:latin typeface="Times New Roman" panose="02020603050405020304" pitchFamily="18" charset="0"/>
                <a:cs typeface="Times New Roman" panose="02020603050405020304" pitchFamily="18" charset="0"/>
              </a:rPr>
              <a:t>Tiesiskais pamats</a:t>
            </a:r>
            <a:endParaRPr lang="lv-LV" dirty="0">
              <a:latin typeface="Times New Roman" panose="02020603050405020304" pitchFamily="18" charset="0"/>
              <a:cs typeface="Times New Roman" panose="02020603050405020304" pitchFamily="18" charset="0"/>
            </a:endParaRPr>
          </a:p>
        </p:txBody>
      </p:sp>
      <p:sp>
        <p:nvSpPr>
          <p:cNvPr id="6" name="Text Placeholder 5"/>
          <p:cNvSpPr>
            <a:spLocks noGrp="1"/>
          </p:cNvSpPr>
          <p:nvPr>
            <p:ph type="body" sz="quarter" idx="3"/>
          </p:nvPr>
        </p:nvSpPr>
        <p:spPr/>
        <p:txBody>
          <a:bodyPr/>
          <a:lstStyle/>
          <a:p>
            <a:r>
              <a:rPr lang="lv-LV" dirty="0" smtClean="0">
                <a:latin typeface="Times New Roman" panose="02020603050405020304" pitchFamily="18" charset="0"/>
                <a:cs typeface="Times New Roman" panose="02020603050405020304" pitchFamily="18" charset="0"/>
              </a:rPr>
              <a:t>Saskaņā ar regulu</a:t>
            </a:r>
            <a:r>
              <a:rPr lang="lv-LV" dirty="0">
                <a:latin typeface="Times New Roman" panose="02020603050405020304" pitchFamily="18" charset="0"/>
                <a:cs typeface="Times New Roman" panose="02020603050405020304" pitchFamily="18" charset="0"/>
              </a:rPr>
              <a:t> </a:t>
            </a:r>
            <a:r>
              <a:rPr lang="lv-LV" dirty="0" smtClean="0">
                <a:latin typeface="Times New Roman" panose="02020603050405020304" pitchFamily="18" charset="0"/>
                <a:cs typeface="Times New Roman" panose="02020603050405020304" pitchFamily="18" charset="0"/>
              </a:rPr>
              <a:t>šī informācija sniedzama datu iegūšanas laikā</a:t>
            </a:r>
            <a:endParaRPr lang="lv-LV"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sz="quarter" idx="4"/>
          </p:nvPr>
        </p:nvSpPr>
        <p:spPr/>
        <p:txBody>
          <a:bodyPr>
            <a:normAutofit lnSpcReduction="10000"/>
          </a:bodyPr>
          <a:lstStyle/>
          <a:p>
            <a:r>
              <a:rPr lang="lv-LV" dirty="0" smtClean="0">
                <a:latin typeface="Times New Roman" panose="02020603050405020304" pitchFamily="18" charset="0"/>
                <a:cs typeface="Times New Roman" panose="02020603050405020304" pitchFamily="18" charset="0"/>
              </a:rPr>
              <a:t>Datu uzglabāšanas ilgums</a:t>
            </a:r>
          </a:p>
          <a:p>
            <a:r>
              <a:rPr lang="lv-LV" dirty="0" smtClean="0">
                <a:latin typeface="Times New Roman" panose="02020603050405020304" pitchFamily="18" charset="0"/>
                <a:cs typeface="Times New Roman" panose="02020603050405020304" pitchFamily="18" charset="0"/>
              </a:rPr>
              <a:t>Par tiesībām piekļūt saviem datiem, kā arī uz datu pārnesamību</a:t>
            </a:r>
          </a:p>
          <a:p>
            <a:r>
              <a:rPr lang="lv-LV" dirty="0" smtClean="0">
                <a:latin typeface="Times New Roman" panose="02020603050405020304" pitchFamily="18" charset="0"/>
                <a:cs typeface="Times New Roman" panose="02020603050405020304" pitchFamily="18" charset="0"/>
              </a:rPr>
              <a:t>Tiesības atsaukt piekrišanu</a:t>
            </a:r>
          </a:p>
          <a:p>
            <a:r>
              <a:rPr lang="lv-LV" dirty="0" smtClean="0">
                <a:latin typeface="Times New Roman" panose="02020603050405020304" pitchFamily="18" charset="0"/>
                <a:cs typeface="Times New Roman" panose="02020603050405020304" pitchFamily="18" charset="0"/>
              </a:rPr>
              <a:t>Tiesības iesniegt sūdzību uzraudzības iestādei</a:t>
            </a:r>
          </a:p>
          <a:p>
            <a:r>
              <a:rPr lang="lv-LV" dirty="0" smtClean="0">
                <a:latin typeface="Times New Roman" panose="02020603050405020304" pitchFamily="18" charset="0"/>
                <a:cs typeface="Times New Roman" panose="02020603050405020304" pitchFamily="18" charset="0"/>
              </a:rPr>
              <a:t>Par pienākumu personas datus sniegt un sekām</a:t>
            </a:r>
          </a:p>
          <a:p>
            <a:r>
              <a:rPr lang="lv-LV" dirty="0" smtClean="0">
                <a:latin typeface="Times New Roman" panose="02020603050405020304" pitchFamily="18" charset="0"/>
                <a:cs typeface="Times New Roman" panose="02020603050405020304" pitchFamily="18" charset="0"/>
              </a:rPr>
              <a:t>Automatizēta lēmuma pieņemšana</a:t>
            </a:r>
          </a:p>
        </p:txBody>
      </p:sp>
      <p:sp>
        <p:nvSpPr>
          <p:cNvPr id="8"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9"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11</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8179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sz="3200" b="1" dirty="0" smtClean="0">
                <a:latin typeface="Times New Roman" panose="02020603050405020304" pitchFamily="18" charset="0"/>
                <a:cs typeface="Times New Roman" panose="02020603050405020304" pitchFamily="18" charset="0"/>
              </a:rPr>
              <a:t>Atbildība personas datu </a:t>
            </a:r>
            <a:br>
              <a:rPr lang="lv-LV" sz="3200" b="1" dirty="0" smtClean="0">
                <a:latin typeface="Times New Roman" panose="02020603050405020304" pitchFamily="18" charset="0"/>
                <a:cs typeface="Times New Roman" panose="02020603050405020304" pitchFamily="18" charset="0"/>
              </a:rPr>
            </a:br>
            <a:r>
              <a:rPr lang="lv-LV" sz="3200" b="1" dirty="0" smtClean="0">
                <a:latin typeface="Times New Roman" panose="02020603050405020304" pitchFamily="18" charset="0"/>
                <a:cs typeface="Times New Roman" panose="02020603050405020304" pitchFamily="18" charset="0"/>
              </a:rPr>
              <a:t>apstrādes jomā</a:t>
            </a:r>
            <a:endParaRPr lang="lv-LV"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defTabSz="914400" fontAlgn="base">
              <a:lnSpc>
                <a:spcPct val="80000"/>
              </a:lnSpc>
              <a:spcBef>
                <a:spcPct val="20000"/>
              </a:spcBef>
              <a:spcAft>
                <a:spcPct val="0"/>
              </a:spcAft>
              <a:buClr>
                <a:srgbClr val="FF9900"/>
              </a:buClr>
              <a:buSzPct val="70000"/>
            </a:pPr>
            <a:r>
              <a:rPr lang="lv-LV" altLang="lv-LV" sz="2400" b="1" kern="0" dirty="0">
                <a:latin typeface="Times New Roman" panose="02020603050405020304" pitchFamily="18" charset="0"/>
                <a:cs typeface="Times New Roman" panose="02020603050405020304" pitchFamily="18" charset="0"/>
              </a:rPr>
              <a:t>Administratīvā atbildība</a:t>
            </a:r>
            <a:r>
              <a:rPr lang="lv-LV" altLang="lv-LV" sz="2400" kern="0" dirty="0">
                <a:latin typeface="Times New Roman" panose="02020603050405020304" pitchFamily="18" charset="0"/>
                <a:cs typeface="Times New Roman" panose="02020603050405020304" pitchFamily="18" charset="0"/>
              </a:rPr>
              <a:t> </a:t>
            </a:r>
          </a:p>
          <a:p>
            <a:pPr defTabSz="914400" fontAlgn="base">
              <a:lnSpc>
                <a:spcPct val="80000"/>
              </a:lnSpc>
              <a:spcBef>
                <a:spcPct val="20000"/>
              </a:spcBef>
              <a:spcAft>
                <a:spcPct val="0"/>
              </a:spcAft>
              <a:buClr>
                <a:srgbClr val="FF9900"/>
              </a:buClr>
              <a:buSzPct val="70000"/>
            </a:pPr>
            <a:r>
              <a:rPr lang="lv-LV" altLang="lv-LV" sz="2600" kern="0" dirty="0">
                <a:latin typeface="Times New Roman" panose="02020603050405020304" pitchFamily="18" charset="0"/>
                <a:cs typeface="Times New Roman" panose="02020603050405020304" pitchFamily="18" charset="0"/>
              </a:rPr>
              <a:t>Nelikumīga personas datu </a:t>
            </a:r>
            <a:r>
              <a:rPr lang="lv-LV" altLang="lv-LV" sz="2600" kern="0" dirty="0" smtClean="0">
                <a:latin typeface="Times New Roman" panose="02020603050405020304" pitchFamily="18" charset="0"/>
                <a:cs typeface="Times New Roman" panose="02020603050405020304" pitchFamily="18" charset="0"/>
              </a:rPr>
              <a:t>apstrāde (LAPK 204.</a:t>
            </a:r>
            <a:r>
              <a:rPr lang="lv-LV" altLang="lv-LV" sz="2600" kern="0" baseline="30000" dirty="0" smtClean="0">
                <a:latin typeface="Times New Roman" panose="02020603050405020304" pitchFamily="18" charset="0"/>
                <a:cs typeface="Times New Roman" panose="02020603050405020304" pitchFamily="18" charset="0"/>
              </a:rPr>
              <a:t>7</a:t>
            </a:r>
            <a:r>
              <a:rPr lang="lv-LV" altLang="lv-LV" sz="2600" kern="0" dirty="0" smtClean="0">
                <a:latin typeface="Times New Roman" panose="02020603050405020304" pitchFamily="18" charset="0"/>
                <a:cs typeface="Times New Roman" panose="02020603050405020304" pitchFamily="18" charset="0"/>
              </a:rPr>
              <a:t>)</a:t>
            </a:r>
            <a:endParaRPr lang="lv-LV" altLang="lv-LV" sz="2600" kern="0" dirty="0">
              <a:latin typeface="Times New Roman" panose="02020603050405020304" pitchFamily="18" charset="0"/>
              <a:cs typeface="Times New Roman" panose="02020603050405020304" pitchFamily="18" charset="0"/>
            </a:endParaRPr>
          </a:p>
          <a:p>
            <a:pPr marL="800100" lvl="1" indent="-342900" defTabSz="914400" fontAlgn="base">
              <a:lnSpc>
                <a:spcPct val="80000"/>
              </a:lnSpc>
              <a:spcBef>
                <a:spcPct val="20000"/>
              </a:spcBef>
              <a:spcAft>
                <a:spcPct val="0"/>
              </a:spcAft>
              <a:buClr>
                <a:srgbClr val="FF9900"/>
              </a:buClr>
              <a:buSzPct val="70000"/>
            </a:pPr>
            <a:r>
              <a:rPr lang="lv-LV" altLang="lv-LV" sz="2000" kern="0" dirty="0">
                <a:latin typeface="Times New Roman" panose="02020603050405020304" pitchFamily="18" charset="0"/>
                <a:cs typeface="Times New Roman" panose="02020603050405020304" pitchFamily="18" charset="0"/>
              </a:rPr>
              <a:t>personas datu apstrāde, nepastāvot tiesiskam pamatam</a:t>
            </a:r>
          </a:p>
          <a:p>
            <a:pPr marL="800100" lvl="1" indent="-342900" defTabSz="914400" fontAlgn="base">
              <a:lnSpc>
                <a:spcPct val="80000"/>
              </a:lnSpc>
              <a:spcBef>
                <a:spcPct val="20000"/>
              </a:spcBef>
              <a:spcAft>
                <a:spcPct val="0"/>
              </a:spcAft>
              <a:buClr>
                <a:srgbClr val="FF9900"/>
              </a:buClr>
              <a:buSzPct val="70000"/>
            </a:pPr>
            <a:r>
              <a:rPr lang="lv-LV" altLang="lv-LV" sz="2000" kern="0" dirty="0">
                <a:latin typeface="Times New Roman" panose="02020603050405020304" pitchFamily="18" charset="0"/>
                <a:cs typeface="Times New Roman" panose="02020603050405020304" pitchFamily="18" charset="0"/>
              </a:rPr>
              <a:t>personas datu apstrāde neatbilstošam mērķim</a:t>
            </a:r>
          </a:p>
          <a:p>
            <a:pPr marL="800100" lvl="1" indent="-342900" defTabSz="914400" fontAlgn="base">
              <a:lnSpc>
                <a:spcPct val="80000"/>
              </a:lnSpc>
              <a:spcBef>
                <a:spcPct val="20000"/>
              </a:spcBef>
              <a:spcAft>
                <a:spcPct val="0"/>
              </a:spcAft>
              <a:buClr>
                <a:srgbClr val="FF9900"/>
              </a:buClr>
              <a:buSzPct val="70000"/>
            </a:pPr>
            <a:r>
              <a:rPr lang="lv-LV" altLang="lv-LV" sz="2000" kern="0" dirty="0">
                <a:latin typeface="Times New Roman" panose="02020603050405020304" pitchFamily="18" charset="0"/>
                <a:cs typeface="Times New Roman" panose="02020603050405020304" pitchFamily="18" charset="0"/>
              </a:rPr>
              <a:t>personas datu apstrāde neatbilstošā apmērā</a:t>
            </a:r>
          </a:p>
          <a:p>
            <a:pPr marL="800100" lvl="1" indent="-342900" defTabSz="914400" fontAlgn="base">
              <a:lnSpc>
                <a:spcPct val="80000"/>
              </a:lnSpc>
              <a:spcBef>
                <a:spcPct val="20000"/>
              </a:spcBef>
              <a:spcAft>
                <a:spcPct val="0"/>
              </a:spcAft>
              <a:buClr>
                <a:srgbClr val="FF9900"/>
              </a:buClr>
              <a:buSzPct val="70000"/>
            </a:pPr>
            <a:r>
              <a:rPr lang="lv-LV" altLang="lv-LV" sz="2000" kern="0" dirty="0">
                <a:latin typeface="Times New Roman" panose="02020603050405020304" pitchFamily="18" charset="0"/>
                <a:cs typeface="Times New Roman" panose="02020603050405020304" pitchFamily="18" charset="0"/>
              </a:rPr>
              <a:t>personas datu apstrāde, nenodrošinot personas datu tehnisku vai organizatorisku aizsardzību</a:t>
            </a:r>
          </a:p>
          <a:p>
            <a:pPr defTabSz="914400" fontAlgn="base">
              <a:lnSpc>
                <a:spcPct val="80000"/>
              </a:lnSpc>
              <a:spcBef>
                <a:spcPct val="20000"/>
              </a:spcBef>
              <a:spcAft>
                <a:spcPct val="0"/>
              </a:spcAft>
              <a:buClr>
                <a:srgbClr val="FF9900"/>
              </a:buClr>
              <a:buSzPct val="70000"/>
            </a:pPr>
            <a:r>
              <a:rPr lang="lv-LV" altLang="lv-LV" sz="2600" kern="0" dirty="0">
                <a:latin typeface="Times New Roman" panose="02020603050405020304" pitchFamily="18" charset="0"/>
                <a:cs typeface="Times New Roman" panose="02020603050405020304" pitchFamily="18" charset="0"/>
              </a:rPr>
              <a:t>Informācijas nesniegšana datu subjektam vai Datu valsts </a:t>
            </a:r>
            <a:r>
              <a:rPr lang="lv-LV" altLang="lv-LV" sz="2600" kern="0" dirty="0" smtClean="0">
                <a:latin typeface="Times New Roman" panose="02020603050405020304" pitchFamily="18" charset="0"/>
                <a:cs typeface="Times New Roman" panose="02020603050405020304" pitchFamily="18" charset="0"/>
              </a:rPr>
              <a:t>inspekcijai (LAPK 204.</a:t>
            </a:r>
            <a:r>
              <a:rPr lang="lv-LV" altLang="lv-LV" sz="2600" kern="0" baseline="30000" dirty="0" smtClean="0">
                <a:latin typeface="Times New Roman" panose="02020603050405020304" pitchFamily="18" charset="0"/>
                <a:cs typeface="Times New Roman" panose="02020603050405020304" pitchFamily="18" charset="0"/>
              </a:rPr>
              <a:t>8</a:t>
            </a:r>
            <a:r>
              <a:rPr lang="lv-LV" altLang="lv-LV" sz="2600" kern="0" dirty="0" smtClean="0">
                <a:latin typeface="Times New Roman" panose="02020603050405020304" pitchFamily="18" charset="0"/>
                <a:cs typeface="Times New Roman" panose="02020603050405020304" pitchFamily="18" charset="0"/>
              </a:rPr>
              <a:t>; 204.</a:t>
            </a:r>
            <a:r>
              <a:rPr lang="lv-LV" altLang="lv-LV" sz="2600" kern="0" baseline="30000" dirty="0" smtClean="0">
                <a:latin typeface="Times New Roman" panose="02020603050405020304" pitchFamily="18" charset="0"/>
                <a:cs typeface="Times New Roman" panose="02020603050405020304" pitchFamily="18" charset="0"/>
              </a:rPr>
              <a:t>10</a:t>
            </a:r>
            <a:r>
              <a:rPr lang="lv-LV" altLang="lv-LV" sz="2600" kern="0" dirty="0" smtClean="0">
                <a:latin typeface="Times New Roman" panose="02020603050405020304" pitchFamily="18" charset="0"/>
                <a:cs typeface="Times New Roman" panose="02020603050405020304" pitchFamily="18" charset="0"/>
              </a:rPr>
              <a:t>)</a:t>
            </a:r>
            <a:endParaRPr lang="lv-LV" altLang="lv-LV" sz="2600" kern="0" dirty="0">
              <a:latin typeface="Times New Roman" panose="02020603050405020304" pitchFamily="18" charset="0"/>
              <a:cs typeface="Times New Roman" panose="02020603050405020304" pitchFamily="18" charset="0"/>
            </a:endParaRPr>
          </a:p>
          <a:p>
            <a:pPr defTabSz="914400" fontAlgn="base">
              <a:lnSpc>
                <a:spcPct val="80000"/>
              </a:lnSpc>
              <a:spcBef>
                <a:spcPct val="20000"/>
              </a:spcBef>
              <a:spcAft>
                <a:spcPct val="0"/>
              </a:spcAft>
              <a:buClr>
                <a:srgbClr val="FF9900"/>
              </a:buClr>
              <a:buSzPct val="70000"/>
            </a:pPr>
            <a:r>
              <a:rPr lang="lv-LV" altLang="lv-LV" sz="2600" kern="0" dirty="0">
                <a:latin typeface="Times New Roman" panose="02020603050405020304" pitchFamily="18" charset="0"/>
                <a:cs typeface="Times New Roman" panose="02020603050405020304" pitchFamily="18" charset="0"/>
              </a:rPr>
              <a:t>Personas datu apstrāde bez </a:t>
            </a:r>
            <a:r>
              <a:rPr lang="lv-LV" altLang="lv-LV" sz="2600" kern="0" dirty="0" smtClean="0">
                <a:latin typeface="Times New Roman" panose="02020603050405020304" pitchFamily="18" charset="0"/>
                <a:cs typeface="Times New Roman" panose="02020603050405020304" pitchFamily="18" charset="0"/>
              </a:rPr>
              <a:t>reģistrēšanas (LAPK 204.</a:t>
            </a:r>
            <a:r>
              <a:rPr lang="lv-LV" altLang="lv-LV" sz="2600" kern="0" baseline="30000" dirty="0" smtClean="0">
                <a:latin typeface="Times New Roman" panose="02020603050405020304" pitchFamily="18" charset="0"/>
                <a:cs typeface="Times New Roman" panose="02020603050405020304" pitchFamily="18" charset="0"/>
              </a:rPr>
              <a:t>9</a:t>
            </a:r>
            <a:r>
              <a:rPr lang="lv-LV" altLang="lv-LV" sz="2600" kern="0" dirty="0" smtClean="0">
                <a:latin typeface="Times New Roman" panose="02020603050405020304" pitchFamily="18" charset="0"/>
                <a:cs typeface="Times New Roman" panose="02020603050405020304" pitchFamily="18" charset="0"/>
              </a:rPr>
              <a:t>)</a:t>
            </a:r>
          </a:p>
          <a:p>
            <a:pPr defTabSz="914400" fontAlgn="base">
              <a:lnSpc>
                <a:spcPct val="80000"/>
              </a:lnSpc>
              <a:spcBef>
                <a:spcPct val="20000"/>
              </a:spcBef>
              <a:spcAft>
                <a:spcPct val="0"/>
              </a:spcAft>
              <a:buClr>
                <a:srgbClr val="FF9900"/>
              </a:buClr>
              <a:buSzPct val="70000"/>
            </a:pPr>
            <a:r>
              <a:rPr lang="lv-LV" altLang="lv-LV" sz="2400" kern="0" dirty="0" smtClean="0">
                <a:latin typeface="Times New Roman" panose="02020603050405020304" pitchFamily="18" charset="0"/>
                <a:cs typeface="Times New Roman" panose="02020603050405020304" pitchFamily="18" charset="0"/>
              </a:rPr>
              <a:t>Piemērojami administratīvie sodi amplitūdā no brīdinājuma līdz 14 000 </a:t>
            </a:r>
            <a:r>
              <a:rPr lang="lv-LV" altLang="lv-LV" sz="2400" i="1" kern="0" dirty="0" err="1" smtClean="0">
                <a:latin typeface="Times New Roman" panose="02020603050405020304" pitchFamily="18" charset="0"/>
                <a:cs typeface="Times New Roman" panose="02020603050405020304" pitchFamily="18" charset="0"/>
              </a:rPr>
              <a:t>euro</a:t>
            </a:r>
            <a:r>
              <a:rPr lang="lv-LV" altLang="lv-LV" sz="2400" i="1" kern="0" dirty="0" smtClean="0">
                <a:latin typeface="Times New Roman" panose="02020603050405020304" pitchFamily="18" charset="0"/>
                <a:cs typeface="Times New Roman" panose="02020603050405020304" pitchFamily="18" charset="0"/>
              </a:rPr>
              <a:t> </a:t>
            </a:r>
            <a:r>
              <a:rPr lang="lv-LV" altLang="lv-LV" sz="2400" kern="0" dirty="0" smtClean="0">
                <a:latin typeface="Times New Roman" panose="02020603050405020304" pitchFamily="18" charset="0"/>
                <a:cs typeface="Times New Roman" panose="02020603050405020304" pitchFamily="18" charset="0"/>
              </a:rPr>
              <a:t>par dažādiem iepriekš minētajiem pārkāpumiem.</a:t>
            </a:r>
            <a:endParaRPr lang="lv-LV" altLang="lv-LV" sz="2400" kern="0" dirty="0">
              <a:latin typeface="Times New Roman" panose="02020603050405020304" pitchFamily="18" charset="0"/>
              <a:cs typeface="Times New Roman" panose="02020603050405020304" pitchFamily="18" charset="0"/>
            </a:endParaRPr>
          </a:p>
          <a:p>
            <a:pPr defTabSz="914400" fontAlgn="base">
              <a:lnSpc>
                <a:spcPct val="80000"/>
              </a:lnSpc>
              <a:spcBef>
                <a:spcPct val="20000"/>
              </a:spcBef>
              <a:spcAft>
                <a:spcPct val="0"/>
              </a:spcAft>
              <a:buClr>
                <a:srgbClr val="FF9900"/>
              </a:buClr>
              <a:buSzPct val="70000"/>
            </a:pPr>
            <a:r>
              <a:rPr lang="lv-LV" altLang="lv-LV" sz="2400" kern="0" dirty="0" smtClean="0">
                <a:latin typeface="Times New Roman" panose="02020603050405020304" pitchFamily="18" charset="0"/>
                <a:cs typeface="Times New Roman" panose="02020603050405020304" pitchFamily="18" charset="0"/>
              </a:rPr>
              <a:t>Iespējama </a:t>
            </a:r>
            <a:r>
              <a:rPr lang="lv-LV" altLang="lv-LV" sz="2400" kern="0" dirty="0">
                <a:latin typeface="Times New Roman" panose="02020603050405020304" pitchFamily="18" charset="0"/>
                <a:cs typeface="Times New Roman" panose="02020603050405020304" pitchFamily="18" charset="0"/>
              </a:rPr>
              <a:t>arī disciplināratbildība, kriminālatbildība un civiltiesiska atbildība</a:t>
            </a:r>
          </a:p>
          <a:p>
            <a:endParaRPr lang="lv-LV" dirty="0"/>
          </a:p>
        </p:txBody>
      </p:sp>
      <p:sp>
        <p:nvSpPr>
          <p:cNvPr id="4"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5"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12</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2623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v-LV" altLang="en-US" sz="3200" b="1" dirty="0">
                <a:latin typeface="Times New Roman" panose="02020603050405020304" pitchFamily="18" charset="0"/>
                <a:ea typeface="MS PGothic" charset="-128"/>
                <a:cs typeface="Times New Roman" panose="02020603050405020304" pitchFamily="18" charset="0"/>
              </a:rPr>
              <a:t>Izaicinājumi atbildības jomā </a:t>
            </a:r>
            <a:br>
              <a:rPr lang="lv-LV" altLang="en-US" sz="3200" b="1" dirty="0">
                <a:latin typeface="Times New Roman" panose="02020603050405020304" pitchFamily="18" charset="0"/>
                <a:ea typeface="MS PGothic" charset="-128"/>
                <a:cs typeface="Times New Roman" panose="02020603050405020304" pitchFamily="18" charset="0"/>
              </a:rPr>
            </a:br>
            <a:r>
              <a:rPr lang="lv-LV" altLang="en-US" sz="3200" b="1" dirty="0">
                <a:latin typeface="Times New Roman" panose="02020603050405020304" pitchFamily="18" charset="0"/>
                <a:ea typeface="MS PGothic" charset="-128"/>
                <a:cs typeface="Times New Roman" panose="02020603050405020304" pitchFamily="18" charset="0"/>
              </a:rPr>
              <a:t>personas datu </a:t>
            </a:r>
            <a:br>
              <a:rPr lang="lv-LV" altLang="en-US" sz="3200" b="1" dirty="0">
                <a:latin typeface="Times New Roman" panose="02020603050405020304" pitchFamily="18" charset="0"/>
                <a:ea typeface="MS PGothic" charset="-128"/>
                <a:cs typeface="Times New Roman" panose="02020603050405020304" pitchFamily="18" charset="0"/>
              </a:rPr>
            </a:br>
            <a:r>
              <a:rPr lang="lv-LV" altLang="en-US" sz="3200" b="1" dirty="0">
                <a:latin typeface="Times New Roman" panose="02020603050405020304" pitchFamily="18" charset="0"/>
                <a:ea typeface="MS PGothic" charset="-128"/>
                <a:cs typeface="Times New Roman" panose="02020603050405020304" pitchFamily="18" charset="0"/>
              </a:rPr>
              <a:t>aizsardzības jomā, naudas sodi</a:t>
            </a:r>
            <a:endParaRPr lang="lv-LV" dirty="0"/>
          </a:p>
        </p:txBody>
      </p:sp>
      <p:sp>
        <p:nvSpPr>
          <p:cNvPr id="3" name="Content Placeholder 2"/>
          <p:cNvSpPr>
            <a:spLocks noGrp="1"/>
          </p:cNvSpPr>
          <p:nvPr>
            <p:ph idx="1"/>
          </p:nvPr>
        </p:nvSpPr>
        <p:spPr>
          <a:xfrm>
            <a:off x="628650" y="1825624"/>
            <a:ext cx="7886700" cy="4803775"/>
          </a:xfrm>
        </p:spPr>
        <p:txBody>
          <a:bodyPr>
            <a:normAutofit/>
          </a:bodyPr>
          <a:lstStyle/>
          <a:p>
            <a:pPr algn="just"/>
            <a:r>
              <a:rPr lang="lv-LV" b="1" dirty="0">
                <a:latin typeface="Times New Roman" pitchFamily="18" charset="0"/>
                <a:cs typeface="Times New Roman" pitchFamily="18" charset="0"/>
              </a:rPr>
              <a:t>Administratīvus naudas sodus apmērā līdz EUR 20 000 000 vai, uzņēmuma gadījumā, līdz 4 % no tā kopējā visā pasaulē iepriekšējā finanšu gadā gūtā gada apgrozījuma atkarībā no tā, kuras summas apmērs ir lielāks, </a:t>
            </a:r>
            <a:r>
              <a:rPr lang="lv-LV" b="1" dirty="0" smtClean="0">
                <a:latin typeface="Times New Roman" pitchFamily="18" charset="0"/>
                <a:cs typeface="Times New Roman" pitchFamily="18" charset="0"/>
              </a:rPr>
              <a:t>piemēro </a:t>
            </a:r>
            <a:r>
              <a:rPr lang="lv-LV" b="1" dirty="0">
                <a:latin typeface="Times New Roman" pitchFamily="18" charset="0"/>
                <a:cs typeface="Times New Roman" pitchFamily="18" charset="0"/>
              </a:rPr>
              <a:t>par šādu noteikumu pārkāpumiem: </a:t>
            </a:r>
            <a:endParaRPr lang="lv-LV" b="1" dirty="0" smtClean="0">
              <a:latin typeface="Times New Roman" pitchFamily="18" charset="0"/>
              <a:cs typeface="Times New Roman" pitchFamily="18" charset="0"/>
            </a:endParaRPr>
          </a:p>
          <a:p>
            <a:pPr marL="0" indent="0" algn="just">
              <a:buNone/>
            </a:pPr>
            <a:r>
              <a:rPr lang="lv-LV" dirty="0" smtClean="0">
                <a:latin typeface="Times New Roman" pitchFamily="18" charset="0"/>
                <a:cs typeface="Times New Roman" pitchFamily="18" charset="0"/>
              </a:rPr>
              <a:t>a</a:t>
            </a:r>
            <a:r>
              <a:rPr lang="lv-LV" dirty="0">
                <a:latin typeface="Times New Roman" pitchFamily="18" charset="0"/>
                <a:cs typeface="Times New Roman" pitchFamily="18" charset="0"/>
              </a:rPr>
              <a:t>) apstrādes pamatprincipi, tostarp nosacījumi par </a:t>
            </a:r>
            <a:r>
              <a:rPr lang="lv-LV" dirty="0" smtClean="0">
                <a:latin typeface="Times New Roman" pitchFamily="18" charset="0"/>
                <a:cs typeface="Times New Roman" pitchFamily="18" charset="0"/>
              </a:rPr>
              <a:t>piekrišanu; </a:t>
            </a:r>
          </a:p>
          <a:p>
            <a:pPr marL="0" indent="0" algn="just">
              <a:buNone/>
            </a:pPr>
            <a:r>
              <a:rPr lang="lv-LV" dirty="0" smtClean="0">
                <a:latin typeface="Times New Roman" pitchFamily="18" charset="0"/>
                <a:cs typeface="Times New Roman" pitchFamily="18" charset="0"/>
              </a:rPr>
              <a:t>b</a:t>
            </a:r>
            <a:r>
              <a:rPr lang="lv-LV" dirty="0">
                <a:latin typeface="Times New Roman" pitchFamily="18" charset="0"/>
                <a:cs typeface="Times New Roman" pitchFamily="18" charset="0"/>
              </a:rPr>
              <a:t>) datu subjekta </a:t>
            </a:r>
            <a:r>
              <a:rPr lang="lv-LV" dirty="0" smtClean="0">
                <a:latin typeface="Times New Roman" pitchFamily="18" charset="0"/>
                <a:cs typeface="Times New Roman" pitchFamily="18" charset="0"/>
              </a:rPr>
              <a:t>tiesības; </a:t>
            </a:r>
          </a:p>
          <a:p>
            <a:pPr marL="0" indent="0" algn="just">
              <a:buNone/>
            </a:pPr>
            <a:r>
              <a:rPr lang="lv-LV" dirty="0" smtClean="0">
                <a:latin typeface="Times New Roman" pitchFamily="18" charset="0"/>
                <a:cs typeface="Times New Roman" pitchFamily="18" charset="0"/>
              </a:rPr>
              <a:t>c</a:t>
            </a:r>
            <a:r>
              <a:rPr lang="lv-LV" dirty="0">
                <a:latin typeface="Times New Roman" pitchFamily="18" charset="0"/>
                <a:cs typeface="Times New Roman" pitchFamily="18" charset="0"/>
              </a:rPr>
              <a:t>) personas datu nosūtīšana saņēmējam uz trešo valsti vai starptautisku </a:t>
            </a:r>
            <a:r>
              <a:rPr lang="lv-LV" dirty="0" smtClean="0">
                <a:latin typeface="Times New Roman" pitchFamily="18" charset="0"/>
                <a:cs typeface="Times New Roman" pitchFamily="18" charset="0"/>
              </a:rPr>
              <a:t>organizāciju; </a:t>
            </a:r>
          </a:p>
          <a:p>
            <a:pPr marL="0" indent="0" algn="just">
              <a:buNone/>
            </a:pPr>
            <a:r>
              <a:rPr lang="lv-LV" dirty="0" smtClean="0">
                <a:latin typeface="Times New Roman" pitchFamily="18" charset="0"/>
                <a:cs typeface="Times New Roman" pitchFamily="18" charset="0"/>
              </a:rPr>
              <a:t>d) </a:t>
            </a:r>
            <a:r>
              <a:rPr lang="lv-LV" dirty="0">
                <a:latin typeface="Times New Roman" pitchFamily="18" charset="0"/>
                <a:cs typeface="Times New Roman" pitchFamily="18" charset="0"/>
              </a:rPr>
              <a:t>ja nav ievērots uzraudzības iestādes rīkojums vai pagaidu vai galīgs apstrādes vai datu aprites ierobežojums saskaņā ar 58. panta 2. punktu, vai nav sniegta piekļuve, pārkāpjot 58. panta 1. punktu.</a:t>
            </a:r>
          </a:p>
        </p:txBody>
      </p:sp>
      <p:sp>
        <p:nvSpPr>
          <p:cNvPr id="4"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5"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13</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802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sz="3200" b="1" dirty="0" smtClean="0">
                <a:latin typeface="Times New Roman" panose="02020603050405020304" pitchFamily="18" charset="0"/>
                <a:cs typeface="Times New Roman" panose="02020603050405020304" pitchFamily="18" charset="0"/>
              </a:rPr>
              <a:t>Datu aizsardzības speciālists</a:t>
            </a:r>
            <a:endParaRPr lang="lv-LV"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lv-LV" dirty="0" smtClean="0">
                <a:latin typeface="Times New Roman" panose="02020603050405020304" pitchFamily="18" charset="0"/>
                <a:cs typeface="Times New Roman" panose="02020603050405020304" pitchFamily="18" charset="0"/>
              </a:rPr>
              <a:t>Vēl viens papildus līdzeklis, kā uzņēmējam parādīt rūpes par personas datu aizsardzību;</a:t>
            </a:r>
          </a:p>
          <a:p>
            <a:pPr algn="just"/>
            <a:r>
              <a:rPr lang="lv-LV" dirty="0" smtClean="0">
                <a:latin typeface="Times New Roman" panose="02020603050405020304" pitchFamily="18" charset="0"/>
                <a:cs typeface="Times New Roman" panose="02020603050405020304" pitchFamily="18" charset="0"/>
              </a:rPr>
              <a:t>Profesionālā kvalifikācija, jo īpaši speciālas zināšanas datu aizsardzības tiesību un prakses jomā, kā arī spēja pildīt uzdevumus;</a:t>
            </a:r>
          </a:p>
          <a:p>
            <a:pPr algn="just"/>
            <a:r>
              <a:rPr lang="lv-LV" dirty="0" smtClean="0">
                <a:latin typeface="Times New Roman" panose="02020603050405020304" pitchFamily="18" charset="0"/>
                <a:cs typeface="Times New Roman" panose="02020603050405020304" pitchFamily="18" charset="0"/>
              </a:rPr>
              <a:t>Speciālistu var iecelt arī uzņēmumu grupa;</a:t>
            </a:r>
          </a:p>
          <a:p>
            <a:pPr algn="just"/>
            <a:r>
              <a:rPr lang="lv-LV" dirty="0" smtClean="0">
                <a:latin typeface="Times New Roman" panose="02020603050405020304" pitchFamily="18" charset="0"/>
                <a:cs typeface="Times New Roman" panose="02020603050405020304" pitchFamily="18" charset="0"/>
              </a:rPr>
              <a:t>Speciālists ir tieši atbildīgs pārziņa un augstākās vadības priekšā;</a:t>
            </a:r>
          </a:p>
          <a:p>
            <a:pPr algn="just"/>
            <a:r>
              <a:rPr lang="lv-LV" dirty="0" smtClean="0">
                <a:latin typeface="Times New Roman" panose="02020603050405020304" pitchFamily="18" charset="0"/>
                <a:cs typeface="Times New Roman" panose="02020603050405020304" pitchFamily="18" charset="0"/>
              </a:rPr>
              <a:t>Pārziņa un tā darbinieku informēšana un konsultēšana datu aizsardzības jautājumos;</a:t>
            </a:r>
          </a:p>
          <a:p>
            <a:pPr algn="just"/>
            <a:r>
              <a:rPr lang="lv-LV" dirty="0" smtClean="0">
                <a:latin typeface="Times New Roman" panose="02020603050405020304" pitchFamily="18" charset="0"/>
                <a:cs typeface="Times New Roman" panose="02020603050405020304" pitchFamily="18" charset="0"/>
              </a:rPr>
              <a:t>Precīzi atrunāts Vispārējās datu aizsardzības regulas 4. iedaļā</a:t>
            </a:r>
          </a:p>
          <a:p>
            <a:endParaRPr lang="lv-LV" dirty="0" smtClean="0"/>
          </a:p>
          <a:p>
            <a:endParaRPr lang="lv-LV" dirty="0"/>
          </a:p>
        </p:txBody>
      </p:sp>
      <p:sp>
        <p:nvSpPr>
          <p:cNvPr id="4"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5"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14</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9805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sz="3200" b="1" dirty="0" smtClean="0">
                <a:latin typeface="Times New Roman" panose="02020603050405020304" pitchFamily="18" charset="0"/>
                <a:cs typeface="Times New Roman" panose="02020603050405020304" pitchFamily="18" charset="0"/>
              </a:rPr>
              <a:t>Datu aizsardzības pārkāpumi</a:t>
            </a:r>
            <a:endParaRPr lang="lv-LV"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defTabSz="914400" fontAlgn="base">
              <a:lnSpc>
                <a:spcPct val="100000"/>
              </a:lnSpc>
              <a:spcBef>
                <a:spcPct val="20000"/>
              </a:spcBef>
              <a:spcAft>
                <a:spcPct val="0"/>
              </a:spcAft>
              <a:buClr>
                <a:srgbClr val="FF9900"/>
              </a:buClr>
              <a:buSzPct val="70000"/>
            </a:pPr>
            <a:r>
              <a:rPr lang="lv-LV" altLang="lv-LV" sz="3000" kern="0" dirty="0">
                <a:latin typeface="Times New Roman" panose="02020603050405020304" pitchFamily="18" charset="0"/>
                <a:cs typeface="Times New Roman" panose="02020603050405020304" pitchFamily="18" charset="0"/>
              </a:rPr>
              <a:t>Atsauksmju iegūšana no iepriekšējās darba vietas bez datu subjekta </a:t>
            </a:r>
            <a:r>
              <a:rPr lang="lv-LV" altLang="lv-LV" sz="3000" kern="0" dirty="0" smtClean="0">
                <a:latin typeface="Times New Roman" panose="02020603050405020304" pitchFamily="18" charset="0"/>
                <a:cs typeface="Times New Roman" panose="02020603050405020304" pitchFamily="18" charset="0"/>
              </a:rPr>
              <a:t>piekrišanas.</a:t>
            </a:r>
            <a:endParaRPr lang="lv-LV" altLang="lv-LV" sz="3000" kern="0" dirty="0">
              <a:latin typeface="Times New Roman" panose="02020603050405020304" pitchFamily="18" charset="0"/>
              <a:cs typeface="Times New Roman" panose="02020603050405020304" pitchFamily="18" charset="0"/>
            </a:endParaRPr>
          </a:p>
          <a:p>
            <a:pPr defTabSz="914400" fontAlgn="base">
              <a:lnSpc>
                <a:spcPct val="100000"/>
              </a:lnSpc>
              <a:spcBef>
                <a:spcPct val="20000"/>
              </a:spcBef>
              <a:spcAft>
                <a:spcPct val="0"/>
              </a:spcAft>
              <a:buClr>
                <a:srgbClr val="FF9900"/>
              </a:buClr>
              <a:buSzPct val="70000"/>
            </a:pPr>
            <a:r>
              <a:rPr lang="lv-LV" altLang="lv-LV" sz="3000" kern="0" dirty="0">
                <a:latin typeface="Times New Roman" panose="02020603050405020304" pitchFamily="18" charset="0"/>
                <a:cs typeface="Times New Roman" panose="02020603050405020304" pitchFamily="18" charset="0"/>
              </a:rPr>
              <a:t>Atsauksmju par darbinieku publicēšana </a:t>
            </a:r>
            <a:r>
              <a:rPr lang="lv-LV" altLang="lv-LV" sz="3000" kern="0" dirty="0" smtClean="0">
                <a:latin typeface="Times New Roman" panose="02020603050405020304" pitchFamily="18" charset="0"/>
                <a:cs typeface="Times New Roman" panose="02020603050405020304" pitchFamily="18" charset="0"/>
              </a:rPr>
              <a:t>internetā.</a:t>
            </a:r>
            <a:endParaRPr lang="lv-LV" altLang="lv-LV" sz="3000" kern="0" dirty="0">
              <a:latin typeface="Times New Roman" panose="02020603050405020304" pitchFamily="18" charset="0"/>
              <a:cs typeface="Times New Roman" panose="02020603050405020304" pitchFamily="18" charset="0"/>
            </a:endParaRPr>
          </a:p>
          <a:p>
            <a:pPr defTabSz="914400" fontAlgn="base">
              <a:lnSpc>
                <a:spcPct val="100000"/>
              </a:lnSpc>
              <a:spcBef>
                <a:spcPct val="20000"/>
              </a:spcBef>
              <a:spcAft>
                <a:spcPct val="0"/>
              </a:spcAft>
              <a:buClr>
                <a:srgbClr val="FF9900"/>
              </a:buClr>
              <a:buSzPct val="70000"/>
            </a:pPr>
            <a:r>
              <a:rPr lang="lv-LV" altLang="lv-LV" sz="3000" kern="0" dirty="0">
                <a:latin typeface="Times New Roman" panose="02020603050405020304" pitchFamily="18" charset="0"/>
                <a:cs typeface="Times New Roman" panose="02020603050405020304" pitchFamily="18" charset="0"/>
              </a:rPr>
              <a:t>Pēc slimošanas pieprasīt darbiniekam, lai sniedz informāciju par konkrētu slimības </a:t>
            </a:r>
            <a:r>
              <a:rPr lang="lv-LV" altLang="lv-LV" sz="3000" kern="0" dirty="0" smtClean="0">
                <a:latin typeface="Times New Roman" panose="02020603050405020304" pitchFamily="18" charset="0"/>
                <a:cs typeface="Times New Roman" panose="02020603050405020304" pitchFamily="18" charset="0"/>
              </a:rPr>
              <a:t>iemeslu.</a:t>
            </a:r>
            <a:endParaRPr lang="lv-LV" altLang="lv-LV" sz="3000" kern="0" dirty="0">
              <a:latin typeface="Times New Roman" panose="02020603050405020304" pitchFamily="18" charset="0"/>
              <a:cs typeface="Times New Roman" panose="02020603050405020304" pitchFamily="18" charset="0"/>
            </a:endParaRPr>
          </a:p>
          <a:p>
            <a:pPr defTabSz="914400" fontAlgn="base">
              <a:lnSpc>
                <a:spcPct val="100000"/>
              </a:lnSpc>
              <a:spcBef>
                <a:spcPct val="20000"/>
              </a:spcBef>
              <a:spcAft>
                <a:spcPct val="0"/>
              </a:spcAft>
              <a:buClr>
                <a:srgbClr val="FF9900"/>
              </a:buClr>
              <a:buSzPct val="70000"/>
            </a:pPr>
            <a:r>
              <a:rPr lang="lv-LV" altLang="lv-LV" sz="3000" kern="0" dirty="0">
                <a:latin typeface="Times New Roman" panose="02020603050405020304" pitchFamily="18" charset="0"/>
                <a:cs typeface="Times New Roman" panose="02020603050405020304" pitchFamily="18" charset="0"/>
              </a:rPr>
              <a:t>Personas koda norādīšana uz </a:t>
            </a:r>
            <a:r>
              <a:rPr lang="lv-LV" altLang="lv-LV" sz="3000" kern="0" dirty="0" smtClean="0">
                <a:latin typeface="Times New Roman" panose="02020603050405020304" pitchFamily="18" charset="0"/>
                <a:cs typeface="Times New Roman" panose="02020603050405020304" pitchFamily="18" charset="0"/>
              </a:rPr>
              <a:t>aploksnes.</a:t>
            </a:r>
            <a:endParaRPr lang="lv-LV" altLang="lv-LV" sz="3000" kern="0" dirty="0">
              <a:latin typeface="Times New Roman" panose="02020603050405020304" pitchFamily="18" charset="0"/>
              <a:cs typeface="Times New Roman" panose="02020603050405020304" pitchFamily="18" charset="0"/>
            </a:endParaRPr>
          </a:p>
          <a:p>
            <a:pPr defTabSz="914400" fontAlgn="base">
              <a:lnSpc>
                <a:spcPct val="100000"/>
              </a:lnSpc>
              <a:spcBef>
                <a:spcPct val="20000"/>
              </a:spcBef>
              <a:spcAft>
                <a:spcPct val="0"/>
              </a:spcAft>
              <a:buClr>
                <a:srgbClr val="FF9900"/>
              </a:buClr>
              <a:buSzPct val="70000"/>
            </a:pPr>
            <a:r>
              <a:rPr lang="lv-LV" altLang="lv-LV" sz="3000" kern="0" dirty="0">
                <a:latin typeface="Times New Roman" panose="02020603050405020304" pitchFamily="18" charset="0"/>
                <a:cs typeface="Times New Roman" panose="02020603050405020304" pitchFamily="18" charset="0"/>
              </a:rPr>
              <a:t>Neaizlīmētas aploksnes </a:t>
            </a:r>
            <a:r>
              <a:rPr lang="lv-LV" altLang="lv-LV" sz="3000" kern="0" dirty="0" smtClean="0">
                <a:latin typeface="Times New Roman" panose="02020603050405020304" pitchFamily="18" charset="0"/>
                <a:cs typeface="Times New Roman" panose="02020603050405020304" pitchFamily="18" charset="0"/>
              </a:rPr>
              <a:t>nosūtīšana.</a:t>
            </a:r>
            <a:endParaRPr lang="lv-LV" altLang="lv-LV" sz="3000" kern="0" dirty="0">
              <a:latin typeface="Times New Roman" panose="02020603050405020304" pitchFamily="18" charset="0"/>
              <a:cs typeface="Times New Roman" panose="02020603050405020304" pitchFamily="18" charset="0"/>
            </a:endParaRPr>
          </a:p>
          <a:p>
            <a:pPr defTabSz="914400" fontAlgn="base">
              <a:lnSpc>
                <a:spcPct val="100000"/>
              </a:lnSpc>
              <a:spcBef>
                <a:spcPct val="20000"/>
              </a:spcBef>
              <a:spcAft>
                <a:spcPct val="0"/>
              </a:spcAft>
              <a:buClr>
                <a:srgbClr val="FF9900"/>
              </a:buClr>
              <a:buSzPct val="70000"/>
            </a:pPr>
            <a:r>
              <a:rPr lang="lv-LV" altLang="lv-LV" sz="3000" kern="0" dirty="0">
                <a:latin typeface="Times New Roman" panose="02020603050405020304" pitchFamily="18" charset="0"/>
                <a:cs typeface="Times New Roman" panose="02020603050405020304" pitchFamily="18" charset="0"/>
              </a:rPr>
              <a:t>Citas personas datu norādīšana savu personas datu </a:t>
            </a:r>
            <a:r>
              <a:rPr lang="lv-LV" altLang="lv-LV" sz="3000" kern="0" dirty="0" smtClean="0">
                <a:latin typeface="Times New Roman" panose="02020603050405020304" pitchFamily="18" charset="0"/>
                <a:cs typeface="Times New Roman" panose="02020603050405020304" pitchFamily="18" charset="0"/>
              </a:rPr>
              <a:t>vietā.</a:t>
            </a:r>
            <a:endParaRPr lang="lv-LV" altLang="lv-LV" sz="3000" kern="0" dirty="0">
              <a:latin typeface="Times New Roman" panose="02020603050405020304" pitchFamily="18" charset="0"/>
              <a:cs typeface="Times New Roman" panose="02020603050405020304" pitchFamily="18" charset="0"/>
            </a:endParaRPr>
          </a:p>
          <a:p>
            <a:endParaRPr lang="lv-LV" dirty="0"/>
          </a:p>
        </p:txBody>
      </p:sp>
      <p:sp>
        <p:nvSpPr>
          <p:cNvPr id="4"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5"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15</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5930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sz="3200" b="1" dirty="0" smtClean="0">
                <a:latin typeface="Times New Roman" panose="02020603050405020304" pitchFamily="18" charset="0"/>
                <a:cs typeface="Times New Roman" panose="02020603050405020304" pitchFamily="18" charset="0"/>
              </a:rPr>
              <a:t>Datu aizsardzības pārkāpumi</a:t>
            </a:r>
            <a:endParaRPr lang="lv-LV"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defTabSz="914400" fontAlgn="base">
              <a:lnSpc>
                <a:spcPct val="80000"/>
              </a:lnSpc>
              <a:spcBef>
                <a:spcPct val="20000"/>
              </a:spcBef>
              <a:spcAft>
                <a:spcPct val="0"/>
              </a:spcAft>
              <a:buClr>
                <a:srgbClr val="FF9900"/>
              </a:buClr>
              <a:buSzPct val="70000"/>
            </a:pPr>
            <a:r>
              <a:rPr lang="lv-LV" altLang="lv-LV" sz="2400" kern="0" dirty="0">
                <a:latin typeface="Times New Roman" panose="02020603050405020304" pitchFamily="18" charset="0"/>
                <a:cs typeface="Times New Roman" panose="02020603050405020304" pitchFamily="18" charset="0"/>
              </a:rPr>
              <a:t>Personas datu izmantošana programmatūras testēšanā</a:t>
            </a:r>
          </a:p>
          <a:p>
            <a:pPr defTabSz="914400" fontAlgn="base">
              <a:lnSpc>
                <a:spcPct val="80000"/>
              </a:lnSpc>
              <a:spcBef>
                <a:spcPct val="20000"/>
              </a:spcBef>
              <a:spcAft>
                <a:spcPct val="0"/>
              </a:spcAft>
              <a:buClr>
                <a:srgbClr val="FF9900"/>
              </a:buClr>
              <a:buSzPct val="70000"/>
            </a:pPr>
            <a:r>
              <a:rPr lang="lv-LV" altLang="lv-LV" sz="2400" kern="0" dirty="0">
                <a:latin typeface="Times New Roman" panose="02020603050405020304" pitchFamily="18" charset="0"/>
                <a:cs typeface="Times New Roman" panose="02020603050405020304" pitchFamily="18" charset="0"/>
              </a:rPr>
              <a:t>Darbinieku e-pasta pārbaude, neinformējot par to darbiniekus</a:t>
            </a:r>
          </a:p>
          <a:p>
            <a:pPr defTabSz="914400" fontAlgn="base">
              <a:lnSpc>
                <a:spcPct val="80000"/>
              </a:lnSpc>
              <a:spcBef>
                <a:spcPct val="20000"/>
              </a:spcBef>
              <a:spcAft>
                <a:spcPct val="0"/>
              </a:spcAft>
              <a:buClr>
                <a:srgbClr val="FF9900"/>
              </a:buClr>
              <a:buSzPct val="70000"/>
            </a:pPr>
            <a:r>
              <a:rPr lang="lv-LV" altLang="lv-LV" sz="2400" kern="0" dirty="0">
                <a:latin typeface="Times New Roman" panose="02020603050405020304" pitchFamily="18" charset="0"/>
                <a:cs typeface="Times New Roman" panose="02020603050405020304" pitchFamily="18" charset="0"/>
              </a:rPr>
              <a:t>Darbinieku, klientu personas kodu atklāšana citiem darbiniekiem, klientiem</a:t>
            </a:r>
          </a:p>
          <a:p>
            <a:pPr defTabSz="914400" fontAlgn="base">
              <a:lnSpc>
                <a:spcPct val="80000"/>
              </a:lnSpc>
              <a:spcBef>
                <a:spcPct val="20000"/>
              </a:spcBef>
              <a:spcAft>
                <a:spcPct val="0"/>
              </a:spcAft>
              <a:buClr>
                <a:srgbClr val="FF9900"/>
              </a:buClr>
              <a:buSzPct val="70000"/>
            </a:pPr>
            <a:r>
              <a:rPr lang="lv-LV" altLang="lv-LV" sz="2400" kern="0" dirty="0">
                <a:latin typeface="Times New Roman" panose="02020603050405020304" pitchFamily="18" charset="0"/>
                <a:cs typeface="Times New Roman" panose="02020603050405020304" pitchFamily="18" charset="0"/>
              </a:rPr>
              <a:t>Klientu datu pārdošana, atdošana sadarbības partneriem</a:t>
            </a:r>
          </a:p>
          <a:p>
            <a:pPr defTabSz="914400" fontAlgn="base">
              <a:lnSpc>
                <a:spcPct val="80000"/>
              </a:lnSpc>
              <a:spcBef>
                <a:spcPct val="20000"/>
              </a:spcBef>
              <a:spcAft>
                <a:spcPct val="0"/>
              </a:spcAft>
              <a:buClr>
                <a:srgbClr val="FF9900"/>
              </a:buClr>
              <a:buSzPct val="70000"/>
            </a:pPr>
            <a:r>
              <a:rPr lang="lv-LV" altLang="lv-LV" sz="2400" kern="0" dirty="0">
                <a:latin typeface="Times New Roman" panose="02020603050405020304" pitchFamily="18" charset="0"/>
                <a:cs typeface="Times New Roman" panose="02020603050405020304" pitchFamily="18" charset="0"/>
              </a:rPr>
              <a:t>Līguma noslēgšana, nepārliecinoties par līgumslēdzēja identitāti</a:t>
            </a:r>
          </a:p>
          <a:p>
            <a:pPr defTabSz="914400" fontAlgn="base">
              <a:lnSpc>
                <a:spcPct val="80000"/>
              </a:lnSpc>
              <a:spcBef>
                <a:spcPct val="20000"/>
              </a:spcBef>
              <a:spcAft>
                <a:spcPct val="0"/>
              </a:spcAft>
              <a:buClr>
                <a:srgbClr val="FF9900"/>
              </a:buClr>
              <a:buSzPct val="70000"/>
            </a:pPr>
            <a:r>
              <a:rPr lang="lv-LV" altLang="lv-LV" sz="2400" kern="0" dirty="0">
                <a:latin typeface="Times New Roman" panose="02020603050405020304" pitchFamily="18" charset="0"/>
                <a:cs typeface="Times New Roman" panose="02020603050405020304" pitchFamily="18" charset="0"/>
              </a:rPr>
              <a:t>Audio ieraksta veikšana sanāksmes laikā, neinformējot sanāksmes dalībniekus</a:t>
            </a:r>
          </a:p>
          <a:p>
            <a:endParaRPr lang="lv-LV" dirty="0"/>
          </a:p>
        </p:txBody>
      </p:sp>
      <p:sp>
        <p:nvSpPr>
          <p:cNvPr id="4"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lv-LV" sz="1000" dirty="0">
                <a:solidFill>
                  <a:prstClr val="black"/>
                </a:solidFill>
                <a:latin typeface="Times New Roman" panose="02020603050405020304" pitchFamily="18" charset="0"/>
                <a:cs typeface="Times New Roman" panose="02020603050405020304" pitchFamily="18" charset="0"/>
              </a:rPr>
              <a:t>22.03.2017., Lēdmane</a:t>
            </a:r>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5"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16</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8714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sz="3200" b="1" dirty="0" smtClean="0">
                <a:latin typeface="Times New Roman" panose="02020603050405020304" pitchFamily="18" charset="0"/>
                <a:cs typeface="Times New Roman" panose="02020603050405020304" pitchFamily="18" charset="0"/>
              </a:rPr>
              <a:t>Datu aizsardzības pārkāpumi</a:t>
            </a:r>
            <a:endParaRPr lang="lv-LV"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gn="just" defTabSz="914400" fontAlgn="base">
              <a:lnSpc>
                <a:spcPct val="100000"/>
              </a:lnSpc>
              <a:spcBef>
                <a:spcPct val="20000"/>
              </a:spcBef>
              <a:spcAft>
                <a:spcPct val="0"/>
              </a:spcAft>
              <a:buClr>
                <a:srgbClr val="FF9900"/>
              </a:buClr>
              <a:buSzPct val="70000"/>
            </a:pPr>
            <a:r>
              <a:rPr lang="lv-LV" altLang="lv-LV" sz="2800" kern="0" dirty="0">
                <a:latin typeface="Times New Roman" panose="02020603050405020304" pitchFamily="18" charset="0"/>
                <a:cs typeface="Times New Roman" panose="02020603050405020304" pitchFamily="18" charset="0"/>
              </a:rPr>
              <a:t>Pases kopēšana, ja likumā tas tieši nav </a:t>
            </a:r>
            <a:r>
              <a:rPr lang="lv-LV" altLang="lv-LV" sz="2800" kern="0" dirty="0" smtClean="0">
                <a:latin typeface="Times New Roman" panose="02020603050405020304" pitchFamily="18" charset="0"/>
                <a:cs typeface="Times New Roman" panose="02020603050405020304" pitchFamily="18" charset="0"/>
              </a:rPr>
              <a:t>atļauts.</a:t>
            </a:r>
            <a:endParaRPr lang="lv-LV" altLang="lv-LV" sz="2800" kern="0" dirty="0">
              <a:latin typeface="Times New Roman" panose="02020603050405020304" pitchFamily="18" charset="0"/>
              <a:cs typeface="Times New Roman" panose="02020603050405020304" pitchFamily="18" charset="0"/>
            </a:endParaRPr>
          </a:p>
          <a:p>
            <a:pPr algn="just" defTabSz="914400" fontAlgn="base">
              <a:lnSpc>
                <a:spcPct val="100000"/>
              </a:lnSpc>
              <a:spcBef>
                <a:spcPct val="20000"/>
              </a:spcBef>
              <a:spcAft>
                <a:spcPct val="0"/>
              </a:spcAft>
              <a:buClr>
                <a:srgbClr val="FF9900"/>
              </a:buClr>
              <a:buSzPct val="70000"/>
            </a:pPr>
            <a:r>
              <a:rPr lang="lv-LV" altLang="lv-LV" sz="2800" kern="0" dirty="0">
                <a:latin typeface="Times New Roman" panose="02020603050405020304" pitchFamily="18" charset="0"/>
                <a:cs typeface="Times New Roman" panose="02020603050405020304" pitchFamily="18" charset="0"/>
              </a:rPr>
              <a:t>Informācijas par darbiniekiem, klientiem (datu bāzes) nejauša publiskošana </a:t>
            </a:r>
            <a:r>
              <a:rPr lang="lv-LV" altLang="lv-LV" sz="2800" kern="0" dirty="0" smtClean="0">
                <a:latin typeface="Times New Roman" panose="02020603050405020304" pitchFamily="18" charset="0"/>
                <a:cs typeface="Times New Roman" panose="02020603050405020304" pitchFamily="18" charset="0"/>
              </a:rPr>
              <a:t>internetā.</a:t>
            </a:r>
            <a:endParaRPr lang="lv-LV" altLang="lv-LV" sz="2800" kern="0" dirty="0">
              <a:latin typeface="Times New Roman" panose="02020603050405020304" pitchFamily="18" charset="0"/>
              <a:cs typeface="Times New Roman" panose="02020603050405020304" pitchFamily="18" charset="0"/>
            </a:endParaRPr>
          </a:p>
          <a:p>
            <a:pPr algn="just" defTabSz="914400" fontAlgn="base">
              <a:lnSpc>
                <a:spcPct val="100000"/>
              </a:lnSpc>
              <a:spcBef>
                <a:spcPct val="20000"/>
              </a:spcBef>
              <a:spcAft>
                <a:spcPct val="0"/>
              </a:spcAft>
              <a:buClr>
                <a:srgbClr val="FF9900"/>
              </a:buClr>
              <a:buSzPct val="70000"/>
            </a:pPr>
            <a:r>
              <a:rPr lang="lv-LV" altLang="lv-LV" sz="2800" kern="0" dirty="0">
                <a:latin typeface="Times New Roman" panose="02020603050405020304" pitchFamily="18" charset="0"/>
                <a:cs typeface="Times New Roman" panose="02020603050405020304" pitchFamily="18" charset="0"/>
              </a:rPr>
              <a:t>Informācijas par darbinieku izpaušana darbinieka laulātajam, nepārliecinoties par </a:t>
            </a:r>
            <a:r>
              <a:rPr lang="lv-LV" altLang="lv-LV" sz="2800" kern="0" dirty="0" smtClean="0">
                <a:latin typeface="Times New Roman" panose="02020603050405020304" pitchFamily="18" charset="0"/>
                <a:cs typeface="Times New Roman" panose="02020603050405020304" pitchFamily="18" charset="0"/>
              </a:rPr>
              <a:t>pilnvarojumu.</a:t>
            </a:r>
            <a:endParaRPr lang="lv-LV" altLang="lv-LV" sz="2800" kern="0" dirty="0">
              <a:latin typeface="Times New Roman" panose="02020603050405020304" pitchFamily="18" charset="0"/>
              <a:cs typeface="Times New Roman" panose="02020603050405020304" pitchFamily="18" charset="0"/>
            </a:endParaRPr>
          </a:p>
          <a:p>
            <a:pPr algn="just" defTabSz="914400" fontAlgn="base">
              <a:lnSpc>
                <a:spcPct val="100000"/>
              </a:lnSpc>
              <a:spcBef>
                <a:spcPct val="20000"/>
              </a:spcBef>
              <a:spcAft>
                <a:spcPct val="0"/>
              </a:spcAft>
              <a:buClr>
                <a:srgbClr val="FF9900"/>
              </a:buClr>
              <a:buSzPct val="70000"/>
            </a:pPr>
            <a:r>
              <a:rPr lang="lv-LV" altLang="lv-LV" sz="2800" kern="0" dirty="0">
                <a:latin typeface="Times New Roman" panose="02020603050405020304" pitchFamily="18" charset="0"/>
                <a:cs typeface="Times New Roman" panose="02020603050405020304" pitchFamily="18" charset="0"/>
              </a:rPr>
              <a:t>Informācijas par parādniekiem, negodprātīgiem klientiem, sadarbības partneriem publiskošana </a:t>
            </a:r>
            <a:r>
              <a:rPr lang="lv-LV" altLang="lv-LV" sz="2800" kern="0" dirty="0" smtClean="0">
                <a:latin typeface="Times New Roman" panose="02020603050405020304" pitchFamily="18" charset="0"/>
                <a:cs typeface="Times New Roman" panose="02020603050405020304" pitchFamily="18" charset="0"/>
              </a:rPr>
              <a:t>internetā.</a:t>
            </a:r>
            <a:endParaRPr lang="lv-LV" altLang="lv-LV" sz="2800" kern="0" dirty="0">
              <a:latin typeface="Times New Roman" panose="02020603050405020304" pitchFamily="18" charset="0"/>
              <a:cs typeface="Times New Roman" panose="02020603050405020304" pitchFamily="18" charset="0"/>
            </a:endParaRPr>
          </a:p>
          <a:p>
            <a:pPr algn="just" defTabSz="914400" fontAlgn="base">
              <a:lnSpc>
                <a:spcPct val="100000"/>
              </a:lnSpc>
              <a:spcBef>
                <a:spcPct val="20000"/>
              </a:spcBef>
              <a:spcAft>
                <a:spcPct val="0"/>
              </a:spcAft>
              <a:buClr>
                <a:srgbClr val="FF9900"/>
              </a:buClr>
              <a:buSzPct val="70000"/>
            </a:pPr>
            <a:r>
              <a:rPr lang="lv-LV" altLang="lv-LV" sz="2800" kern="0" dirty="0">
                <a:latin typeface="Times New Roman" panose="02020603050405020304" pitchFamily="18" charset="0"/>
                <a:cs typeface="Times New Roman" panose="02020603050405020304" pitchFamily="18" charset="0"/>
              </a:rPr>
              <a:t>Informācijas iegūšana no Iedzīvotāju reģistra personiskām vajadzībām, izmantojot amata pildīšanai piešķirtās </a:t>
            </a:r>
            <a:r>
              <a:rPr lang="lv-LV" altLang="lv-LV" sz="2800" kern="0" dirty="0" smtClean="0">
                <a:latin typeface="Times New Roman" panose="02020603050405020304" pitchFamily="18" charset="0"/>
                <a:cs typeface="Times New Roman" panose="02020603050405020304" pitchFamily="18" charset="0"/>
              </a:rPr>
              <a:t>pilnvaras.</a:t>
            </a:r>
            <a:endParaRPr lang="lv-LV" altLang="lv-LV" sz="2800" i="1" kern="0" dirty="0">
              <a:latin typeface="Times New Roman" panose="02020603050405020304" pitchFamily="18" charset="0"/>
              <a:cs typeface="Times New Roman" panose="02020603050405020304" pitchFamily="18" charset="0"/>
            </a:endParaRPr>
          </a:p>
          <a:p>
            <a:endParaRPr lang="lv-LV" dirty="0"/>
          </a:p>
        </p:txBody>
      </p:sp>
      <p:sp>
        <p:nvSpPr>
          <p:cNvPr id="4"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5"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17</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5039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sz="3200" b="1" dirty="0" smtClean="0">
                <a:latin typeface="Times New Roman" panose="02020603050405020304" pitchFamily="18" charset="0"/>
                <a:cs typeface="Times New Roman" panose="02020603050405020304" pitchFamily="18" charset="0"/>
              </a:rPr>
              <a:t>Datu aizsardzības pārkāpumi</a:t>
            </a:r>
            <a:endParaRPr lang="lv-LV"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defTabSz="914400" fontAlgn="base">
              <a:spcBef>
                <a:spcPct val="20000"/>
              </a:spcBef>
              <a:spcAft>
                <a:spcPct val="0"/>
              </a:spcAft>
              <a:buClr>
                <a:srgbClr val="FF9900"/>
              </a:buClr>
              <a:buSzPct val="70000"/>
            </a:pPr>
            <a:r>
              <a:rPr lang="lv-LV" altLang="lv-LV" sz="2800" kern="0" dirty="0">
                <a:latin typeface="Times New Roman" panose="02020603050405020304" pitchFamily="18" charset="0"/>
                <a:cs typeface="Times New Roman" panose="02020603050405020304" pitchFamily="18" charset="0"/>
              </a:rPr>
              <a:t>Dokumentu nepilnīga iznīcināšana</a:t>
            </a:r>
          </a:p>
          <a:p>
            <a:pPr defTabSz="914400" fontAlgn="base">
              <a:spcBef>
                <a:spcPct val="20000"/>
              </a:spcBef>
              <a:spcAft>
                <a:spcPct val="0"/>
              </a:spcAft>
              <a:buClr>
                <a:srgbClr val="FF9900"/>
              </a:buClr>
              <a:buSzPct val="70000"/>
            </a:pPr>
            <a:r>
              <a:rPr lang="lv-LV" altLang="lv-LV" sz="2800" kern="0" dirty="0">
                <a:latin typeface="Times New Roman" panose="02020603050405020304" pitchFamily="18" charset="0"/>
                <a:cs typeface="Times New Roman" panose="02020603050405020304" pitchFamily="18" charset="0"/>
              </a:rPr>
              <a:t>E-pasta nosūtīšana vairākiem adresātiem, atklājot visu saņēmēju e-pasta adreses</a:t>
            </a:r>
          </a:p>
          <a:p>
            <a:pPr defTabSz="914400" fontAlgn="base">
              <a:spcBef>
                <a:spcPct val="20000"/>
              </a:spcBef>
              <a:spcAft>
                <a:spcPct val="0"/>
              </a:spcAft>
              <a:buClr>
                <a:srgbClr val="FF9900"/>
              </a:buClr>
              <a:buSzPct val="70000"/>
            </a:pPr>
            <a:r>
              <a:rPr lang="lv-LV" altLang="lv-LV" sz="2800" kern="0" dirty="0">
                <a:latin typeface="Times New Roman" panose="02020603050405020304" pitchFamily="18" charset="0"/>
                <a:cs typeface="Times New Roman" panose="02020603050405020304" pitchFamily="18" charset="0"/>
              </a:rPr>
              <a:t>Videonovērošana, neinformējot datu subjektus</a:t>
            </a:r>
          </a:p>
          <a:p>
            <a:pPr defTabSz="914400" fontAlgn="base">
              <a:spcBef>
                <a:spcPct val="20000"/>
              </a:spcBef>
              <a:spcAft>
                <a:spcPct val="0"/>
              </a:spcAft>
              <a:buClr>
                <a:srgbClr val="FF9900"/>
              </a:buClr>
              <a:buSzPct val="70000"/>
            </a:pPr>
            <a:r>
              <a:rPr lang="lv-LV" altLang="lv-LV" sz="2800" kern="0" dirty="0">
                <a:latin typeface="Times New Roman" panose="02020603050405020304" pitchFamily="18" charset="0"/>
                <a:cs typeface="Times New Roman" panose="02020603050405020304" pitchFamily="18" charset="0"/>
              </a:rPr>
              <a:t>Videonovērošana veikala pielaikošanas kabīnē, darba vietas tualetes telpā, dušas telpā</a:t>
            </a:r>
          </a:p>
          <a:p>
            <a:pPr defTabSz="914400" fontAlgn="base">
              <a:spcBef>
                <a:spcPct val="20000"/>
              </a:spcBef>
              <a:spcAft>
                <a:spcPct val="0"/>
              </a:spcAft>
              <a:buClr>
                <a:srgbClr val="FF9900"/>
              </a:buClr>
              <a:buSzPct val="70000"/>
            </a:pPr>
            <a:r>
              <a:rPr lang="lv-LV" altLang="lv-LV" sz="2800" kern="0" dirty="0">
                <a:latin typeface="Times New Roman" panose="02020603050405020304" pitchFamily="18" charset="0"/>
                <a:cs typeface="Times New Roman" panose="02020603050405020304" pitchFamily="18" charset="0"/>
              </a:rPr>
              <a:t>Tiesas spriedumu/iestādes lēmumu nodošana semināra dalībniekiem, neizdzēšot personas datus</a:t>
            </a:r>
          </a:p>
          <a:p>
            <a:endParaRPr lang="lv-LV" sz="2800" dirty="0">
              <a:latin typeface="Times New Roman" panose="02020603050405020304" pitchFamily="18" charset="0"/>
              <a:cs typeface="Times New Roman" panose="02020603050405020304" pitchFamily="18" charset="0"/>
            </a:endParaRPr>
          </a:p>
        </p:txBody>
      </p:sp>
      <p:sp>
        <p:nvSpPr>
          <p:cNvPr id="4" name="Slide Number Placeholder 11"/>
          <p:cNvSpPr txBox="1">
            <a:spLocks/>
          </p:cNvSpPr>
          <p:nvPr/>
        </p:nvSpPr>
        <p:spPr>
          <a:xfrm>
            <a:off x="2286000" y="6340489"/>
            <a:ext cx="2133600" cy="365123"/>
          </a:xfrm>
          <a:prstGeom prst="rect">
            <a:avLst/>
          </a:prstGeom>
        </p:spPr>
        <p:txBody>
          <a:bodyPr vert="horz" lIns="93957" tIns="46979" rIns="93957" bIns="46979"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000" dirty="0">
              <a:solidFill>
                <a:prstClr val="black"/>
              </a:solidFill>
              <a:latin typeface="Times New Roman" panose="02020603050405020304" pitchFamily="18" charset="0"/>
              <a:cs typeface="Times New Roman" panose="02020603050405020304" pitchFamily="18" charset="0"/>
            </a:endParaRPr>
          </a:p>
        </p:txBody>
      </p:sp>
      <p:sp>
        <p:nvSpPr>
          <p:cNvPr id="5" name="Slide Number Placeholder 11"/>
          <p:cNvSpPr txBox="1">
            <a:spLocks/>
          </p:cNvSpPr>
          <p:nvPr/>
        </p:nvSpPr>
        <p:spPr>
          <a:xfrm>
            <a:off x="6629400" y="6356369"/>
            <a:ext cx="2133600" cy="365123"/>
          </a:xfrm>
          <a:prstGeom prst="rect">
            <a:avLst/>
          </a:prstGeom>
        </p:spPr>
        <p:txBody>
          <a:bodyPr vert="horz" lIns="93957" tIns="46979" rIns="93957" bIns="46979" rtlCol="0" anchor="ctr"/>
          <a:lstStyle>
            <a:defPPr>
              <a:defRPr lang="en-US"/>
            </a:defPPr>
            <a:lvl1pPr marL="0" algn="r" defTabSz="939575" rtl="0" eaLnBrk="1" latinLnBrk="0" hangingPunct="1">
              <a:defRPr sz="1200" kern="1200">
                <a:solidFill>
                  <a:schemeClr val="tx1">
                    <a:tint val="75000"/>
                  </a:schemeClr>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a:lstStyle>
          <a:p>
            <a:r>
              <a:rPr lang="lv-LV" sz="1000" smtClean="0">
                <a:solidFill>
                  <a:prstClr val="black"/>
                </a:solidFill>
                <a:latin typeface="Times New Roman" panose="02020603050405020304" pitchFamily="18" charset="0"/>
                <a:cs typeface="Times New Roman" panose="02020603050405020304" pitchFamily="18" charset="0"/>
              </a:rPr>
              <a:t>|  </a:t>
            </a:r>
            <a:fld id="{B6F15528-21DE-4FAA-801E-634DDDAF4B2B}" type="slidenum">
              <a:rPr lang="en-US" sz="1000" smtClean="0">
                <a:solidFill>
                  <a:prstClr val="black"/>
                </a:solidFill>
                <a:latin typeface="Times New Roman" panose="02020603050405020304" pitchFamily="18" charset="0"/>
                <a:cs typeface="Times New Roman" panose="02020603050405020304" pitchFamily="18" charset="0"/>
              </a:rPr>
              <a:pPr/>
              <a:t>18</a:t>
            </a:fld>
            <a:endParaRPr lang="en-US"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8166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3200" b="1" dirty="0" smtClean="0">
                <a:latin typeface="Times New Roman" panose="02020603050405020304" pitchFamily="18" charset="0"/>
                <a:cs typeface="Times New Roman" panose="02020603050405020304" pitchFamily="18" charset="0"/>
              </a:rPr>
              <a:t>Bērnu personas datu aizsardzība</a:t>
            </a:r>
            <a:endParaRPr lang="lv-LV"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r>
              <a:rPr lang="lv-LV" dirty="0" smtClean="0">
                <a:latin typeface="Times New Roman" panose="02020603050405020304" pitchFamily="18" charset="0"/>
                <a:cs typeface="Times New Roman" panose="02020603050405020304" pitchFamily="18" charset="0"/>
              </a:rPr>
              <a:t>Attiecībā uz bērnu personas datu apstrādi ir piemērojami tie paši vispārējie personas datu apstrādes principi, taču, to veicot, ir jāņem vērā šādas īpatnības:</a:t>
            </a:r>
          </a:p>
          <a:p>
            <a:pPr marL="457200" indent="-457200" algn="just">
              <a:buFont typeface="Arial"/>
              <a:buAutoNum type="arabicParenR"/>
            </a:pPr>
            <a:r>
              <a:rPr lang="lv-LV" b="1" dirty="0">
                <a:latin typeface="Times New Roman" panose="02020603050405020304" pitchFamily="18" charset="0"/>
                <a:cs typeface="Times New Roman" panose="02020603050405020304" pitchFamily="18" charset="0"/>
              </a:rPr>
              <a:t>Bērna labākās intereses</a:t>
            </a:r>
            <a:r>
              <a:rPr lang="lv-LV" dirty="0">
                <a:latin typeface="Times New Roman" panose="02020603050405020304" pitchFamily="18" charset="0"/>
                <a:cs typeface="Times New Roman" panose="02020603050405020304" pitchFamily="18" charset="0"/>
              </a:rPr>
              <a:t>. Bērnu tiesību un interešu ievērošana ir prioritāra. Veicot bērna personas datu apstrādi, ir nepieciešams veikt papildu nepieciešamības un datu aizsardzības izvērtēšanu. </a:t>
            </a:r>
          </a:p>
          <a:p>
            <a:pPr marL="457200" indent="-457200" algn="just">
              <a:buAutoNum type="arabicParenR"/>
            </a:pPr>
            <a:r>
              <a:rPr lang="lv-LV" b="1" dirty="0" smtClean="0">
                <a:latin typeface="Times New Roman" panose="02020603050405020304" pitchFamily="18" charset="0"/>
                <a:cs typeface="Times New Roman" panose="02020603050405020304" pitchFamily="18" charset="0"/>
              </a:rPr>
              <a:t>Informācija par bērnu ir konfidenciāla</a:t>
            </a:r>
            <a:r>
              <a:rPr lang="lv-LV" dirty="0" smtClean="0">
                <a:latin typeface="Times New Roman" panose="02020603050405020304" pitchFamily="18" charset="0"/>
                <a:cs typeface="Times New Roman" panose="02020603050405020304" pitchFamily="18" charset="0"/>
              </a:rPr>
              <a:t> (Bērnu tiesību aizsardzības likuma 71.pants). Piem., aizliegts </a:t>
            </a:r>
            <a:r>
              <a:rPr lang="lv-LV" dirty="0">
                <a:latin typeface="Times New Roman" panose="02020603050405020304" pitchFamily="18" charset="0"/>
                <a:cs typeface="Times New Roman" panose="02020603050405020304" pitchFamily="18" charset="0"/>
              </a:rPr>
              <a:t>izplatīt informāciju, </a:t>
            </a:r>
            <a:r>
              <a:rPr lang="lv-LV" dirty="0" smtClean="0">
                <a:latin typeface="Times New Roman" panose="02020603050405020304" pitchFamily="18" charset="0"/>
                <a:cs typeface="Times New Roman" panose="02020603050405020304" pitchFamily="18" charset="0"/>
              </a:rPr>
              <a:t>kas jebkādā </a:t>
            </a:r>
            <a:r>
              <a:rPr lang="lv-LV" dirty="0">
                <a:latin typeface="Times New Roman" panose="02020603050405020304" pitchFamily="18" charset="0"/>
                <a:cs typeface="Times New Roman" panose="02020603050405020304" pitchFamily="18" charset="0"/>
              </a:rPr>
              <a:t>veidā </a:t>
            </a:r>
            <a:r>
              <a:rPr lang="lv-LV" dirty="0" smtClean="0">
                <a:latin typeface="Times New Roman" panose="02020603050405020304" pitchFamily="18" charset="0"/>
                <a:cs typeface="Times New Roman" panose="02020603050405020304" pitchFamily="18" charset="0"/>
              </a:rPr>
              <a:t>var kaitēt </a:t>
            </a:r>
            <a:r>
              <a:rPr lang="lv-LV" dirty="0">
                <a:latin typeface="Times New Roman" panose="02020603050405020304" pitchFamily="18" charset="0"/>
                <a:cs typeface="Times New Roman" panose="02020603050405020304" pitchFamily="18" charset="0"/>
              </a:rPr>
              <a:t>bērna turpmākajai attīstībai vai viņa psiholoģiskā līdzsvara </a:t>
            </a:r>
            <a:r>
              <a:rPr lang="lv-LV" dirty="0" smtClean="0">
                <a:latin typeface="Times New Roman" panose="02020603050405020304" pitchFamily="18" charset="0"/>
                <a:cs typeface="Times New Roman" panose="02020603050405020304" pitchFamily="18" charset="0"/>
              </a:rPr>
              <a:t>saglabāšanai, kā arī izmantot to savtīgos nolūkos.</a:t>
            </a:r>
          </a:p>
          <a:p>
            <a:pPr marL="457200" indent="-457200" algn="just">
              <a:buFont typeface="Arial"/>
              <a:buAutoNum type="arabicParenR"/>
            </a:pPr>
            <a:r>
              <a:rPr lang="lv-LV" b="1" dirty="0">
                <a:latin typeface="Times New Roman" panose="02020603050405020304" pitchFamily="18" charset="0"/>
                <a:cs typeface="Times New Roman" panose="02020603050405020304" pitchFamily="18" charset="0"/>
              </a:rPr>
              <a:t>Konkurējošas intereses</a:t>
            </a:r>
            <a:r>
              <a:rPr lang="lv-LV" dirty="0">
                <a:latin typeface="Times New Roman" panose="02020603050405020304" pitchFamily="18" charset="0"/>
                <a:cs typeface="Times New Roman" panose="02020603050405020304" pitchFamily="18" charset="0"/>
              </a:rPr>
              <a:t>: privātums un bērna labākās </a:t>
            </a:r>
            <a:r>
              <a:rPr lang="lv-LV" dirty="0" smtClean="0">
                <a:latin typeface="Times New Roman" panose="02020603050405020304" pitchFamily="18" charset="0"/>
                <a:cs typeface="Times New Roman" panose="02020603050405020304" pitchFamily="18" charset="0"/>
              </a:rPr>
              <a:t>intereses.</a:t>
            </a:r>
            <a:r>
              <a:rPr lang="lv-LV" dirty="0">
                <a:latin typeface="Times New Roman" panose="02020603050405020304" pitchFamily="18" charset="0"/>
                <a:cs typeface="Times New Roman" panose="02020603050405020304" pitchFamily="18" charset="0"/>
              </a:rPr>
              <a:t> </a:t>
            </a:r>
            <a:endParaRPr lang="lv-LV" dirty="0" smtClean="0">
              <a:latin typeface="Times New Roman" panose="02020603050405020304" pitchFamily="18" charset="0"/>
              <a:cs typeface="Times New Roman" panose="02020603050405020304" pitchFamily="18" charset="0"/>
            </a:endParaRPr>
          </a:p>
          <a:p>
            <a:pPr marL="457200" indent="-457200" algn="just">
              <a:buAutoNum type="arabicParenR"/>
            </a:pPr>
            <a:endParaRPr lang="lv-LV" dirty="0" smtClean="0">
              <a:latin typeface="Times New Roman" panose="02020603050405020304" pitchFamily="18" charset="0"/>
              <a:cs typeface="Times New Roman" panose="02020603050405020304" pitchFamily="18" charset="0"/>
            </a:endParaRPr>
          </a:p>
          <a:p>
            <a:pPr marL="457200" indent="-457200" algn="just">
              <a:buAutoNum type="arabicParenR"/>
            </a:pPr>
            <a:endParaRPr lang="lv-LV"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1114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sz="3600" b="1" dirty="0">
                <a:latin typeface="Times New Roman" panose="02020603050405020304" pitchFamily="18" charset="0"/>
                <a:cs typeface="Times New Roman" panose="02020603050405020304" pitchFamily="18" charset="0"/>
              </a:rPr>
              <a:t>Bērnu personas datu aizsardzība</a:t>
            </a:r>
            <a:endParaRPr lang="lv-LV"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just">
              <a:buNone/>
            </a:pPr>
            <a:r>
              <a:rPr lang="lv-LV" b="1" dirty="0" smtClean="0">
                <a:latin typeface="Times New Roman" panose="02020603050405020304" pitchFamily="18" charset="0"/>
                <a:cs typeface="Times New Roman" panose="02020603050405020304" pitchFamily="18" charset="0"/>
              </a:rPr>
              <a:t>4)Tiesības uz līdzdalību</a:t>
            </a:r>
            <a:r>
              <a:rPr lang="lv-LV" dirty="0" smtClean="0">
                <a:latin typeface="Times New Roman" panose="02020603050405020304" pitchFamily="18" charset="0"/>
                <a:cs typeface="Times New Roman" panose="02020603050405020304" pitchFamily="18" charset="0"/>
              </a:rPr>
              <a:t>. Ievērojot bērna brieduma pakāpi, nepieciešams informāciju sniegt arī bērnam, kā arī uzklausīt bērna viedokli par attiecīgo personas datu apstrādi. Šim principam pastāv izņēm</a:t>
            </a:r>
            <a:r>
              <a:rPr lang="lv-LV" dirty="0">
                <a:latin typeface="Times New Roman" panose="02020603050405020304" pitchFamily="18" charset="0"/>
                <a:cs typeface="Times New Roman" panose="02020603050405020304" pitchFamily="18" charset="0"/>
              </a:rPr>
              <a:t>umi</a:t>
            </a:r>
            <a:r>
              <a:rPr lang="lv-LV" dirty="0" smtClean="0">
                <a:latin typeface="Times New Roman" panose="02020603050405020304" pitchFamily="18" charset="0"/>
                <a:cs typeface="Times New Roman" panose="02020603050405020304" pitchFamily="18" charset="0"/>
              </a:rPr>
              <a:t>.</a:t>
            </a:r>
          </a:p>
          <a:p>
            <a:pPr marL="0" indent="0" algn="just">
              <a:buNone/>
            </a:pPr>
            <a:r>
              <a:rPr lang="lv-LV" b="1" dirty="0" smtClean="0">
                <a:latin typeface="Times New Roman" panose="02020603050405020304" pitchFamily="18" charset="0"/>
                <a:cs typeface="Times New Roman" panose="02020603050405020304" pitchFamily="18" charset="0"/>
              </a:rPr>
              <a:t>5)Pārstāvība</a:t>
            </a:r>
            <a:r>
              <a:rPr lang="lv-LV" dirty="0" smtClean="0">
                <a:latin typeface="Times New Roman" panose="02020603050405020304" pitchFamily="18" charset="0"/>
                <a:cs typeface="Times New Roman" panose="02020603050405020304" pitchFamily="18" charset="0"/>
              </a:rPr>
              <a:t>. Līdz </a:t>
            </a:r>
            <a:r>
              <a:rPr lang="lv-LV" dirty="0">
                <a:latin typeface="Times New Roman" panose="02020603050405020304" pitchFamily="18" charset="0"/>
                <a:cs typeface="Times New Roman" panose="02020603050405020304" pitchFamily="18" charset="0"/>
              </a:rPr>
              <a:t>pilngadības sasniegšanai </a:t>
            </a:r>
            <a:r>
              <a:rPr lang="lv-LV" dirty="0" smtClean="0">
                <a:latin typeface="Times New Roman" panose="02020603050405020304" pitchFamily="18" charset="0"/>
                <a:cs typeface="Times New Roman" panose="02020603050405020304" pitchFamily="18" charset="0"/>
              </a:rPr>
              <a:t>bērnu </a:t>
            </a:r>
            <a:r>
              <a:rPr lang="lv-LV" dirty="0">
                <a:latin typeface="Times New Roman" panose="02020603050405020304" pitchFamily="18" charset="0"/>
                <a:cs typeface="Times New Roman" panose="02020603050405020304" pitchFamily="18" charset="0"/>
              </a:rPr>
              <a:t>attiecībā uz viņa personas datu apstrādi pārstāv </a:t>
            </a:r>
            <a:r>
              <a:rPr lang="lv-LV" dirty="0" smtClean="0">
                <a:latin typeface="Times New Roman" panose="02020603050405020304" pitchFamily="18" charset="0"/>
                <a:cs typeface="Times New Roman" panose="02020603050405020304" pitchFamily="18" charset="0"/>
              </a:rPr>
              <a:t>likumiskais pārstāvis </a:t>
            </a:r>
            <a:r>
              <a:rPr lang="lv-LV" dirty="0">
                <a:latin typeface="Times New Roman" panose="02020603050405020304" pitchFamily="18" charset="0"/>
                <a:cs typeface="Times New Roman" panose="02020603050405020304" pitchFamily="18" charset="0"/>
              </a:rPr>
              <a:t>(pastāv izņēmumi), tostarp, sniedz piekrišanu personas datu apstrādei, saņem informāciju. V</a:t>
            </a:r>
            <a:r>
              <a:rPr lang="en-GB" dirty="0" err="1" smtClean="0">
                <a:latin typeface="Times New Roman" panose="02020603050405020304" pitchFamily="18" charset="0"/>
                <a:cs typeface="Times New Roman" panose="02020603050405020304" pitchFamily="18" charset="0"/>
              </a:rPr>
              <a:t>ecāku</a:t>
            </a:r>
            <a:r>
              <a:rPr lang="en-GB" dirty="0" smtClean="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domstarpības</a:t>
            </a:r>
            <a:r>
              <a:rPr lang="en-GB" dirty="0">
                <a:latin typeface="Times New Roman" panose="02020603050405020304" pitchFamily="18" charset="0"/>
                <a:cs typeface="Times New Roman" panose="02020603050405020304" pitchFamily="18" charset="0"/>
              </a:rPr>
              <a:t> par </a:t>
            </a:r>
            <a:r>
              <a:rPr lang="lv-LV" dirty="0" smtClean="0">
                <a:latin typeface="Times New Roman" panose="02020603050405020304" pitchFamily="18" charset="0"/>
                <a:cs typeface="Times New Roman" panose="02020603050405020304" pitchFamily="18" charset="0"/>
              </a:rPr>
              <a:t>piekrišanu bērnu personas datu apstrādei </a:t>
            </a:r>
            <a:r>
              <a:rPr lang="en-GB" dirty="0" err="1" smtClean="0">
                <a:latin typeface="Times New Roman" panose="02020603050405020304" pitchFamily="18" charset="0"/>
                <a:cs typeface="Times New Roman" panose="02020603050405020304" pitchFamily="18" charset="0"/>
              </a:rPr>
              <a:t>atbilstoši</a:t>
            </a:r>
            <a:r>
              <a:rPr lang="en-GB" dirty="0" smtClean="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Bāriņtiesu</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likuma</a:t>
            </a:r>
            <a:r>
              <a:rPr lang="en-GB" dirty="0">
                <a:latin typeface="Times New Roman" panose="02020603050405020304" pitchFamily="18" charset="0"/>
                <a:cs typeface="Times New Roman" panose="02020603050405020304" pitchFamily="18" charset="0"/>
              </a:rPr>
              <a:t> 19.panta </a:t>
            </a:r>
            <a:r>
              <a:rPr lang="en-GB" dirty="0" err="1">
                <a:latin typeface="Times New Roman" panose="02020603050405020304" pitchFamily="18" charset="0"/>
                <a:cs typeface="Times New Roman" panose="02020603050405020304" pitchFamily="18" charset="0"/>
              </a:rPr>
              <a:t>otrajai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daļai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izšķir</a:t>
            </a:r>
            <a:r>
              <a:rPr lang="en-GB" dirty="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bāriņtiesa</a:t>
            </a:r>
            <a:r>
              <a:rPr lang="lv-LV" dirty="0" smtClean="0">
                <a:latin typeface="Times New Roman" panose="02020603050405020304" pitchFamily="18" charset="0"/>
                <a:cs typeface="Times New Roman" panose="02020603050405020304" pitchFamily="18" charset="0"/>
              </a:rPr>
              <a:t>.</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011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b="1" dirty="0" smtClean="0">
                <a:latin typeface="Times New Roman" panose="02020603050405020304" pitchFamily="18" charset="0"/>
                <a:cs typeface="Times New Roman" panose="02020603050405020304" pitchFamily="18" charset="0"/>
              </a:rPr>
              <a:t>Ar administratīvo atbildību saistītie jautājumi </a:t>
            </a:r>
            <a:endParaRPr lang="lv-LV"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lv-LV" dirty="0" smtClean="0">
                <a:latin typeface="Times New Roman" panose="02020603050405020304" pitchFamily="18" charset="0"/>
                <a:cs typeface="Times New Roman" panose="02020603050405020304" pitchFamily="18" charset="0"/>
              </a:rPr>
              <a:t>Atbildību par administratīvo pārkāpumu saistībā ar personas datu apstrādi </a:t>
            </a:r>
            <a:r>
              <a:rPr lang="lv-LV" dirty="0">
                <a:latin typeface="Times New Roman" panose="02020603050405020304" pitchFamily="18" charset="0"/>
                <a:cs typeface="Times New Roman" panose="02020603050405020304" pitchFamily="18" charset="0"/>
              </a:rPr>
              <a:t>pastiprina, ja </a:t>
            </a:r>
            <a:r>
              <a:rPr lang="lv-LV" dirty="0" smtClean="0">
                <a:latin typeface="Times New Roman" panose="02020603050405020304" pitchFamily="18" charset="0"/>
                <a:cs typeface="Times New Roman" panose="02020603050405020304" pitchFamily="18" charset="0"/>
              </a:rPr>
              <a:t>pārkāpumā </a:t>
            </a:r>
            <a:r>
              <a:rPr lang="lv-LV" dirty="0">
                <a:latin typeface="Times New Roman" panose="02020603050405020304" pitchFamily="18" charset="0"/>
                <a:cs typeface="Times New Roman" panose="02020603050405020304" pitchFamily="18" charset="0"/>
              </a:rPr>
              <a:t>iesaistīts </a:t>
            </a:r>
            <a:r>
              <a:rPr lang="lv-LV" dirty="0" smtClean="0">
                <a:latin typeface="Times New Roman" panose="02020603050405020304" pitchFamily="18" charset="0"/>
                <a:cs typeface="Times New Roman" panose="02020603050405020304" pitchFamily="18" charset="0"/>
              </a:rPr>
              <a:t>nepilngadīgais, proti, ja nepilngadīgā personas dati ir prettiesiski apstrādāti, kā arī, ja nepilngadīgais ir iesaistīts prettiesisko darbību veikšanā (piemēram, veicis noteiktas darbības pārziņa uzdevumā).</a:t>
            </a:r>
          </a:p>
          <a:p>
            <a:pPr algn="just"/>
            <a:r>
              <a:rPr lang="lv-LV" dirty="0">
                <a:latin typeface="Times New Roman" panose="02020603050405020304" pitchFamily="18" charset="0"/>
                <a:cs typeface="Times New Roman" panose="02020603050405020304" pitchFamily="18" charset="0"/>
              </a:rPr>
              <a:t>Atbildību par administratīvo pārkāpumu saistībā ar personas datu apstrādi</a:t>
            </a:r>
            <a:r>
              <a:rPr lang="lv-LV" dirty="0" smtClean="0">
                <a:latin typeface="Times New Roman" panose="02020603050405020304" pitchFamily="18" charset="0"/>
                <a:cs typeface="Times New Roman" panose="02020603050405020304" pitchFamily="18" charset="0"/>
              </a:rPr>
              <a:t> mīkstina, </a:t>
            </a:r>
            <a:r>
              <a:rPr lang="lv-LV" dirty="0">
                <a:latin typeface="Times New Roman" panose="02020603050405020304" pitchFamily="18" charset="0"/>
                <a:cs typeface="Times New Roman" panose="02020603050405020304" pitchFamily="18" charset="0"/>
              </a:rPr>
              <a:t>ja </a:t>
            </a:r>
            <a:r>
              <a:rPr lang="lv-LV" dirty="0" smtClean="0">
                <a:latin typeface="Times New Roman" panose="02020603050405020304" pitchFamily="18" charset="0"/>
                <a:cs typeface="Times New Roman" panose="02020603050405020304" pitchFamily="18" charset="0"/>
              </a:rPr>
              <a:t>pārkāpumu </a:t>
            </a:r>
            <a:r>
              <a:rPr lang="lv-LV" dirty="0">
                <a:latin typeface="Times New Roman" panose="02020603050405020304" pitchFamily="18" charset="0"/>
                <a:cs typeface="Times New Roman" panose="02020603050405020304" pitchFamily="18" charset="0"/>
              </a:rPr>
              <a:t>izdarījis nepilngadīgais</a:t>
            </a:r>
            <a:r>
              <a:rPr lang="lv-LV" dirty="0" smtClean="0">
                <a:latin typeface="Times New Roman" panose="02020603050405020304" pitchFamily="18" charset="0"/>
                <a:cs typeface="Times New Roman" panose="02020603050405020304" pitchFamily="18" charset="0"/>
              </a:rPr>
              <a:t>.</a:t>
            </a:r>
          </a:p>
          <a:p>
            <a:pPr algn="just"/>
            <a:r>
              <a:rPr lang="lv-LV" dirty="0">
                <a:latin typeface="Times New Roman" panose="02020603050405020304" pitchFamily="18" charset="0"/>
                <a:cs typeface="Times New Roman" panose="02020603050405020304" pitchFamily="18" charset="0"/>
              </a:rPr>
              <a:t>Nepilngadīgajiem vecumā no 14 līdz 18 gadiem par administratīvo pārkāpumu izdarīšanu piemēro audzinoša rakstura piespiedu līdzekļus. Administratīvo sodu </a:t>
            </a:r>
            <a:r>
              <a:rPr lang="lv-LV" dirty="0" smtClean="0">
                <a:latin typeface="Times New Roman" panose="02020603050405020304" pitchFamily="18" charset="0"/>
                <a:cs typeface="Times New Roman" panose="02020603050405020304" pitchFamily="18" charset="0"/>
              </a:rPr>
              <a:t>piemēro</a:t>
            </a:r>
            <a:r>
              <a:rPr lang="lv-LV" dirty="0">
                <a:latin typeface="Times New Roman" panose="02020603050405020304" pitchFamily="18" charset="0"/>
                <a:cs typeface="Times New Roman" panose="02020603050405020304" pitchFamily="18" charset="0"/>
              </a:rPr>
              <a:t>, ja audzinoša rakstura piespiedu līdzekļa piemērošana konkrētajā gadījumā nav lietderīga.</a:t>
            </a:r>
          </a:p>
          <a:p>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745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b="1" dirty="0" smtClean="0">
                <a:latin typeface="Times New Roman" panose="02020603050405020304" pitchFamily="18" charset="0"/>
                <a:cs typeface="Times New Roman" panose="02020603050405020304" pitchFamily="18" charset="0"/>
              </a:rPr>
              <a:t>Ar bērnu personas datu apstrādi saistītie izplatītākie pārkāpumi</a:t>
            </a:r>
            <a:endParaRPr lang="lv-LV"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lv-LV" dirty="0">
                <a:latin typeface="Times New Roman" panose="02020603050405020304" pitchFamily="18" charset="0"/>
                <a:cs typeface="Times New Roman" panose="02020603050405020304" pitchFamily="18" charset="0"/>
              </a:rPr>
              <a:t>Bērna personas </a:t>
            </a:r>
            <a:r>
              <a:rPr lang="lv-LV" dirty="0" smtClean="0">
                <a:latin typeface="Times New Roman" panose="02020603050405020304" pitchFamily="18" charset="0"/>
                <a:cs typeface="Times New Roman" panose="02020603050405020304" pitchFamily="18" charset="0"/>
              </a:rPr>
              <a:t>datu nodošana trešajām personām, iesniedzot institūcijām iesniegumus, kas satur bērnu datus vai satur tos pārmērīgā apjomā.</a:t>
            </a:r>
          </a:p>
          <a:p>
            <a:pPr algn="just"/>
            <a:r>
              <a:rPr lang="lv-LV" dirty="0" smtClean="0">
                <a:latin typeface="Times New Roman" panose="02020603050405020304" pitchFamily="18" charset="0"/>
                <a:cs typeface="Times New Roman" panose="02020603050405020304" pitchFamily="18" charset="0"/>
              </a:rPr>
              <a:t>Amatpersonu veikta nepamatota bērnu personas datu aplūkošana informācijas sistēmā «Personas datu pārlūks».</a:t>
            </a:r>
            <a:endParaRPr lang="lv-LV" dirty="0">
              <a:latin typeface="Times New Roman" panose="02020603050405020304" pitchFamily="18" charset="0"/>
              <a:cs typeface="Times New Roman" panose="02020603050405020304" pitchFamily="18" charset="0"/>
            </a:endParaRPr>
          </a:p>
          <a:p>
            <a:pPr algn="just"/>
            <a:r>
              <a:rPr lang="lv-LV" dirty="0" smtClean="0">
                <a:latin typeface="Times New Roman" panose="02020603050405020304" pitchFamily="18" charset="0"/>
                <a:cs typeface="Times New Roman" panose="02020603050405020304" pitchFamily="18" charset="0"/>
              </a:rPr>
              <a:t>Bērnu fotoattēlu publicēšana internetā (</a:t>
            </a:r>
            <a:r>
              <a:rPr lang="lv-LV" dirty="0" err="1" smtClean="0">
                <a:latin typeface="Times New Roman" panose="02020603050405020304" pitchFamily="18" charset="0"/>
                <a:cs typeface="Times New Roman" panose="02020603050405020304" pitchFamily="18" charset="0"/>
              </a:rPr>
              <a:t>Facebook</a:t>
            </a:r>
            <a:r>
              <a:rPr lang="lv-LV" dirty="0" smtClean="0">
                <a:latin typeface="Times New Roman" panose="02020603050405020304" pitchFamily="18" charset="0"/>
                <a:cs typeface="Times New Roman" panose="02020603050405020304" pitchFamily="18" charset="0"/>
              </a:rPr>
              <a:t>, draugiem.lv, </a:t>
            </a:r>
            <a:r>
              <a:rPr lang="lv-LV" dirty="0" err="1" smtClean="0">
                <a:latin typeface="Times New Roman" panose="02020603050405020304" pitchFamily="18" charset="0"/>
                <a:cs typeface="Times New Roman" panose="02020603050405020304" pitchFamily="18" charset="0"/>
              </a:rPr>
              <a:t>Instagram</a:t>
            </a:r>
            <a:r>
              <a:rPr lang="lv-LV" dirty="0" smtClean="0">
                <a:latin typeface="Times New Roman" panose="02020603050405020304" pitchFamily="18" charset="0"/>
                <a:cs typeface="Times New Roman" panose="02020603050405020304" pitchFamily="18" charset="0"/>
              </a:rPr>
              <a:t>, izglītības iestādes mājaslapās u.c.). </a:t>
            </a:r>
          </a:p>
          <a:p>
            <a:pPr algn="just"/>
            <a:r>
              <a:rPr lang="lv-LV" dirty="0" smtClean="0">
                <a:latin typeface="Times New Roman" panose="02020603050405020304" pitchFamily="18" charset="0"/>
                <a:cs typeface="Times New Roman" panose="02020603050405020304" pitchFamily="18" charset="0"/>
              </a:rPr>
              <a:t>Vecāku veiktā slepena audioierakstu veikšana, piemēram, lai ierakstītu pedagogu u.c. sarunas ar bērniem.</a:t>
            </a:r>
          </a:p>
          <a:p>
            <a:pPr algn="just"/>
            <a:r>
              <a:rPr lang="lv-LV" dirty="0" smtClean="0">
                <a:latin typeface="Times New Roman" panose="02020603050405020304" pitchFamily="18" charset="0"/>
                <a:cs typeface="Times New Roman" panose="02020603050405020304" pitchFamily="18" charset="0"/>
              </a:rPr>
              <a:t>Bērnu veiktā vienaudžu personas datu apstrāde, publicējot</a:t>
            </a:r>
            <a:r>
              <a:rPr lang="lv-LV" dirty="0">
                <a:latin typeface="Times New Roman" panose="02020603050405020304" pitchFamily="18" charset="0"/>
                <a:cs typeface="Times New Roman" panose="02020603050405020304" pitchFamily="18" charset="0"/>
              </a:rPr>
              <a:t> internetā</a:t>
            </a:r>
            <a:r>
              <a:rPr lang="lv-LV" dirty="0" smtClean="0">
                <a:latin typeface="Times New Roman" panose="02020603050405020304" pitchFamily="18" charset="0"/>
                <a:cs typeface="Times New Roman" panose="02020603050405020304" pitchFamily="18" charset="0"/>
              </a:rPr>
              <a:t> rakstisku informāciju par vienaudžiem. </a:t>
            </a:r>
          </a:p>
        </p:txBody>
      </p:sp>
    </p:spTree>
    <p:extLst>
      <p:ext uri="{BB962C8B-B14F-4D97-AF65-F5344CB8AC3E}">
        <p14:creationId xmlns:p14="http://schemas.microsoft.com/office/powerpoint/2010/main" val="3336953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b="1" dirty="0">
                <a:latin typeface="Times New Roman" panose="02020603050405020304" pitchFamily="18" charset="0"/>
                <a:cs typeface="Times New Roman" panose="02020603050405020304" pitchFamily="18" charset="0"/>
              </a:rPr>
              <a:t>Ar bērnu personas datu apstrādi saistītie izplatītākie pārkāpumi</a:t>
            </a:r>
            <a:endParaRPr lang="lv-LV"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lgn="just"/>
            <a:r>
              <a:rPr lang="lv-LV" dirty="0">
                <a:latin typeface="Times New Roman" panose="02020603050405020304" pitchFamily="18" charset="0"/>
                <a:cs typeface="Times New Roman" panose="02020603050405020304" pitchFamily="18" charset="0"/>
              </a:rPr>
              <a:t>Bērnu veiktā vienaudžu personas datu apstrāde, piemēram, filmējot vai fotografējot fizisku izrēķināšanos un pazemošanu, un izvietojot šādu saturu internetā, pārsūtot citiem u.c</a:t>
            </a:r>
            <a:r>
              <a:rPr lang="lv-LV" dirty="0" smtClean="0">
                <a:latin typeface="Times New Roman" panose="02020603050405020304" pitchFamily="18" charset="0"/>
                <a:cs typeface="Times New Roman" panose="02020603050405020304" pitchFamily="18" charset="0"/>
              </a:rPr>
              <a:t>.</a:t>
            </a:r>
          </a:p>
          <a:p>
            <a:pPr algn="just"/>
            <a:r>
              <a:rPr lang="lv-LV" dirty="0" smtClean="0">
                <a:latin typeface="Times New Roman" panose="02020603050405020304" pitchFamily="18" charset="0"/>
                <a:cs typeface="Times New Roman" panose="02020603050405020304" pitchFamily="18" charset="0"/>
              </a:rPr>
              <a:t>Bērnu personas datu saturošu burtnīcu, dienasgrāmatu u.c. neiznīcināšana un izmešana publiskās vietās, izgāztuves un citās vietās.</a:t>
            </a:r>
          </a:p>
          <a:p>
            <a:pPr algn="just"/>
            <a:r>
              <a:rPr lang="lv-LV" dirty="0" smtClean="0">
                <a:latin typeface="Times New Roman" panose="02020603050405020304" pitchFamily="18" charset="0"/>
                <a:cs typeface="Times New Roman" panose="02020603050405020304" pitchFamily="18" charset="0"/>
              </a:rPr>
              <a:t>Pedagogu veiktā bērnu personas datu apstrāde, nododot informāciju par bērnu viņa klases/skolas biedru vecākiem (vecāku sapulcēs, nosūtot informāciju elektroniski). </a:t>
            </a:r>
          </a:p>
          <a:p>
            <a:pPr algn="just"/>
            <a:r>
              <a:rPr lang="lv-LV" dirty="0" smtClean="0">
                <a:latin typeface="Times New Roman" panose="02020603050405020304" pitchFamily="18" charset="0"/>
                <a:cs typeface="Times New Roman" panose="02020603050405020304" pitchFamily="18" charset="0"/>
              </a:rPr>
              <a:t>Ārsta palīgu un medmāsu veiktā informācijas par bērnu un viņa veselības stāvokli izpaušana klātesošajiem, piemēram, nenodrošinot individuālu bērna pārbaudi slēgtā kabinetā. </a:t>
            </a:r>
          </a:p>
          <a:p>
            <a:pPr algn="just"/>
            <a:r>
              <a:rPr lang="lv-LV" dirty="0" smtClean="0">
                <a:latin typeface="Times New Roman" panose="02020603050405020304" pitchFamily="18" charset="0"/>
                <a:cs typeface="Times New Roman" panose="02020603050405020304" pitchFamily="18" charset="0"/>
              </a:rPr>
              <a:t>Pārmērīgi veikta personas datu apstrāde, piemēram, sniedzot informāciju žurnālistiem.</a:t>
            </a:r>
          </a:p>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0474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b="1" dirty="0" smtClean="0">
                <a:latin typeface="Times New Roman" panose="02020603050405020304" pitchFamily="18" charset="0"/>
                <a:cs typeface="Times New Roman" panose="02020603050405020304" pitchFamily="18" charset="0"/>
              </a:rPr>
              <a:t>Piekrišana bērna personas datu apstrādei pēc Regulas ieviešanas</a:t>
            </a:r>
            <a:endParaRPr lang="lv-LV"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r>
              <a:rPr lang="lv-LV" dirty="0" smtClean="0">
                <a:latin typeface="Times New Roman" panose="02020603050405020304" pitchFamily="18" charset="0"/>
                <a:cs typeface="Times New Roman" panose="02020603050405020304" pitchFamily="18" charset="0"/>
              </a:rPr>
              <a:t>Kad </a:t>
            </a:r>
            <a:r>
              <a:rPr lang="lv-LV" dirty="0">
                <a:latin typeface="Times New Roman" panose="02020603050405020304" pitchFamily="18" charset="0"/>
                <a:cs typeface="Times New Roman" panose="02020603050405020304" pitchFamily="18" charset="0"/>
              </a:rPr>
              <a:t>bērna personas datu apstrāde var tikt veikta interneta vidē, pamatojoties uz datu subjekta </a:t>
            </a:r>
            <a:r>
              <a:rPr lang="lv-LV" dirty="0" smtClean="0">
                <a:latin typeface="Times New Roman" panose="02020603050405020304" pitchFamily="18" charset="0"/>
                <a:cs typeface="Times New Roman" panose="02020603050405020304" pitchFamily="18" charset="0"/>
              </a:rPr>
              <a:t>piekrišanu, </a:t>
            </a:r>
            <a:r>
              <a:rPr lang="lv-LV" dirty="0">
                <a:latin typeface="Times New Roman" panose="02020603050405020304" pitchFamily="18" charset="0"/>
                <a:cs typeface="Times New Roman" panose="02020603050405020304" pitchFamily="18" charset="0"/>
              </a:rPr>
              <a:t>ja attiecībā uz informācijas sabiedrības pakalpojumu tiešu sniegšanu bērnam ir piemērojams 6. panta 1. punkta a) </a:t>
            </a:r>
            <a:r>
              <a:rPr lang="lv-LV" dirty="0" smtClean="0">
                <a:latin typeface="Times New Roman" panose="02020603050405020304" pitchFamily="18" charset="0"/>
                <a:cs typeface="Times New Roman" panose="02020603050405020304" pitchFamily="18" charset="0"/>
              </a:rPr>
              <a:t>apakšpunkts, </a:t>
            </a:r>
            <a:r>
              <a:rPr lang="lv-LV" dirty="0">
                <a:latin typeface="Times New Roman" panose="02020603050405020304" pitchFamily="18" charset="0"/>
                <a:cs typeface="Times New Roman" panose="02020603050405020304" pitchFamily="18" charset="0"/>
              </a:rPr>
              <a:t>bērna personas datu apstrāde ir likumīga, ja bērns ir vismaz 16 gadus vecs. Ja bērns ir jaunāks par 16 gadiem, šāda apstrāde ir likumīga tikai tad un tādā apmērā, ja piekrišanu ir devusi vai apstiprinājusi persona, kurai ir vecāku atbildība par bērnu</a:t>
            </a:r>
            <a:r>
              <a:rPr lang="lv-LV" dirty="0" smtClean="0">
                <a:latin typeface="Times New Roman" panose="02020603050405020304" pitchFamily="18" charset="0"/>
                <a:cs typeface="Times New Roman" panose="02020603050405020304" pitchFamily="18" charset="0"/>
              </a:rPr>
              <a:t>.</a:t>
            </a:r>
          </a:p>
          <a:p>
            <a:pPr algn="just"/>
            <a:r>
              <a:rPr lang="lv-LV" dirty="0">
                <a:latin typeface="Times New Roman" panose="02020603050405020304" pitchFamily="18" charset="0"/>
                <a:cs typeface="Times New Roman" panose="02020603050405020304" pitchFamily="18" charset="0"/>
              </a:rPr>
              <a:t>Dalībvalstis minētajiem nolūkiem ar likumu var paredzēt jaunāku vecumu, ar noteikumu, ka šāds jaunāks vecums nav mazāks par 13 gadiem.</a:t>
            </a:r>
          </a:p>
          <a:p>
            <a:pPr algn="just"/>
            <a:r>
              <a:rPr lang="lv-LV" dirty="0" smtClean="0">
                <a:latin typeface="Times New Roman" panose="02020603050405020304" pitchFamily="18" charset="0"/>
                <a:cs typeface="Times New Roman" panose="02020603050405020304" pitchFamily="18" charset="0"/>
              </a:rPr>
              <a:t>Pārzinis </a:t>
            </a:r>
            <a:r>
              <a:rPr lang="lv-LV" dirty="0">
                <a:latin typeface="Times New Roman" panose="02020603050405020304" pitchFamily="18" charset="0"/>
                <a:cs typeface="Times New Roman" panose="02020603050405020304" pitchFamily="18" charset="0"/>
              </a:rPr>
              <a:t>pieliek saprātīgas pūles, lai šādos gadījumos pārbaudītu, vai piekrišanu ir devusi vai apstiprinājusi persona, kurai ir vecāku atbildība par bērnu, ņemot vērā pieejamās tehnoloģijas.</a:t>
            </a:r>
          </a:p>
          <a:p>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5571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3"/>
          <p:cNvSpPr>
            <a:spLocks noGrp="1"/>
          </p:cNvSpPr>
          <p:nvPr>
            <p:ph type="ctrTitle"/>
          </p:nvPr>
        </p:nvSpPr>
        <p:spPr>
          <a:xfrm>
            <a:off x="1143000" y="511747"/>
            <a:ext cx="6858000" cy="1616074"/>
          </a:xfrm>
        </p:spPr>
        <p:txBody>
          <a:bodyPr anchor="t">
            <a:noAutofit/>
          </a:bodyPr>
          <a:lstStyle/>
          <a:p>
            <a:pPr algn="ctr">
              <a:lnSpc>
                <a:spcPct val="90000"/>
              </a:lnSpc>
              <a:spcBef>
                <a:spcPts val="600"/>
              </a:spcBef>
              <a:tabLst>
                <a:tab pos="5741988" algn="l"/>
              </a:tabLst>
            </a:pPr>
            <a:r>
              <a:rPr lang="lv-LV" sz="2800" dirty="0">
                <a:latin typeface="Times New Roman" pitchFamily="18" charset="0"/>
                <a:cs typeface="Times New Roman" pitchFamily="18" charset="0"/>
              </a:rPr>
              <a:t/>
            </a:r>
            <a:br>
              <a:rPr lang="lv-LV" sz="2800" dirty="0">
                <a:latin typeface="Times New Roman" pitchFamily="18" charset="0"/>
                <a:cs typeface="Times New Roman" pitchFamily="18" charset="0"/>
              </a:rPr>
            </a:br>
            <a:r>
              <a:rPr lang="lv-LV" sz="2800" dirty="0">
                <a:latin typeface="Times New Roman" pitchFamily="18" charset="0"/>
                <a:cs typeface="Times New Roman" pitchFamily="18" charset="0"/>
              </a:rPr>
              <a:t/>
            </a:r>
            <a:br>
              <a:rPr lang="lv-LV" sz="2800" dirty="0">
                <a:latin typeface="Times New Roman" pitchFamily="18" charset="0"/>
                <a:cs typeface="Times New Roman" pitchFamily="18" charset="0"/>
              </a:rPr>
            </a:br>
            <a:r>
              <a:rPr lang="lv-LV" sz="2800" dirty="0">
                <a:latin typeface="Times New Roman" pitchFamily="18" charset="0"/>
                <a:cs typeface="Times New Roman" pitchFamily="18" charset="0"/>
              </a:rPr>
              <a:t>Paldies par uzmanību!</a:t>
            </a:r>
            <a:br>
              <a:rPr lang="lv-LV" sz="2800" dirty="0">
                <a:latin typeface="Times New Roman" pitchFamily="18" charset="0"/>
                <a:cs typeface="Times New Roman" pitchFamily="18" charset="0"/>
              </a:rPr>
            </a:br>
            <a:endParaRPr lang="lv-LV" sz="2800" dirty="0">
              <a:latin typeface="Times New Roman" pitchFamily="18" charset="0"/>
              <a:cs typeface="Times New Roman" pitchFamily="18" charset="0"/>
            </a:endParaRPr>
          </a:p>
        </p:txBody>
      </p:sp>
      <p:sp>
        <p:nvSpPr>
          <p:cNvPr id="2" name="Subtitle 1"/>
          <p:cNvSpPr>
            <a:spLocks noGrp="1"/>
          </p:cNvSpPr>
          <p:nvPr>
            <p:ph type="subTitle" idx="1"/>
          </p:nvPr>
        </p:nvSpPr>
        <p:spPr>
          <a:xfrm>
            <a:off x="1143000" y="1981201"/>
            <a:ext cx="6858000" cy="3276599"/>
          </a:xfrm>
        </p:spPr>
        <p:txBody>
          <a:bodyPr/>
          <a:lstStyle/>
          <a:p>
            <a:pPr>
              <a:lnSpc>
                <a:spcPct val="80000"/>
              </a:lnSpc>
              <a:spcBef>
                <a:spcPts val="600"/>
              </a:spcBef>
              <a:buSzPct val="70000"/>
            </a:pPr>
            <a:r>
              <a:rPr lang="lv-LV" altLang="en-US" sz="2000" b="1" dirty="0">
                <a:latin typeface="Times New Roman" pitchFamily="18" charset="0"/>
                <a:cs typeface="Times New Roman" pitchFamily="18" charset="0"/>
              </a:rPr>
              <a:t>Datu valsts inspekcija </a:t>
            </a:r>
          </a:p>
          <a:p>
            <a:pPr>
              <a:lnSpc>
                <a:spcPct val="80000"/>
              </a:lnSpc>
              <a:spcBef>
                <a:spcPts val="600"/>
              </a:spcBef>
              <a:buSzPct val="70000"/>
            </a:pPr>
            <a:r>
              <a:rPr lang="lv-LV" altLang="en-US" sz="2000" b="1" dirty="0">
                <a:latin typeface="Times New Roman" pitchFamily="18" charset="0"/>
                <a:cs typeface="Times New Roman" pitchFamily="18" charset="0"/>
              </a:rPr>
              <a:t>Blaumaņa iela 11/13-15, Rīga, LV-1011</a:t>
            </a:r>
          </a:p>
          <a:p>
            <a:pPr>
              <a:lnSpc>
                <a:spcPct val="80000"/>
              </a:lnSpc>
              <a:spcBef>
                <a:spcPts val="600"/>
              </a:spcBef>
              <a:buSzPct val="70000"/>
            </a:pPr>
            <a:endParaRPr lang="lv-LV" altLang="en-US" sz="2000" b="1" dirty="0">
              <a:latin typeface="Times New Roman" pitchFamily="18" charset="0"/>
              <a:cs typeface="Times New Roman" pitchFamily="18" charset="0"/>
            </a:endParaRPr>
          </a:p>
          <a:p>
            <a:pPr>
              <a:lnSpc>
                <a:spcPct val="80000"/>
              </a:lnSpc>
              <a:spcBef>
                <a:spcPts val="600"/>
              </a:spcBef>
              <a:buSzPct val="70000"/>
            </a:pPr>
            <a:r>
              <a:rPr lang="lv-LV" altLang="en-US" sz="2000" b="1" dirty="0">
                <a:latin typeface="Times New Roman" pitchFamily="18" charset="0"/>
                <a:cs typeface="Times New Roman" pitchFamily="18" charset="0"/>
              </a:rPr>
              <a:t>Konsultācijas un informāciju pa tālruni sniedz darba dienās no plkst. 13.00 līdz 15.00</a:t>
            </a:r>
          </a:p>
          <a:p>
            <a:pPr>
              <a:lnSpc>
                <a:spcPct val="80000"/>
              </a:lnSpc>
              <a:spcBef>
                <a:spcPts val="600"/>
              </a:spcBef>
              <a:buSzPct val="70000"/>
            </a:pPr>
            <a:r>
              <a:rPr lang="lv-LV" altLang="en-US" sz="2000" b="1" dirty="0">
                <a:latin typeface="Times New Roman" pitchFamily="18" charset="0"/>
                <a:cs typeface="Times New Roman" pitchFamily="18" charset="0"/>
              </a:rPr>
              <a:t>Tel.: 67223131</a:t>
            </a:r>
          </a:p>
          <a:p>
            <a:pPr>
              <a:lnSpc>
                <a:spcPct val="80000"/>
              </a:lnSpc>
              <a:spcBef>
                <a:spcPts val="600"/>
              </a:spcBef>
              <a:buSzPct val="70000"/>
            </a:pPr>
            <a:r>
              <a:rPr lang="lv-LV" altLang="en-US" sz="2000" b="1" dirty="0">
                <a:latin typeface="Times New Roman" pitchFamily="18" charset="0"/>
                <a:cs typeface="Times New Roman" pitchFamily="18" charset="0"/>
              </a:rPr>
              <a:t>Fakss: 67223556</a:t>
            </a:r>
          </a:p>
          <a:p>
            <a:pPr>
              <a:lnSpc>
                <a:spcPct val="80000"/>
              </a:lnSpc>
              <a:spcBef>
                <a:spcPts val="600"/>
              </a:spcBef>
              <a:buSzPct val="70000"/>
            </a:pPr>
            <a:endParaRPr lang="lv-LV" altLang="en-US" sz="2000" b="1" dirty="0">
              <a:latin typeface="Times New Roman" pitchFamily="18" charset="0"/>
              <a:cs typeface="Times New Roman" pitchFamily="18" charset="0"/>
            </a:endParaRPr>
          </a:p>
          <a:p>
            <a:pPr>
              <a:lnSpc>
                <a:spcPct val="80000"/>
              </a:lnSpc>
              <a:spcBef>
                <a:spcPts val="600"/>
              </a:spcBef>
              <a:buSzPct val="70000"/>
            </a:pPr>
            <a:r>
              <a:rPr lang="lv-LV" altLang="en-US" sz="2000" b="1" dirty="0">
                <a:latin typeface="Times New Roman" pitchFamily="18" charset="0"/>
                <a:cs typeface="Times New Roman" pitchFamily="18" charset="0"/>
              </a:rPr>
              <a:t>E-pasts: </a:t>
            </a:r>
            <a:r>
              <a:rPr lang="lv-LV" altLang="en-US" sz="2000" b="1" dirty="0">
                <a:latin typeface="Times New Roman" pitchFamily="18" charset="0"/>
                <a:cs typeface="Times New Roman" pitchFamily="18" charset="0"/>
                <a:hlinkClick r:id="rId2"/>
              </a:rPr>
              <a:t>info@dvi.gov.lv</a:t>
            </a:r>
          </a:p>
          <a:p>
            <a:pPr>
              <a:lnSpc>
                <a:spcPct val="80000"/>
              </a:lnSpc>
              <a:spcBef>
                <a:spcPts val="600"/>
              </a:spcBef>
              <a:buSzPct val="70000"/>
            </a:pPr>
            <a:r>
              <a:rPr lang="lv-LV" altLang="en-US" sz="2000" b="1" dirty="0" err="1">
                <a:latin typeface="Times New Roman" pitchFamily="18" charset="0"/>
                <a:cs typeface="Times New Roman" pitchFamily="18" charset="0"/>
              </a:rPr>
              <a:t>www.dvi.gov.lv</a:t>
            </a:r>
            <a:endParaRPr lang="lv-LV" altLang="en-US" sz="2000" b="1" dirty="0">
              <a:latin typeface="Times New Roman" pitchFamily="18" charset="0"/>
              <a:cs typeface="Times New Roman" pitchFamily="18" charset="0"/>
            </a:endParaRPr>
          </a:p>
          <a:p>
            <a:pPr algn="l"/>
            <a:endParaRPr lang="en-US" dirty="0"/>
          </a:p>
        </p:txBody>
      </p:sp>
      <p:sp>
        <p:nvSpPr>
          <p:cNvPr id="9" name="Subtitle 2"/>
          <p:cNvSpPr txBox="1">
            <a:spLocks/>
          </p:cNvSpPr>
          <p:nvPr/>
        </p:nvSpPr>
        <p:spPr>
          <a:xfrm>
            <a:off x="2286000" y="5334000"/>
            <a:ext cx="6400800" cy="609600"/>
          </a:xfrm>
          <a:prstGeom prst="rect">
            <a:avLst/>
          </a:prstGeom>
        </p:spPr>
        <p:txBody>
          <a:bodyPr vert="horz" lIns="93957" tIns="46979" rIns="93957" bIns="46979"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lv-LV" sz="1400" dirty="0">
              <a:solidFill>
                <a:schemeClr val="tx1"/>
              </a:solidFill>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4020285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3334</TotalTime>
  <Words>1786</Words>
  <Application>Microsoft Office PowerPoint</Application>
  <PresentationFormat>On-screen Show (4:3)</PresentationFormat>
  <Paragraphs>218</Paragraphs>
  <Slides>25</Slides>
  <Notes>1</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25</vt:i4>
      </vt:variant>
    </vt:vector>
  </HeadingPairs>
  <TitlesOfParts>
    <vt:vector size="38" baseType="lpstr">
      <vt:lpstr>MS PGothic</vt:lpstr>
      <vt:lpstr>Arial</vt:lpstr>
      <vt:lpstr>Arial Black</vt:lpstr>
      <vt:lpstr>Calibri</vt:lpstr>
      <vt:lpstr>Calibri Light</vt:lpstr>
      <vt:lpstr>Cambria</vt:lpstr>
      <vt:lpstr>MS Mincho</vt:lpstr>
      <vt:lpstr>Times New Roman</vt:lpstr>
      <vt:lpstr>Wingdings</vt:lpstr>
      <vt:lpstr>Office Theme</vt:lpstr>
      <vt:lpstr>2_Office Theme</vt:lpstr>
      <vt:lpstr>3_Office Theme</vt:lpstr>
      <vt:lpstr>4_Office Theme</vt:lpstr>
      <vt:lpstr>Personas datu aizsardzība</vt:lpstr>
      <vt:lpstr>Personas dati</vt:lpstr>
      <vt:lpstr>Personas dati</vt:lpstr>
      <vt:lpstr>Personas dati - piemēri</vt:lpstr>
      <vt:lpstr>Sensitīvi personas dati</vt:lpstr>
      <vt:lpstr>Personas datu apstrāde</vt:lpstr>
      <vt:lpstr>Piramīda</vt:lpstr>
      <vt:lpstr>Datu subjekta tiesības (Pašlaik)</vt:lpstr>
      <vt:lpstr>Datu subjekta tiesības  (Pašlaik)</vt:lpstr>
      <vt:lpstr>PowerPoint Presentation</vt:lpstr>
      <vt:lpstr>Papildus sniedzamā informācija</vt:lpstr>
      <vt:lpstr>Atbildība personas datu  apstrādes jomā</vt:lpstr>
      <vt:lpstr>Izaicinājumi atbildības jomā  personas datu  aizsardzības jomā, naudas sodi</vt:lpstr>
      <vt:lpstr>Datu aizsardzības speciālists</vt:lpstr>
      <vt:lpstr>Datu aizsardzības pārkāpumi</vt:lpstr>
      <vt:lpstr>Datu aizsardzības pārkāpumi</vt:lpstr>
      <vt:lpstr>Datu aizsardzības pārkāpumi</vt:lpstr>
      <vt:lpstr>Datu aizsardzības pārkāpumi</vt:lpstr>
      <vt:lpstr>Bērnu personas datu aizsardzība</vt:lpstr>
      <vt:lpstr>Bērnu personas datu aizsardzība</vt:lpstr>
      <vt:lpstr>Ar administratīvo atbildību saistītie jautājumi </vt:lpstr>
      <vt:lpstr>Ar bērnu personas datu apstrādi saistītie izplatītākie pārkāpumi</vt:lpstr>
      <vt:lpstr>Ar bērnu personas datu apstrādi saistītie izplatītākie pārkāpumi</vt:lpstr>
      <vt:lpstr>Piekrišana bērna personas datu apstrādei pēc Regulas ieviešanas</vt:lpstr>
      <vt:lpstr>  Paldies par uzmanību!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Prezentācijas tēmas nosaukums</dc:title>
  <dc:creator>Dagnija</dc:creator>
  <cp:lastModifiedBy>Taivo Trams</cp:lastModifiedBy>
  <cp:revision>499</cp:revision>
  <cp:lastPrinted>2017-04-27T07:17:00Z</cp:lastPrinted>
  <dcterms:created xsi:type="dcterms:W3CDTF">2006-08-16T00:00:00Z</dcterms:created>
  <dcterms:modified xsi:type="dcterms:W3CDTF">2017-05-29T08:47:45Z</dcterms:modified>
</cp:coreProperties>
</file>