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3"/>
  </p:handoutMasterIdLst>
  <p:sldIdLst>
    <p:sldId id="259" r:id="rId2"/>
    <p:sldId id="285" r:id="rId3"/>
    <p:sldId id="286" r:id="rId4"/>
    <p:sldId id="287" r:id="rId5"/>
    <p:sldId id="289" r:id="rId6"/>
    <p:sldId id="290" r:id="rId7"/>
    <p:sldId id="291" r:id="rId8"/>
    <p:sldId id="292" r:id="rId9"/>
    <p:sldId id="288" r:id="rId10"/>
    <p:sldId id="293" r:id="rId11"/>
    <p:sldId id="294" r:id="rId12"/>
  </p:sldIdLst>
  <p:sldSz cx="9144000" cy="6858000" type="screen4x3"/>
  <p:notesSz cx="6669088" cy="9928225"/>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116" d="100"/>
          <a:sy n="116" d="100"/>
        </p:scale>
        <p:origin x="13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135"/>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777607" y="0"/>
            <a:ext cx="2889938" cy="498135"/>
          </a:xfrm>
          <a:prstGeom prst="rect">
            <a:avLst/>
          </a:prstGeom>
        </p:spPr>
        <p:txBody>
          <a:bodyPr vert="horz" lIns="91440" tIns="45720" rIns="91440" bIns="45720" rtlCol="0"/>
          <a:lstStyle>
            <a:lvl1pPr algn="r">
              <a:defRPr sz="1200"/>
            </a:lvl1pPr>
          </a:lstStyle>
          <a:p>
            <a:fld id="{2BC7B429-1229-4A12-8348-0DA0C7E5A795}" type="datetimeFigureOut">
              <a:rPr lang="lv-LV" smtClean="0"/>
              <a:t>29.05.2017</a:t>
            </a:fld>
            <a:endParaRPr lang="lv-LV"/>
          </a:p>
        </p:txBody>
      </p:sp>
      <p:sp>
        <p:nvSpPr>
          <p:cNvPr id="4" name="Footer Placeholder 3"/>
          <p:cNvSpPr>
            <a:spLocks noGrp="1"/>
          </p:cNvSpPr>
          <p:nvPr>
            <p:ph type="ftr" sz="quarter" idx="2"/>
          </p:nvPr>
        </p:nvSpPr>
        <p:spPr>
          <a:xfrm>
            <a:off x="0" y="9430091"/>
            <a:ext cx="2889938" cy="498134"/>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777607" y="9430091"/>
            <a:ext cx="2889938" cy="498134"/>
          </a:xfrm>
          <a:prstGeom prst="rect">
            <a:avLst/>
          </a:prstGeom>
        </p:spPr>
        <p:txBody>
          <a:bodyPr vert="horz" lIns="91440" tIns="45720" rIns="91440" bIns="45720" rtlCol="0" anchor="b"/>
          <a:lstStyle>
            <a:lvl1pPr algn="r">
              <a:defRPr sz="1200"/>
            </a:lvl1pPr>
          </a:lstStyle>
          <a:p>
            <a:fld id="{CFB78E6C-765B-4E0A-8DF9-387164740CD0}" type="slidenum">
              <a:rPr lang="lv-LV" smtClean="0"/>
              <a:t>‹#›</a:t>
            </a:fld>
            <a:endParaRPr lang="lv-LV"/>
          </a:p>
        </p:txBody>
      </p:sp>
    </p:spTree>
    <p:extLst>
      <p:ext uri="{BB962C8B-B14F-4D97-AF65-F5344CB8AC3E}">
        <p14:creationId xmlns:p14="http://schemas.microsoft.com/office/powerpoint/2010/main" val="392181412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irmais slaid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726621" y="2964317"/>
            <a:ext cx="7576457" cy="1550534"/>
          </a:xfrm>
          <a:prstGeom prst="rect">
            <a:avLst/>
          </a:prstGeom>
        </p:spPr>
        <p:txBody>
          <a:bodyPr/>
          <a:lstStyle>
            <a:lvl1pPr marL="0" indent="0" algn="ctr">
              <a:buNone/>
              <a:defRPr sz="3200" b="1">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virsraksts</a:t>
            </a:r>
            <a:endParaRPr lang="lv-LV" dirty="0"/>
          </a:p>
        </p:txBody>
      </p:sp>
      <p:sp>
        <p:nvSpPr>
          <p:cNvPr id="12" name="Text Placeholder 11"/>
          <p:cNvSpPr>
            <a:spLocks noGrp="1"/>
          </p:cNvSpPr>
          <p:nvPr>
            <p:ph type="body" sz="quarter" idx="11" hasCustomPrompt="1"/>
          </p:nvPr>
        </p:nvSpPr>
        <p:spPr>
          <a:xfrm>
            <a:off x="3755571" y="4595813"/>
            <a:ext cx="4547054" cy="1380444"/>
          </a:xfrm>
          <a:prstGeom prst="rect">
            <a:avLst/>
          </a:prstGeom>
        </p:spPr>
        <p:txBody>
          <a:bodyPr/>
          <a:lstStyle>
            <a:lvl1pPr marL="0" indent="0" algn="r">
              <a:buNone/>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Vārds uzvārds</a:t>
            </a:r>
          </a:p>
          <a:p>
            <a:pPr lvl="0"/>
            <a:r>
              <a:rPr lang="lv-LV" dirty="0" smtClean="0"/>
              <a:t>Departamenta</a:t>
            </a:r>
          </a:p>
          <a:p>
            <a:pPr lvl="0"/>
            <a:r>
              <a:rPr lang="lv-LV" dirty="0" smtClean="0"/>
              <a:t>inspektors</a:t>
            </a:r>
            <a:endParaRPr lang="lv-LV" dirty="0"/>
          </a:p>
        </p:txBody>
      </p:sp>
      <p:sp>
        <p:nvSpPr>
          <p:cNvPr id="14" name="Text Placeholder 13"/>
          <p:cNvSpPr>
            <a:spLocks noGrp="1"/>
          </p:cNvSpPr>
          <p:nvPr>
            <p:ph type="body" sz="quarter" idx="12" hasCustomPrompt="1"/>
          </p:nvPr>
        </p:nvSpPr>
        <p:spPr>
          <a:xfrm>
            <a:off x="1967592" y="6205538"/>
            <a:ext cx="5167313" cy="342219"/>
          </a:xfrm>
          <a:prstGeom prst="rect">
            <a:avLst/>
          </a:prstGeom>
        </p:spPr>
        <p:txBody>
          <a:bodyPr/>
          <a:lstStyle>
            <a:lvl1pPr marL="0" indent="0" algn="ctr">
              <a:buNone/>
              <a:defRPr sz="1800"/>
            </a:lvl1pPr>
          </a:lstStyle>
          <a:p>
            <a:pPr lvl="0"/>
            <a:r>
              <a:rPr lang="lv-LV" dirty="0" smtClean="0"/>
              <a:t>2015. gada </a:t>
            </a:r>
            <a:r>
              <a:rPr lang="lv-LV" dirty="0" err="1" smtClean="0"/>
              <a:t>XX.mēnesis</a:t>
            </a:r>
            <a:endParaRPr lang="lv-LV" dirty="0"/>
          </a:p>
        </p:txBody>
      </p:sp>
    </p:spTree>
    <p:extLst>
      <p:ext uri="{BB962C8B-B14F-4D97-AF65-F5344CB8AC3E}">
        <p14:creationId xmlns:p14="http://schemas.microsoft.com/office/powerpoint/2010/main" val="23778367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71650" y="365126"/>
            <a:ext cx="6743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77EFB524-97D2-48E4-8C69-619D1A7471B3}" type="slidenum">
              <a:rPr lang="lv-LV" smtClean="0"/>
              <a:t>‹#›</a:t>
            </a:fld>
            <a:endParaRPr lang="lv-LV" dirty="0"/>
          </a:p>
        </p:txBody>
      </p:sp>
    </p:spTree>
    <p:extLst>
      <p:ext uri="{BB962C8B-B14F-4D97-AF65-F5344CB8AC3E}">
        <p14:creationId xmlns:p14="http://schemas.microsoft.com/office/powerpoint/2010/main" val="28963220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77EFB524-97D2-48E4-8C69-619D1A7471B3}" type="slidenum">
              <a:rPr lang="lv-LV" smtClean="0"/>
              <a:t>‹#›</a:t>
            </a:fld>
            <a:endParaRPr lang="lv-LV"/>
          </a:p>
        </p:txBody>
      </p:sp>
    </p:spTree>
    <p:extLst>
      <p:ext uri="{BB962C8B-B14F-4D97-AF65-F5344CB8AC3E}">
        <p14:creationId xmlns:p14="http://schemas.microsoft.com/office/powerpoint/2010/main" val="5806981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47156" y="365126"/>
            <a:ext cx="6768193"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7EFB524-97D2-48E4-8C69-619D1A7471B3}" type="slidenum">
              <a:rPr lang="lv-LV" smtClean="0"/>
              <a:t>‹#›</a:t>
            </a:fld>
            <a:endParaRPr lang="lv-LV"/>
          </a:p>
        </p:txBody>
      </p:sp>
    </p:spTree>
    <p:extLst>
      <p:ext uri="{BB962C8B-B14F-4D97-AF65-F5344CB8AC3E}">
        <p14:creationId xmlns:p14="http://schemas.microsoft.com/office/powerpoint/2010/main" val="158182926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20635" y="365126"/>
            <a:ext cx="6695905" cy="1325563"/>
          </a:xfrm>
          <a:prstGeom prst="rect">
            <a:avLst/>
          </a:prstGeo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77EFB524-97D2-48E4-8C69-619D1A7471B3}" type="slidenum">
              <a:rPr lang="lv-LV" smtClean="0"/>
              <a:t>‹#›</a:t>
            </a:fld>
            <a:endParaRPr lang="lv-LV"/>
          </a:p>
        </p:txBody>
      </p:sp>
    </p:spTree>
    <p:extLst>
      <p:ext uri="{BB962C8B-B14F-4D97-AF65-F5344CB8AC3E}">
        <p14:creationId xmlns:p14="http://schemas.microsoft.com/office/powerpoint/2010/main" val="10676138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28800" y="365126"/>
            <a:ext cx="6686550" cy="1325563"/>
          </a:xfrm>
          <a:prstGeom prst="rect">
            <a:avLst/>
          </a:prstGeom>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77EFB524-97D2-48E4-8C69-619D1A7471B3}" type="slidenum">
              <a:rPr lang="lv-LV" smtClean="0"/>
              <a:t>‹#›</a:t>
            </a:fld>
            <a:endParaRPr lang="lv-LV"/>
          </a:p>
        </p:txBody>
      </p:sp>
    </p:spTree>
    <p:extLst>
      <p:ext uri="{BB962C8B-B14F-4D97-AF65-F5344CB8AC3E}">
        <p14:creationId xmlns:p14="http://schemas.microsoft.com/office/powerpoint/2010/main" val="118465560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77EFB524-97D2-48E4-8C69-619D1A7471B3}" type="slidenum">
              <a:rPr lang="lv-LV" smtClean="0"/>
              <a:t>‹#›</a:t>
            </a:fld>
            <a:endParaRPr lang="lv-LV"/>
          </a:p>
        </p:txBody>
      </p:sp>
    </p:spTree>
    <p:extLst>
      <p:ext uri="{BB962C8B-B14F-4D97-AF65-F5344CB8AC3E}">
        <p14:creationId xmlns:p14="http://schemas.microsoft.com/office/powerpoint/2010/main" val="68764341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1341438"/>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941638"/>
            <a:ext cx="2949178" cy="292735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7EFB524-97D2-48E4-8C69-619D1A7471B3}" type="slidenum">
              <a:rPr lang="lv-LV" smtClean="0"/>
              <a:t>‹#›</a:t>
            </a:fld>
            <a:endParaRPr lang="lv-LV"/>
          </a:p>
        </p:txBody>
      </p:sp>
    </p:spTree>
    <p:extLst>
      <p:ext uri="{BB962C8B-B14F-4D97-AF65-F5344CB8AC3E}">
        <p14:creationId xmlns:p14="http://schemas.microsoft.com/office/powerpoint/2010/main" val="341865797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1355272"/>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955472"/>
            <a:ext cx="2949178" cy="291351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7EFB524-97D2-48E4-8C69-619D1A7471B3}" type="slidenum">
              <a:rPr lang="lv-LV" smtClean="0"/>
              <a:t>‹#›</a:t>
            </a:fld>
            <a:endParaRPr lang="lv-LV"/>
          </a:p>
        </p:txBody>
      </p:sp>
    </p:spTree>
    <p:extLst>
      <p:ext uri="{BB962C8B-B14F-4D97-AF65-F5344CB8AC3E}">
        <p14:creationId xmlns:p14="http://schemas.microsoft.com/office/powerpoint/2010/main" val="320871501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obeigums">
    <p:spTree>
      <p:nvGrpSpPr>
        <p:cNvPr id="1" name=""/>
        <p:cNvGrpSpPr/>
        <p:nvPr/>
      </p:nvGrpSpPr>
      <p:grpSpPr>
        <a:xfrm>
          <a:off x="0" y="0"/>
          <a:ext cx="0" cy="0"/>
          <a:chOff x="0" y="0"/>
          <a:chExt cx="0" cy="0"/>
        </a:xfrm>
      </p:grpSpPr>
      <p:sp>
        <p:nvSpPr>
          <p:cNvPr id="3" name="Text Placeholder 1"/>
          <p:cNvSpPr>
            <a:spLocks noGrp="1"/>
          </p:cNvSpPr>
          <p:nvPr>
            <p:ph type="body" sz="quarter" idx="10"/>
          </p:nvPr>
        </p:nvSpPr>
        <p:spPr>
          <a:xfrm>
            <a:off x="0" y="4487863"/>
            <a:ext cx="9144000" cy="1150937"/>
          </a:xfrm>
          <a:prstGeom prst="rect">
            <a:avLst/>
          </a:prstGeom>
        </p:spPr>
        <p:txBody>
          <a:bodyPr/>
          <a:lstStyle>
            <a:lvl1pPr marL="0" indent="0" algn="ctr">
              <a:buNone/>
              <a:defRPr>
                <a:latin typeface="Verdana" panose="020B0604030504040204" pitchFamily="34" charset="0"/>
                <a:ea typeface="Verdana" panose="020B0604030504040204" pitchFamily="34" charset="0"/>
                <a:cs typeface="Verdana" panose="020B0604030504040204" pitchFamily="34" charset="0"/>
              </a:defRPr>
            </a:lvl1pPr>
          </a:lstStyle>
          <a:p>
            <a:pPr lvl="0"/>
            <a:r>
              <a:rPr lang="en-US" altLang="lv-LV" sz="2400" b="1" smtClean="0">
                <a:solidFill>
                  <a:srgbClr val="639729"/>
                </a:solidFill>
                <a:ea typeface="MS PGothic" pitchFamily="34" charset="-128"/>
              </a:rPr>
              <a:t>Click to edit Master text styles</a:t>
            </a:r>
          </a:p>
        </p:txBody>
      </p:sp>
    </p:spTree>
    <p:extLst>
      <p:ext uri="{BB962C8B-B14F-4D97-AF65-F5344CB8AC3E}">
        <p14:creationId xmlns:p14="http://schemas.microsoft.com/office/powerpoint/2010/main" val="213265651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28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lv-LV" sz="2800" b="0" dirty="0" smtClean="0"/>
              <a:t>Vardarbība pret bērnu valsts un pašvaldības iestādēs – aktualitātes un problēmsituācijas</a:t>
            </a:r>
            <a:endParaRPr lang="lv-LV" sz="2800" b="0" dirty="0"/>
          </a:p>
        </p:txBody>
      </p:sp>
      <p:sp>
        <p:nvSpPr>
          <p:cNvPr id="3" name="Text Placeholder 2"/>
          <p:cNvSpPr>
            <a:spLocks noGrp="1"/>
          </p:cNvSpPr>
          <p:nvPr>
            <p:ph type="body" sz="quarter" idx="11"/>
          </p:nvPr>
        </p:nvSpPr>
        <p:spPr/>
        <p:txBody>
          <a:bodyPr/>
          <a:lstStyle/>
          <a:p>
            <a:r>
              <a:rPr lang="lv-LV" dirty="0" smtClean="0"/>
              <a:t>Inga Krastiņa</a:t>
            </a:r>
            <a:endParaRPr lang="lv-LV" dirty="0"/>
          </a:p>
          <a:p>
            <a:r>
              <a:rPr lang="lv-LV" dirty="0" smtClean="0"/>
              <a:t>Bērnu tiesību aizsardzības departamenta direktore</a:t>
            </a:r>
            <a:endParaRPr lang="lv-LV" dirty="0"/>
          </a:p>
        </p:txBody>
      </p:sp>
      <p:sp>
        <p:nvSpPr>
          <p:cNvPr id="4" name="Text Placeholder 3"/>
          <p:cNvSpPr>
            <a:spLocks noGrp="1"/>
          </p:cNvSpPr>
          <p:nvPr>
            <p:ph type="body" sz="quarter" idx="12"/>
          </p:nvPr>
        </p:nvSpPr>
        <p:spPr/>
        <p:txBody>
          <a:bodyPr/>
          <a:lstStyle/>
          <a:p>
            <a:r>
              <a:rPr lang="lv-LV" dirty="0" smtClean="0"/>
              <a:t>2017.gada 27.aprīlis</a:t>
            </a:r>
            <a:endParaRPr lang="lv-LV" dirty="0"/>
          </a:p>
        </p:txBody>
      </p:sp>
    </p:spTree>
    <p:extLst>
      <p:ext uri="{BB962C8B-B14F-4D97-AF65-F5344CB8AC3E}">
        <p14:creationId xmlns:p14="http://schemas.microsoft.com/office/powerpoint/2010/main" val="8485605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600" dirty="0" smtClean="0">
                <a:latin typeface="Times New Roman" panose="02020603050405020304" pitchFamily="18" charset="0"/>
                <a:cs typeface="Times New Roman" panose="02020603050405020304" pitchFamily="18" charset="0"/>
              </a:rPr>
              <a:t/>
            </a:r>
            <a:br>
              <a:rPr lang="lv-LV" sz="3600" dirty="0" smtClean="0">
                <a:latin typeface="Times New Roman" panose="02020603050405020304" pitchFamily="18" charset="0"/>
                <a:cs typeface="Times New Roman" panose="02020603050405020304" pitchFamily="18" charset="0"/>
              </a:rPr>
            </a:br>
            <a:r>
              <a:rPr lang="lv-LV" sz="3600" dirty="0">
                <a:latin typeface="Times New Roman" panose="02020603050405020304" pitchFamily="18" charset="0"/>
                <a:cs typeface="Times New Roman" panose="02020603050405020304" pitchFamily="18" charset="0"/>
              </a:rPr>
              <a:t>	</a:t>
            </a:r>
            <a:r>
              <a:rPr lang="lv-LV" sz="3600" dirty="0" smtClean="0">
                <a:latin typeface="Times New Roman" panose="02020603050405020304" pitchFamily="18" charset="0"/>
                <a:cs typeface="Times New Roman" panose="02020603050405020304" pitchFamily="18" charset="0"/>
              </a:rPr>
              <a:t>Statistika</a:t>
            </a:r>
            <a:endParaRPr lang="lv-LV" sz="36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11810788"/>
              </p:ext>
            </p:extLst>
          </p:nvPr>
        </p:nvGraphicFramePr>
        <p:xfrm>
          <a:off x="628650" y="1825625"/>
          <a:ext cx="7886700" cy="2194560"/>
        </p:xfrm>
        <a:graphic>
          <a:graphicData uri="http://schemas.openxmlformats.org/drawingml/2006/table">
            <a:tbl>
              <a:tblPr firstRow="1" bandRow="1">
                <a:tableStyleId>{5C22544A-7EE6-4342-B048-85BDC9FD1C3A}</a:tableStyleId>
              </a:tblPr>
              <a:tblGrid>
                <a:gridCol w="2628900"/>
                <a:gridCol w="2628900"/>
                <a:gridCol w="2628900"/>
              </a:tblGrid>
              <a:tr h="370840">
                <a:tc>
                  <a:txBody>
                    <a:bodyPr/>
                    <a:lstStyle/>
                    <a:p>
                      <a:r>
                        <a:rPr lang="lv-LV" dirty="0" smtClean="0"/>
                        <a:t>Veikto bērnu tiesību ievērošanas pārbaužu skaits</a:t>
                      </a:r>
                      <a:endParaRPr lang="lv-LV" dirty="0"/>
                    </a:p>
                  </a:txBody>
                  <a:tcPr/>
                </a:tc>
                <a:tc>
                  <a:txBody>
                    <a:bodyPr/>
                    <a:lstStyle/>
                    <a:p>
                      <a:pPr algn="ctr"/>
                      <a:r>
                        <a:rPr lang="lv-LV" dirty="0" smtClean="0"/>
                        <a:t>2015.gads</a:t>
                      </a:r>
                      <a:endParaRPr lang="lv-LV" dirty="0"/>
                    </a:p>
                  </a:txBody>
                  <a:tcPr/>
                </a:tc>
                <a:tc>
                  <a:txBody>
                    <a:bodyPr/>
                    <a:lstStyle/>
                    <a:p>
                      <a:pPr algn="ctr"/>
                      <a:r>
                        <a:rPr lang="lv-LV" dirty="0" smtClean="0"/>
                        <a:t>2016.gads</a:t>
                      </a:r>
                      <a:endParaRPr lang="lv-LV" dirty="0"/>
                    </a:p>
                  </a:txBody>
                  <a:tcPr/>
                </a:tc>
              </a:tr>
              <a:tr h="370840">
                <a:tc>
                  <a:txBody>
                    <a:bodyPr/>
                    <a:lstStyle/>
                    <a:p>
                      <a:r>
                        <a:rPr lang="lv-LV" dirty="0" smtClean="0"/>
                        <a:t>Pirmsskolas izglītības iestādes</a:t>
                      </a:r>
                      <a:endParaRPr lang="lv-LV" dirty="0"/>
                    </a:p>
                  </a:txBody>
                  <a:tcPr/>
                </a:tc>
                <a:tc>
                  <a:txBody>
                    <a:bodyPr/>
                    <a:lstStyle/>
                    <a:p>
                      <a:pPr algn="ctr"/>
                      <a:r>
                        <a:rPr lang="lv-LV" dirty="0" smtClean="0"/>
                        <a:t>40</a:t>
                      </a:r>
                      <a:endParaRPr lang="lv-LV" dirty="0"/>
                    </a:p>
                  </a:txBody>
                  <a:tcPr/>
                </a:tc>
                <a:tc>
                  <a:txBody>
                    <a:bodyPr/>
                    <a:lstStyle/>
                    <a:p>
                      <a:pPr algn="ctr"/>
                      <a:r>
                        <a:rPr lang="lv-LV" dirty="0" smtClean="0"/>
                        <a:t>51</a:t>
                      </a:r>
                      <a:endParaRPr lang="lv-LV" dirty="0"/>
                    </a:p>
                  </a:txBody>
                  <a:tcPr/>
                </a:tc>
              </a:tr>
              <a:tr h="370840">
                <a:tc>
                  <a:txBody>
                    <a:bodyPr/>
                    <a:lstStyle/>
                    <a:p>
                      <a:r>
                        <a:rPr lang="lv-LV" dirty="0" smtClean="0"/>
                        <a:t>Vispārizglītojošās izglītības iestādes</a:t>
                      </a:r>
                      <a:endParaRPr lang="lv-LV" dirty="0"/>
                    </a:p>
                  </a:txBody>
                  <a:tcPr/>
                </a:tc>
                <a:tc>
                  <a:txBody>
                    <a:bodyPr/>
                    <a:lstStyle/>
                    <a:p>
                      <a:pPr algn="ctr"/>
                      <a:r>
                        <a:rPr lang="lv-LV" dirty="0" smtClean="0"/>
                        <a:t>79</a:t>
                      </a:r>
                      <a:endParaRPr lang="lv-LV" dirty="0"/>
                    </a:p>
                  </a:txBody>
                  <a:tcPr/>
                </a:tc>
                <a:tc>
                  <a:txBody>
                    <a:bodyPr/>
                    <a:lstStyle/>
                    <a:p>
                      <a:pPr algn="ctr"/>
                      <a:r>
                        <a:rPr lang="lv-LV" dirty="0" smtClean="0"/>
                        <a:t>118</a:t>
                      </a:r>
                      <a:endParaRPr lang="lv-LV" dirty="0"/>
                    </a:p>
                  </a:txBody>
                  <a:tcPr/>
                </a:tc>
              </a:tr>
            </a:tbl>
          </a:graphicData>
        </a:graphic>
      </p:graphicFrame>
    </p:spTree>
    <p:extLst>
      <p:ext uri="{BB962C8B-B14F-4D97-AF65-F5344CB8AC3E}">
        <p14:creationId xmlns:p14="http://schemas.microsoft.com/office/powerpoint/2010/main" val="2228953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1650" y="365126"/>
            <a:ext cx="6743700" cy="744583"/>
          </a:xfrm>
        </p:spPr>
        <p:txBody>
          <a:bodyPr/>
          <a:lstStyle/>
          <a:p>
            <a:r>
              <a:rPr lang="lv-LV" sz="3600" dirty="0" smtClean="0">
                <a:latin typeface="Times New Roman" panose="02020603050405020304" pitchFamily="18" charset="0"/>
                <a:cs typeface="Times New Roman" panose="02020603050405020304" pitchFamily="18" charset="0"/>
              </a:rPr>
              <a:t>Konstatētais</a:t>
            </a:r>
            <a:endParaRPr lang="lv-LV" sz="36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10544207"/>
              </p:ext>
            </p:extLst>
          </p:nvPr>
        </p:nvGraphicFramePr>
        <p:xfrm>
          <a:off x="628650" y="1269506"/>
          <a:ext cx="7886700" cy="4456212"/>
        </p:xfrm>
        <a:graphic>
          <a:graphicData uri="http://schemas.openxmlformats.org/drawingml/2006/table">
            <a:tbl>
              <a:tblPr firstRow="1" bandRow="1">
                <a:tableStyleId>{5C22544A-7EE6-4342-B048-85BDC9FD1C3A}</a:tableStyleId>
              </a:tblPr>
              <a:tblGrid>
                <a:gridCol w="3677020"/>
                <a:gridCol w="701336"/>
                <a:gridCol w="1819922"/>
                <a:gridCol w="1688422"/>
              </a:tblGrid>
              <a:tr h="832009">
                <a:tc gridSpan="2">
                  <a:txBody>
                    <a:bodyPr/>
                    <a:lstStyle/>
                    <a:p>
                      <a:endParaRPr lang="lv-LV" dirty="0"/>
                    </a:p>
                  </a:txBody>
                  <a:tcPr/>
                </a:tc>
                <a:tc hMerge="1">
                  <a:txBody>
                    <a:bodyPr/>
                    <a:lstStyle/>
                    <a:p>
                      <a:endParaRPr lang="lv-LV" dirty="0"/>
                    </a:p>
                  </a:txBody>
                  <a:tcPr/>
                </a:tc>
                <a:tc>
                  <a:txBody>
                    <a:bodyPr/>
                    <a:lstStyle/>
                    <a:p>
                      <a:r>
                        <a:rPr lang="lv-LV" dirty="0" smtClean="0"/>
                        <a:t>Vispārizglītojošās izglītības iestādes</a:t>
                      </a:r>
                      <a:endParaRPr lang="lv-LV" dirty="0"/>
                    </a:p>
                  </a:txBody>
                  <a:tcPr/>
                </a:tc>
                <a:tc>
                  <a:txBody>
                    <a:bodyPr/>
                    <a:lstStyle/>
                    <a:p>
                      <a:r>
                        <a:rPr lang="lv-LV" dirty="0" smtClean="0"/>
                        <a:t>Pirmsskolas izglītības iestādes</a:t>
                      </a:r>
                      <a:endParaRPr lang="lv-LV" dirty="0"/>
                    </a:p>
                  </a:txBody>
                  <a:tcPr/>
                </a:tc>
              </a:tr>
              <a:tr h="57100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altLang="lv-LV"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Darbinieka emocionāla/fiziska vardarbība pret bērnu</a:t>
                      </a:r>
                    </a:p>
                  </a:txBody>
                  <a:tcPr/>
                </a:tc>
                <a:tc>
                  <a:txBody>
                    <a:bodyPr/>
                    <a:lstStyle/>
                    <a:p>
                      <a:r>
                        <a:rPr lang="lv-LV" dirty="0" smtClean="0"/>
                        <a:t>2015</a:t>
                      </a:r>
                      <a:endParaRPr lang="lv-LV" dirty="0"/>
                    </a:p>
                  </a:txBody>
                  <a:tcPr/>
                </a:tc>
                <a:tc>
                  <a:txBody>
                    <a:bodyPr/>
                    <a:lstStyle/>
                    <a:p>
                      <a:pPr algn="ctr"/>
                      <a:r>
                        <a:rPr lang="lv-LV" dirty="0" smtClean="0"/>
                        <a:t>8</a:t>
                      </a:r>
                      <a:endParaRPr lang="lv-LV" dirty="0"/>
                    </a:p>
                  </a:txBody>
                  <a:tcPr/>
                </a:tc>
                <a:tc>
                  <a:txBody>
                    <a:bodyPr/>
                    <a:lstStyle/>
                    <a:p>
                      <a:pPr algn="ctr"/>
                      <a:r>
                        <a:rPr lang="lv-LV" dirty="0" smtClean="0"/>
                        <a:t>5</a:t>
                      </a:r>
                      <a:endParaRPr lang="lv-LV" dirty="0"/>
                    </a:p>
                  </a:txBody>
                  <a:tcPr/>
                </a:tc>
              </a:tr>
              <a:tr h="332804">
                <a:tc vMerge="1">
                  <a:txBody>
                    <a:bodyPr/>
                    <a:lstStyle/>
                    <a:p>
                      <a:endParaRPr lang="lv-LV" dirty="0"/>
                    </a:p>
                  </a:txBody>
                  <a:tcPr/>
                </a:tc>
                <a:tc>
                  <a:txBody>
                    <a:bodyPr/>
                    <a:lstStyle/>
                    <a:p>
                      <a:r>
                        <a:rPr lang="lv-LV" dirty="0" smtClean="0"/>
                        <a:t>2016</a:t>
                      </a:r>
                      <a:endParaRPr lang="lv-LV" dirty="0"/>
                    </a:p>
                  </a:txBody>
                  <a:tcPr/>
                </a:tc>
                <a:tc>
                  <a:txBody>
                    <a:bodyPr/>
                    <a:lstStyle/>
                    <a:p>
                      <a:pPr algn="ctr"/>
                      <a:r>
                        <a:rPr lang="lv-LV" dirty="0" smtClean="0"/>
                        <a:t>12</a:t>
                      </a:r>
                      <a:endParaRPr lang="lv-LV" dirty="0"/>
                    </a:p>
                  </a:txBody>
                  <a:tcPr/>
                </a:tc>
                <a:tc>
                  <a:txBody>
                    <a:bodyPr/>
                    <a:lstStyle/>
                    <a:p>
                      <a:pPr algn="ctr"/>
                      <a:r>
                        <a:rPr lang="lv-LV" dirty="0" smtClean="0"/>
                        <a:t>6</a:t>
                      </a:r>
                      <a:endParaRPr lang="lv-LV" dirty="0"/>
                    </a:p>
                  </a:txBody>
                  <a:tcPr/>
                </a:tc>
              </a:tr>
              <a:tr h="57100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800" dirty="0" smtClean="0"/>
                        <a:t>Vienaudžu savstarpējā emocionālā vardarbība</a:t>
                      </a:r>
                    </a:p>
                  </a:txBody>
                  <a:tcPr/>
                </a:tc>
                <a:tc>
                  <a:txBody>
                    <a:bodyPr/>
                    <a:lstStyle/>
                    <a:p>
                      <a:r>
                        <a:rPr lang="lv-LV" dirty="0" smtClean="0"/>
                        <a:t>2015</a:t>
                      </a:r>
                      <a:endParaRPr lang="lv-LV" dirty="0"/>
                    </a:p>
                  </a:txBody>
                  <a:tcPr/>
                </a:tc>
                <a:tc>
                  <a:txBody>
                    <a:bodyPr/>
                    <a:lstStyle/>
                    <a:p>
                      <a:pPr algn="ctr"/>
                      <a:r>
                        <a:rPr lang="lv-LV" dirty="0" smtClean="0"/>
                        <a:t>22</a:t>
                      </a:r>
                      <a:endParaRPr lang="lv-LV" dirty="0"/>
                    </a:p>
                  </a:txBody>
                  <a:tcPr/>
                </a:tc>
                <a:tc>
                  <a:txBody>
                    <a:bodyPr/>
                    <a:lstStyle/>
                    <a:p>
                      <a:pPr algn="ctr"/>
                      <a:r>
                        <a:rPr lang="lv-LV" dirty="0" smtClean="0"/>
                        <a:t>0</a:t>
                      </a:r>
                      <a:endParaRPr lang="lv-LV" dirty="0"/>
                    </a:p>
                  </a:txBody>
                  <a:tcPr/>
                </a:tc>
              </a:tr>
              <a:tr h="332804">
                <a:tc vMerge="1">
                  <a:txBody>
                    <a:bodyPr/>
                    <a:lstStyle/>
                    <a:p>
                      <a:endParaRPr lang="lv-LV" dirty="0"/>
                    </a:p>
                  </a:txBody>
                  <a:tcPr/>
                </a:tc>
                <a:tc>
                  <a:txBody>
                    <a:bodyPr/>
                    <a:lstStyle/>
                    <a:p>
                      <a:r>
                        <a:rPr lang="lv-LV" dirty="0" smtClean="0"/>
                        <a:t>2016</a:t>
                      </a:r>
                      <a:endParaRPr lang="lv-LV" dirty="0"/>
                    </a:p>
                  </a:txBody>
                  <a:tcPr/>
                </a:tc>
                <a:tc>
                  <a:txBody>
                    <a:bodyPr/>
                    <a:lstStyle/>
                    <a:p>
                      <a:pPr algn="ctr"/>
                      <a:r>
                        <a:rPr lang="lv-LV" dirty="0" smtClean="0"/>
                        <a:t>42</a:t>
                      </a:r>
                      <a:endParaRPr lang="lv-LV" dirty="0"/>
                    </a:p>
                  </a:txBody>
                  <a:tcPr/>
                </a:tc>
                <a:tc>
                  <a:txBody>
                    <a:bodyPr/>
                    <a:lstStyle/>
                    <a:p>
                      <a:pPr algn="ctr"/>
                      <a:r>
                        <a:rPr lang="lv-LV" dirty="0" smtClean="0"/>
                        <a:t>2</a:t>
                      </a:r>
                      <a:endParaRPr lang="lv-LV" dirty="0"/>
                    </a:p>
                  </a:txBody>
                  <a:tcPr/>
                </a:tc>
              </a:tr>
              <a:tr h="57100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800" dirty="0" smtClean="0"/>
                        <a:t>Vienaudžu savstarpējā fiziskā vardarbība</a:t>
                      </a:r>
                    </a:p>
                  </a:txBody>
                  <a:tcPr/>
                </a:tc>
                <a:tc>
                  <a:txBody>
                    <a:bodyPr/>
                    <a:lstStyle/>
                    <a:p>
                      <a:r>
                        <a:rPr lang="lv-LV" dirty="0" smtClean="0"/>
                        <a:t>2015</a:t>
                      </a:r>
                      <a:endParaRPr lang="lv-LV" dirty="0"/>
                    </a:p>
                  </a:txBody>
                  <a:tcPr/>
                </a:tc>
                <a:tc>
                  <a:txBody>
                    <a:bodyPr/>
                    <a:lstStyle/>
                    <a:p>
                      <a:pPr algn="ctr"/>
                      <a:r>
                        <a:rPr lang="lv-LV" dirty="0" smtClean="0"/>
                        <a:t>11</a:t>
                      </a:r>
                      <a:endParaRPr lang="lv-LV" dirty="0"/>
                    </a:p>
                  </a:txBody>
                  <a:tcPr/>
                </a:tc>
                <a:tc>
                  <a:txBody>
                    <a:bodyPr/>
                    <a:lstStyle/>
                    <a:p>
                      <a:pPr algn="ctr"/>
                      <a:r>
                        <a:rPr lang="lv-LV" dirty="0" smtClean="0"/>
                        <a:t>2</a:t>
                      </a:r>
                      <a:endParaRPr lang="lv-LV" dirty="0"/>
                    </a:p>
                  </a:txBody>
                  <a:tcPr/>
                </a:tc>
              </a:tr>
              <a:tr h="332804">
                <a:tc vMerge="1">
                  <a:txBody>
                    <a:bodyPr/>
                    <a:lstStyle/>
                    <a:p>
                      <a:endParaRPr lang="lv-LV" dirty="0"/>
                    </a:p>
                  </a:txBody>
                  <a:tcPr/>
                </a:tc>
                <a:tc>
                  <a:txBody>
                    <a:bodyPr/>
                    <a:lstStyle/>
                    <a:p>
                      <a:r>
                        <a:rPr lang="lv-LV" dirty="0" smtClean="0"/>
                        <a:t>2016</a:t>
                      </a:r>
                      <a:endParaRPr lang="lv-LV" dirty="0"/>
                    </a:p>
                  </a:txBody>
                  <a:tcPr/>
                </a:tc>
                <a:tc>
                  <a:txBody>
                    <a:bodyPr/>
                    <a:lstStyle/>
                    <a:p>
                      <a:pPr algn="ctr"/>
                      <a:r>
                        <a:rPr lang="lv-LV" dirty="0" smtClean="0"/>
                        <a:t>32</a:t>
                      </a:r>
                      <a:endParaRPr lang="lv-LV" dirty="0"/>
                    </a:p>
                  </a:txBody>
                  <a:tcPr/>
                </a:tc>
                <a:tc>
                  <a:txBody>
                    <a:bodyPr/>
                    <a:lstStyle/>
                    <a:p>
                      <a:pPr algn="ctr"/>
                      <a:r>
                        <a:rPr lang="lv-LV" dirty="0" smtClean="0"/>
                        <a:t>3</a:t>
                      </a:r>
                      <a:endParaRPr lang="lv-LV" dirty="0"/>
                    </a:p>
                  </a:txBody>
                  <a:tcPr/>
                </a:tc>
              </a:tr>
              <a:tr h="33280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800" dirty="0" smtClean="0"/>
                        <a:t>Nepietiekama sadarbība ar vecākiem</a:t>
                      </a:r>
                    </a:p>
                  </a:txBody>
                  <a:tcPr/>
                </a:tc>
                <a:tc>
                  <a:txBody>
                    <a:bodyPr/>
                    <a:lstStyle/>
                    <a:p>
                      <a:r>
                        <a:rPr lang="lv-LV" dirty="0" smtClean="0"/>
                        <a:t>2015</a:t>
                      </a:r>
                      <a:endParaRPr lang="lv-LV" dirty="0"/>
                    </a:p>
                  </a:txBody>
                  <a:tcPr/>
                </a:tc>
                <a:tc>
                  <a:txBody>
                    <a:bodyPr/>
                    <a:lstStyle/>
                    <a:p>
                      <a:pPr algn="ctr"/>
                      <a:endParaRPr lang="lv-LV" dirty="0"/>
                    </a:p>
                  </a:txBody>
                  <a:tcPr/>
                </a:tc>
                <a:tc>
                  <a:txBody>
                    <a:bodyPr/>
                    <a:lstStyle/>
                    <a:p>
                      <a:pPr algn="ctr"/>
                      <a:r>
                        <a:rPr lang="lv-LV" dirty="0" smtClean="0"/>
                        <a:t>7</a:t>
                      </a:r>
                      <a:endParaRPr lang="lv-LV" dirty="0"/>
                    </a:p>
                  </a:txBody>
                  <a:tcPr/>
                </a:tc>
              </a:tr>
              <a:tr h="332804">
                <a:tc vMerge="1">
                  <a:txBody>
                    <a:bodyPr/>
                    <a:lstStyle/>
                    <a:p>
                      <a:endParaRPr lang="lv-LV" dirty="0"/>
                    </a:p>
                  </a:txBody>
                  <a:tcPr/>
                </a:tc>
                <a:tc>
                  <a:txBody>
                    <a:bodyPr/>
                    <a:lstStyle/>
                    <a:p>
                      <a:r>
                        <a:rPr lang="lv-LV" dirty="0" smtClean="0"/>
                        <a:t>2016</a:t>
                      </a:r>
                      <a:endParaRPr lang="lv-LV" dirty="0"/>
                    </a:p>
                  </a:txBody>
                  <a:tcPr/>
                </a:tc>
                <a:tc>
                  <a:txBody>
                    <a:bodyPr/>
                    <a:lstStyle/>
                    <a:p>
                      <a:pPr algn="ctr"/>
                      <a:r>
                        <a:rPr lang="lv-LV" dirty="0" smtClean="0"/>
                        <a:t>26</a:t>
                      </a:r>
                      <a:endParaRPr lang="lv-LV" dirty="0"/>
                    </a:p>
                  </a:txBody>
                  <a:tcPr/>
                </a:tc>
                <a:tc>
                  <a:txBody>
                    <a:bodyPr/>
                    <a:lstStyle/>
                    <a:p>
                      <a:pPr algn="ctr"/>
                      <a:r>
                        <a:rPr lang="lv-LV" dirty="0" smtClean="0"/>
                        <a:t>10</a:t>
                      </a:r>
                      <a:endParaRPr lang="lv-LV" dirty="0"/>
                    </a:p>
                  </a:txBody>
                  <a:tcPr/>
                </a:tc>
              </a:tr>
            </a:tbl>
          </a:graphicData>
        </a:graphic>
      </p:graphicFrame>
    </p:spTree>
    <p:extLst>
      <p:ext uri="{BB962C8B-B14F-4D97-AF65-F5344CB8AC3E}">
        <p14:creationId xmlns:p14="http://schemas.microsoft.com/office/powerpoint/2010/main" val="4294577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600" dirty="0" smtClean="0">
                <a:latin typeface="Times New Roman" panose="02020603050405020304" pitchFamily="18" charset="0"/>
                <a:cs typeface="Times New Roman" panose="02020603050405020304" pitchFamily="18" charset="0"/>
              </a:rPr>
              <a:t>Konstatētais</a:t>
            </a:r>
            <a:endParaRPr lang="lv-LV" sz="36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72649822"/>
              </p:ext>
            </p:extLst>
          </p:nvPr>
        </p:nvGraphicFramePr>
        <p:xfrm>
          <a:off x="628650" y="1825625"/>
          <a:ext cx="7886700" cy="2377440"/>
        </p:xfrm>
        <a:graphic>
          <a:graphicData uri="http://schemas.openxmlformats.org/drawingml/2006/table">
            <a:tbl>
              <a:tblPr firstRow="1" bandRow="1">
                <a:tableStyleId>{5C22544A-7EE6-4342-B048-85BDC9FD1C3A}</a:tableStyleId>
              </a:tblPr>
              <a:tblGrid>
                <a:gridCol w="3046705"/>
                <a:gridCol w="896645"/>
                <a:gridCol w="1971675"/>
                <a:gridCol w="1971675"/>
              </a:tblGrid>
              <a:tr h="370840">
                <a:tc gridSpan="2">
                  <a:txBody>
                    <a:bodyPr/>
                    <a:lstStyle/>
                    <a:p>
                      <a:endParaRPr lang="lv-LV" dirty="0"/>
                    </a:p>
                  </a:txBody>
                  <a:tcPr/>
                </a:tc>
                <a:tc hMerge="1">
                  <a:txBody>
                    <a:bodyPr/>
                    <a:lstStyle/>
                    <a:p>
                      <a:endParaRPr lang="lv-LV"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smtClean="0"/>
                        <a:t>Vispārizglītojošās izglītības iestādes</a:t>
                      </a:r>
                    </a:p>
                    <a:p>
                      <a:endParaRPr lang="lv-LV"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smtClean="0"/>
                        <a:t>Pirmsskolas izglītības iestādes</a:t>
                      </a:r>
                    </a:p>
                    <a:p>
                      <a:endParaRPr lang="lv-LV" dirty="0"/>
                    </a:p>
                  </a:txBody>
                  <a:tcPr/>
                </a:tc>
              </a:tr>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800" dirty="0" smtClean="0"/>
                        <a:t>Darbā tiek pielietotas nepedagoģiskas metodes/nepiemērotas</a:t>
                      </a:r>
                      <a:r>
                        <a:rPr lang="lv-LV" sz="1800" baseline="0" dirty="0" smtClean="0"/>
                        <a:t> disciplinēšanas metodes</a:t>
                      </a:r>
                      <a:endParaRPr lang="lv-LV" sz="1800" dirty="0" smtClean="0"/>
                    </a:p>
                    <a:p>
                      <a:endParaRPr lang="lv-LV" dirty="0"/>
                    </a:p>
                  </a:txBody>
                  <a:tcPr/>
                </a:tc>
                <a:tc>
                  <a:txBody>
                    <a:bodyPr/>
                    <a:lstStyle/>
                    <a:p>
                      <a:r>
                        <a:rPr lang="lv-LV" dirty="0" smtClean="0"/>
                        <a:t>2015</a:t>
                      </a:r>
                      <a:endParaRPr lang="lv-LV" dirty="0"/>
                    </a:p>
                  </a:txBody>
                  <a:tcPr/>
                </a:tc>
                <a:tc>
                  <a:txBody>
                    <a:bodyPr/>
                    <a:lstStyle/>
                    <a:p>
                      <a:pPr algn="ctr"/>
                      <a:r>
                        <a:rPr lang="lv-LV" dirty="0" smtClean="0"/>
                        <a:t>25</a:t>
                      </a:r>
                      <a:endParaRPr lang="lv-LV" dirty="0"/>
                    </a:p>
                  </a:txBody>
                  <a:tcPr/>
                </a:tc>
                <a:tc>
                  <a:txBody>
                    <a:bodyPr/>
                    <a:lstStyle/>
                    <a:p>
                      <a:pPr algn="ctr"/>
                      <a:r>
                        <a:rPr lang="lv-LV" dirty="0" smtClean="0"/>
                        <a:t>8</a:t>
                      </a:r>
                      <a:endParaRPr lang="lv-LV" dirty="0"/>
                    </a:p>
                  </a:txBody>
                  <a:tcPr/>
                </a:tc>
              </a:tr>
              <a:tr h="370840">
                <a:tc vMerge="1">
                  <a:txBody>
                    <a:bodyPr/>
                    <a:lstStyle/>
                    <a:p>
                      <a:endParaRPr lang="lv-LV" dirty="0"/>
                    </a:p>
                  </a:txBody>
                  <a:tcPr/>
                </a:tc>
                <a:tc>
                  <a:txBody>
                    <a:bodyPr/>
                    <a:lstStyle/>
                    <a:p>
                      <a:r>
                        <a:rPr lang="lv-LV" dirty="0" smtClean="0"/>
                        <a:t>2016</a:t>
                      </a:r>
                      <a:endParaRPr lang="lv-LV" dirty="0"/>
                    </a:p>
                  </a:txBody>
                  <a:tcPr/>
                </a:tc>
                <a:tc>
                  <a:txBody>
                    <a:bodyPr/>
                    <a:lstStyle/>
                    <a:p>
                      <a:pPr algn="ctr"/>
                      <a:r>
                        <a:rPr lang="lv-LV" dirty="0" smtClean="0"/>
                        <a:t>24</a:t>
                      </a:r>
                      <a:endParaRPr lang="lv-LV" dirty="0"/>
                    </a:p>
                  </a:txBody>
                  <a:tcPr/>
                </a:tc>
                <a:tc>
                  <a:txBody>
                    <a:bodyPr/>
                    <a:lstStyle/>
                    <a:p>
                      <a:pPr algn="ctr"/>
                      <a:r>
                        <a:rPr lang="lv-LV" dirty="0" smtClean="0"/>
                        <a:t>8</a:t>
                      </a:r>
                      <a:endParaRPr lang="lv-LV" dirty="0"/>
                    </a:p>
                  </a:txBody>
                  <a:tcPr/>
                </a:tc>
              </a:tr>
            </a:tbl>
          </a:graphicData>
        </a:graphic>
      </p:graphicFrame>
    </p:spTree>
    <p:extLst>
      <p:ext uri="{BB962C8B-B14F-4D97-AF65-F5344CB8AC3E}">
        <p14:creationId xmlns:p14="http://schemas.microsoft.com/office/powerpoint/2010/main" val="3702914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2167" y="278168"/>
            <a:ext cx="6563958" cy="1373079"/>
          </a:xfrm>
        </p:spPr>
        <p:txBody>
          <a:bodyPr/>
          <a:lstStyle/>
          <a:p>
            <a:pPr>
              <a:defRPr/>
            </a:pPr>
            <a:r>
              <a:rPr lang="lv-LV" sz="3200" dirty="0" smtClean="0">
                <a:latin typeface="Times New Roman" panose="02020603050405020304" pitchFamily="18" charset="0"/>
                <a:cs typeface="Times New Roman" panose="02020603050405020304" pitchFamily="18" charset="0"/>
              </a:rPr>
              <a:t/>
            </a:r>
            <a:br>
              <a:rPr lang="lv-LV" sz="3200" dirty="0" smtClean="0">
                <a:latin typeface="Times New Roman" panose="02020603050405020304" pitchFamily="18" charset="0"/>
                <a:cs typeface="Times New Roman" panose="02020603050405020304" pitchFamily="18" charset="0"/>
              </a:rPr>
            </a:br>
            <a:r>
              <a:rPr lang="lv-LV" sz="3600" dirty="0" smtClean="0">
                <a:latin typeface="Times New Roman" panose="02020603050405020304" pitchFamily="18" charset="0"/>
                <a:cs typeface="Times New Roman" panose="02020603050405020304" pitchFamily="18" charset="0"/>
              </a:rPr>
              <a:t>Drošība izglītības iestādēs</a:t>
            </a:r>
            <a:endParaRPr lang="lv-LV" sz="3600" dirty="0">
              <a:latin typeface="Times New Roman" panose="02020603050405020304" pitchFamily="18" charset="0"/>
              <a:cs typeface="Times New Roman" panose="02020603050405020304" pitchFamily="18" charset="0"/>
            </a:endParaRPr>
          </a:p>
        </p:txBody>
      </p:sp>
      <p:sp>
        <p:nvSpPr>
          <p:cNvPr id="17411" name="Content Placeholder 2"/>
          <p:cNvSpPr>
            <a:spLocks noGrp="1"/>
          </p:cNvSpPr>
          <p:nvPr>
            <p:ph idx="1"/>
          </p:nvPr>
        </p:nvSpPr>
        <p:spPr>
          <a:xfrm>
            <a:off x="822325" y="1846263"/>
            <a:ext cx="7543800" cy="4462462"/>
          </a:xfrm>
        </p:spPr>
        <p:txBody>
          <a:bodyPr/>
          <a:lstStyle/>
          <a:p>
            <a:pPr algn="just"/>
            <a:r>
              <a:rPr lang="lv-LV" altLang="lv-LV" sz="2400" b="1" dirty="0" smtClean="0">
                <a:latin typeface="Times New Roman" panose="02020603050405020304" pitchFamily="18" charset="0"/>
                <a:cs typeface="Times New Roman" panose="02020603050405020304" pitchFamily="18" charset="0"/>
              </a:rPr>
              <a:t>Ministru kabineta </a:t>
            </a:r>
            <a:r>
              <a:rPr lang="lv-LV" altLang="lv-LV" sz="2400" dirty="0" smtClean="0">
                <a:latin typeface="Times New Roman" panose="02020603050405020304" pitchFamily="18" charset="0"/>
                <a:cs typeface="Times New Roman" panose="02020603050405020304" pitchFamily="18" charset="0"/>
              </a:rPr>
              <a:t>2009.gada 24.novembra </a:t>
            </a:r>
            <a:r>
              <a:rPr lang="lv-LV" altLang="lv-LV" sz="2400" b="1" dirty="0" smtClean="0">
                <a:latin typeface="Times New Roman" panose="02020603050405020304" pitchFamily="18" charset="0"/>
                <a:cs typeface="Times New Roman" panose="02020603050405020304" pitchFamily="18" charset="0"/>
              </a:rPr>
              <a:t>noteikumi Nr.1338</a:t>
            </a:r>
            <a:r>
              <a:rPr lang="lv-LV" altLang="lv-LV" sz="2400" dirty="0" smtClean="0">
                <a:latin typeface="Times New Roman" panose="02020603050405020304" pitchFamily="18" charset="0"/>
                <a:cs typeface="Times New Roman" panose="02020603050405020304" pitchFamily="18" charset="0"/>
              </a:rPr>
              <a:t> «Kārtība, kādā nodrošināma izglītojamo drošība izglītības iestādēs un to organizētajos pasākumos»</a:t>
            </a:r>
          </a:p>
          <a:p>
            <a:pPr algn="just"/>
            <a:r>
              <a:rPr lang="lv-LV" altLang="lv-LV" sz="1800" dirty="0" smtClean="0">
                <a:latin typeface="Times New Roman" panose="02020603050405020304" pitchFamily="18" charset="0"/>
                <a:cs typeface="Times New Roman" panose="02020603050405020304" pitchFamily="18" charset="0"/>
              </a:rPr>
              <a:t>6. Iekšējās kārtības noteikumi nosaka:</a:t>
            </a:r>
          </a:p>
          <a:p>
            <a:pPr algn="just">
              <a:spcBef>
                <a:spcPts val="600"/>
              </a:spcBef>
            </a:pPr>
            <a:r>
              <a:rPr lang="lv-LV" altLang="lv-LV" dirty="0" smtClean="0">
                <a:latin typeface="Times New Roman" panose="02020603050405020304" pitchFamily="18" charset="0"/>
                <a:cs typeface="Times New Roman" panose="02020603050405020304" pitchFamily="18" charset="0"/>
              </a:rPr>
              <a:t>6.4</a:t>
            </a:r>
            <a:r>
              <a:rPr lang="lv-LV" altLang="lv-LV" b="1" dirty="0" smtClean="0">
                <a:latin typeface="Times New Roman" panose="02020603050405020304" pitchFamily="18" charset="0"/>
                <a:cs typeface="Times New Roman" panose="02020603050405020304" pitchFamily="18" charset="0"/>
              </a:rPr>
              <a:t>. izglītojamā rīcību, ja izglītojamais kādas personas darbībā saskata draudus savai vai citu personu drošībai;</a:t>
            </a:r>
          </a:p>
          <a:p>
            <a:pPr algn="just">
              <a:spcBef>
                <a:spcPts val="600"/>
              </a:spcBef>
            </a:pPr>
            <a:r>
              <a:rPr lang="lv-LV" altLang="lv-LV" dirty="0" smtClean="0">
                <a:latin typeface="Times New Roman" panose="02020603050405020304" pitchFamily="18" charset="0"/>
                <a:cs typeface="Times New Roman" panose="02020603050405020304" pitchFamily="18" charset="0"/>
              </a:rPr>
              <a:t>6.5. </a:t>
            </a:r>
            <a:r>
              <a:rPr lang="lv-LV" altLang="lv-LV" b="1" dirty="0" smtClean="0">
                <a:latin typeface="Times New Roman" panose="02020603050405020304" pitchFamily="18" charset="0"/>
                <a:cs typeface="Times New Roman" panose="02020603050405020304" pitchFamily="18" charset="0"/>
              </a:rPr>
              <a:t>vadītāja un pedagogu rīcību, ja tiek konstatēta fiziska vai emocionāla vardarbība pret izglītojamo. </a:t>
            </a:r>
          </a:p>
        </p:txBody>
      </p:sp>
    </p:spTree>
    <p:extLst>
      <p:ext uri="{BB962C8B-B14F-4D97-AF65-F5344CB8AC3E}">
        <p14:creationId xmlns:p14="http://schemas.microsoft.com/office/powerpoint/2010/main" val="2932163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1650" y="338493"/>
            <a:ext cx="6743700" cy="1073057"/>
          </a:xfrm>
        </p:spPr>
        <p:txBody>
          <a:bodyPr/>
          <a:lstStyle/>
          <a:p>
            <a:pPr>
              <a:defRPr/>
            </a:pPr>
            <a:r>
              <a:rPr lang="lv-LV" sz="3600" dirty="0" smtClean="0">
                <a:latin typeface="Times New Roman" panose="02020603050405020304" pitchFamily="18" charset="0"/>
                <a:cs typeface="Times New Roman" panose="02020603050405020304" pitchFamily="18" charset="0"/>
              </a:rPr>
              <a:t>Drošība izglītības iestādēs</a:t>
            </a:r>
            <a:endParaRPr lang="lv-LV" sz="3600" dirty="0"/>
          </a:p>
        </p:txBody>
      </p:sp>
      <p:sp>
        <p:nvSpPr>
          <p:cNvPr id="18435" name="Content Placeholder 2"/>
          <p:cNvSpPr>
            <a:spLocks noGrp="1"/>
          </p:cNvSpPr>
          <p:nvPr>
            <p:ph idx="1"/>
          </p:nvPr>
        </p:nvSpPr>
        <p:spPr/>
        <p:txBody>
          <a:bodyPr/>
          <a:lstStyle/>
          <a:p>
            <a:r>
              <a:rPr lang="lv-LV" altLang="lv-LV" sz="2400" b="1" dirty="0" smtClean="0">
                <a:latin typeface="Times New Roman" panose="02020603050405020304" pitchFamily="18" charset="0"/>
                <a:cs typeface="Times New Roman" panose="02020603050405020304" pitchFamily="18" charset="0"/>
              </a:rPr>
              <a:t>Ministru kabineta </a:t>
            </a:r>
            <a:r>
              <a:rPr lang="lv-LV" altLang="lv-LV" sz="2400" dirty="0" smtClean="0">
                <a:latin typeface="Times New Roman" panose="02020603050405020304" pitchFamily="18" charset="0"/>
                <a:cs typeface="Times New Roman" panose="02020603050405020304" pitchFamily="18" charset="0"/>
              </a:rPr>
              <a:t>2009.gada 24.novembra </a:t>
            </a:r>
            <a:r>
              <a:rPr lang="lv-LV" altLang="lv-LV" sz="2400" b="1" dirty="0" smtClean="0">
                <a:latin typeface="Times New Roman" panose="02020603050405020304" pitchFamily="18" charset="0"/>
                <a:cs typeface="Times New Roman" panose="02020603050405020304" pitchFamily="18" charset="0"/>
              </a:rPr>
              <a:t>noteikumi Nr.1338</a:t>
            </a:r>
            <a:r>
              <a:rPr lang="lv-LV" altLang="lv-LV" sz="2400" dirty="0" smtClean="0">
                <a:latin typeface="Times New Roman" panose="02020603050405020304" pitchFamily="18" charset="0"/>
                <a:cs typeface="Times New Roman" panose="02020603050405020304" pitchFamily="18" charset="0"/>
              </a:rPr>
              <a:t> «Kārtība, kādā nodrošināma izglītojamo drošība izglītības iestādēs un to organizētajos pasākumos»</a:t>
            </a:r>
          </a:p>
          <a:p>
            <a:pPr>
              <a:spcBef>
                <a:spcPts val="600"/>
              </a:spcBef>
            </a:pPr>
            <a:r>
              <a:rPr lang="lv-LV" altLang="lv-LV" sz="2000" dirty="0" smtClean="0">
                <a:latin typeface="Times New Roman" panose="02020603050405020304" pitchFamily="18" charset="0"/>
                <a:cs typeface="Times New Roman" panose="02020603050405020304" pitchFamily="18" charset="0"/>
              </a:rPr>
              <a:t>5.</a:t>
            </a:r>
            <a:r>
              <a:rPr lang="lv-LV" altLang="lv-LV" sz="2000" baseline="30000" dirty="0" smtClean="0">
                <a:latin typeface="Times New Roman" panose="02020603050405020304" pitchFamily="18" charset="0"/>
                <a:cs typeface="Times New Roman" panose="02020603050405020304" pitchFamily="18" charset="0"/>
              </a:rPr>
              <a:t>1</a:t>
            </a:r>
            <a:r>
              <a:rPr lang="lv-LV" altLang="lv-LV" sz="2000" dirty="0" smtClean="0">
                <a:latin typeface="Times New Roman" panose="02020603050405020304" pitchFamily="18" charset="0"/>
                <a:cs typeface="Times New Roman" panose="02020603050405020304" pitchFamily="18" charset="0"/>
              </a:rPr>
              <a:t> Ja izglītojamais izglītības iestādē apdraud savu vai citu personu drošību, veselību vai dzīvību:</a:t>
            </a:r>
          </a:p>
          <a:p>
            <a:pPr>
              <a:spcBef>
                <a:spcPts val="600"/>
              </a:spcBef>
            </a:pPr>
            <a:r>
              <a:rPr lang="lv-LV" altLang="lv-LV" sz="2000" dirty="0" smtClean="0">
                <a:latin typeface="Times New Roman" panose="02020603050405020304" pitchFamily="18" charset="0"/>
                <a:cs typeface="Times New Roman" panose="02020603050405020304" pitchFamily="18" charset="0"/>
              </a:rPr>
              <a:t>5.</a:t>
            </a:r>
            <a:r>
              <a:rPr lang="lv-LV" altLang="lv-LV" sz="2000" baseline="30000" dirty="0" smtClean="0">
                <a:latin typeface="Times New Roman" panose="02020603050405020304" pitchFamily="18" charset="0"/>
                <a:cs typeface="Times New Roman" panose="02020603050405020304" pitchFamily="18" charset="0"/>
              </a:rPr>
              <a:t>1</a:t>
            </a:r>
            <a:r>
              <a:rPr lang="lv-LV" altLang="lv-LV" sz="2000" dirty="0" smtClean="0">
                <a:latin typeface="Times New Roman" panose="02020603050405020304" pitchFamily="18" charset="0"/>
                <a:cs typeface="Times New Roman" panose="02020603050405020304" pitchFamily="18" charset="0"/>
              </a:rPr>
              <a:t>1. pedagogs informē vadītāju par izglītojamā uzvedību;</a:t>
            </a:r>
          </a:p>
          <a:p>
            <a:pPr>
              <a:spcBef>
                <a:spcPts val="600"/>
              </a:spcBef>
            </a:pPr>
            <a:r>
              <a:rPr lang="lv-LV" altLang="lv-LV" sz="2000" dirty="0" smtClean="0">
                <a:latin typeface="Times New Roman" panose="02020603050405020304" pitchFamily="18" charset="0"/>
                <a:cs typeface="Times New Roman" panose="02020603050405020304" pitchFamily="18" charset="0"/>
              </a:rPr>
              <a:t>5.</a:t>
            </a:r>
            <a:r>
              <a:rPr lang="lv-LV" altLang="lv-LV" sz="2000" baseline="30000" dirty="0" smtClean="0">
                <a:latin typeface="Times New Roman" panose="02020603050405020304" pitchFamily="18" charset="0"/>
                <a:cs typeface="Times New Roman" panose="02020603050405020304" pitchFamily="18" charset="0"/>
              </a:rPr>
              <a:t>1</a:t>
            </a:r>
            <a:r>
              <a:rPr lang="lv-LV" altLang="lv-LV" sz="2000" dirty="0" smtClean="0">
                <a:latin typeface="Times New Roman" panose="02020603050405020304" pitchFamily="18" charset="0"/>
                <a:cs typeface="Times New Roman" panose="02020603050405020304" pitchFamily="18" charset="0"/>
              </a:rPr>
              <a:t> 2. vadītājs nodrošina izglītojamam, kurš apdraud savu vai citu personu drošību, veselību vai dzīvību, mācības citā telpā sociālā pedagoga, izglītības psihologa vai cita pedagoga klātbūtnē. Mācības citā telpā var ilgt no vienas mācību stundas līdz mācību dienas beigām;</a:t>
            </a:r>
          </a:p>
          <a:p>
            <a:endParaRPr lang="lv-LV" altLang="lv-LV" dirty="0" smtClean="0"/>
          </a:p>
        </p:txBody>
      </p:sp>
    </p:spTree>
    <p:extLst>
      <p:ext uri="{BB962C8B-B14F-4D97-AF65-F5344CB8AC3E}">
        <p14:creationId xmlns:p14="http://schemas.microsoft.com/office/powerpoint/2010/main" val="3887456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1650" y="365127"/>
            <a:ext cx="6743700" cy="984280"/>
          </a:xfrm>
        </p:spPr>
        <p:txBody>
          <a:bodyPr/>
          <a:lstStyle/>
          <a:p>
            <a:pPr>
              <a:defRPr/>
            </a:pPr>
            <a:r>
              <a:rPr lang="lv-LV" sz="3600" dirty="0" smtClean="0">
                <a:latin typeface="Times New Roman" panose="02020603050405020304" pitchFamily="18" charset="0"/>
                <a:cs typeface="Times New Roman" panose="02020603050405020304" pitchFamily="18" charset="0"/>
              </a:rPr>
              <a:t>Drošība izglītības iestādēs</a:t>
            </a:r>
            <a:endParaRPr lang="lv-LV" sz="3600" dirty="0"/>
          </a:p>
        </p:txBody>
      </p:sp>
      <p:sp>
        <p:nvSpPr>
          <p:cNvPr id="19459" name="Content Placeholder 2"/>
          <p:cNvSpPr>
            <a:spLocks noGrp="1"/>
          </p:cNvSpPr>
          <p:nvPr>
            <p:ph idx="1"/>
          </p:nvPr>
        </p:nvSpPr>
        <p:spPr/>
        <p:txBody>
          <a:bodyPr/>
          <a:lstStyle/>
          <a:p>
            <a:pPr>
              <a:spcBef>
                <a:spcPts val="600"/>
              </a:spcBef>
            </a:pPr>
            <a:r>
              <a:rPr lang="lv-LV" altLang="lv-LV" sz="2000" dirty="0" smtClean="0">
                <a:latin typeface="Times New Roman" panose="02020603050405020304" pitchFamily="18" charset="0"/>
                <a:cs typeface="Times New Roman" panose="02020603050405020304" pitchFamily="18" charset="0"/>
              </a:rPr>
              <a:t>5.</a:t>
            </a:r>
            <a:r>
              <a:rPr lang="lv-LV" altLang="lv-LV" sz="2000" baseline="30000" dirty="0" smtClean="0">
                <a:latin typeface="Times New Roman" panose="02020603050405020304" pitchFamily="18" charset="0"/>
                <a:cs typeface="Times New Roman" panose="02020603050405020304" pitchFamily="18" charset="0"/>
              </a:rPr>
              <a:t>1</a:t>
            </a:r>
            <a:r>
              <a:rPr lang="lv-LV" altLang="lv-LV" sz="2000" dirty="0" smtClean="0">
                <a:latin typeface="Times New Roman" panose="02020603050405020304" pitchFamily="18" charset="0"/>
                <a:cs typeface="Times New Roman" panose="02020603050405020304" pitchFamily="18" charset="0"/>
              </a:rPr>
              <a:t> 3. vadītājs rakstiski (papīra vai elektroniska dokumenta formā) nosūta izglītojamā vecākiem informāciju par izglītojamā uzvedību un nepieciešamo vecāku sadarbību ar izglītības iestādi;</a:t>
            </a:r>
          </a:p>
          <a:p>
            <a:pPr>
              <a:spcBef>
                <a:spcPts val="600"/>
              </a:spcBef>
            </a:pPr>
            <a:r>
              <a:rPr lang="lv-LV" altLang="lv-LV" sz="2000" dirty="0" smtClean="0">
                <a:latin typeface="Times New Roman" panose="02020603050405020304" pitchFamily="18" charset="0"/>
                <a:cs typeface="Times New Roman" panose="02020603050405020304" pitchFamily="18" charset="0"/>
              </a:rPr>
              <a:t>5.</a:t>
            </a:r>
            <a:r>
              <a:rPr lang="lv-LV" altLang="lv-LV" sz="2000" baseline="30000" dirty="0" smtClean="0">
                <a:latin typeface="Times New Roman" panose="02020603050405020304" pitchFamily="18" charset="0"/>
                <a:cs typeface="Times New Roman" panose="02020603050405020304" pitchFamily="18" charset="0"/>
              </a:rPr>
              <a:t>1</a:t>
            </a:r>
            <a:r>
              <a:rPr lang="lv-LV" altLang="lv-LV" sz="2000" dirty="0" smtClean="0">
                <a:latin typeface="Times New Roman" panose="02020603050405020304" pitchFamily="18" charset="0"/>
                <a:cs typeface="Times New Roman" panose="02020603050405020304" pitchFamily="18" charset="0"/>
              </a:rPr>
              <a:t> 4. vadītājs rīkojumā nosaka atbalsta personāla pienākumus, lai veicinātu turpmāko sadarbību ar izglītojamo un vecākiem un izstrādātu atbalsta pasākumus atbilstoši izglītojamā vajadzībām un situācijai;</a:t>
            </a:r>
          </a:p>
          <a:p>
            <a:pPr>
              <a:spcBef>
                <a:spcPts val="600"/>
              </a:spcBef>
            </a:pPr>
            <a:r>
              <a:rPr lang="lv-LV" altLang="lv-LV" sz="2000" dirty="0" smtClean="0">
                <a:latin typeface="Times New Roman" panose="02020603050405020304" pitchFamily="18" charset="0"/>
                <a:cs typeface="Times New Roman" panose="02020603050405020304" pitchFamily="18" charset="0"/>
              </a:rPr>
              <a:t>5.</a:t>
            </a:r>
            <a:r>
              <a:rPr lang="lv-LV" altLang="lv-LV" sz="2000" baseline="30000" dirty="0" smtClean="0">
                <a:latin typeface="Times New Roman" panose="02020603050405020304" pitchFamily="18" charset="0"/>
                <a:cs typeface="Times New Roman" panose="02020603050405020304" pitchFamily="18" charset="0"/>
              </a:rPr>
              <a:t>1</a:t>
            </a:r>
            <a:r>
              <a:rPr lang="lv-LV" altLang="lv-LV" sz="2000" dirty="0" smtClean="0">
                <a:latin typeface="Times New Roman" panose="02020603050405020304" pitchFamily="18" charset="0"/>
                <a:cs typeface="Times New Roman" panose="02020603050405020304" pitchFamily="18" charset="0"/>
              </a:rPr>
              <a:t> 5. vadītājam ir tiesības pieaicināt nepieciešamos speciālistus, lai nodrošinātu uzlabojumus izglītojamā uzvedībā un mācībās;</a:t>
            </a:r>
          </a:p>
          <a:p>
            <a:pPr>
              <a:spcBef>
                <a:spcPts val="600"/>
              </a:spcBef>
            </a:pPr>
            <a:r>
              <a:rPr lang="lv-LV" altLang="lv-LV" sz="2000" dirty="0" smtClean="0">
                <a:latin typeface="Times New Roman" panose="02020603050405020304" pitchFamily="18" charset="0"/>
                <a:cs typeface="Times New Roman" panose="02020603050405020304" pitchFamily="18" charset="0"/>
              </a:rPr>
              <a:t>5.</a:t>
            </a:r>
            <a:r>
              <a:rPr lang="lv-LV" altLang="lv-LV" sz="2000" baseline="30000" dirty="0" smtClean="0">
                <a:latin typeface="Times New Roman" panose="02020603050405020304" pitchFamily="18" charset="0"/>
                <a:cs typeface="Times New Roman" panose="02020603050405020304" pitchFamily="18" charset="0"/>
              </a:rPr>
              <a:t>1</a:t>
            </a:r>
            <a:r>
              <a:rPr lang="lv-LV" altLang="lv-LV" sz="2000" dirty="0" smtClean="0">
                <a:latin typeface="Times New Roman" panose="02020603050405020304" pitchFamily="18" charset="0"/>
                <a:cs typeface="Times New Roman" panose="02020603050405020304" pitchFamily="18" charset="0"/>
              </a:rPr>
              <a:t> 6. attiecīgā pašvaldība nodrošina atbalsta personāla pakalpojumus, ja izglītības iestādē nav šādu speciālistu.</a:t>
            </a:r>
          </a:p>
          <a:p>
            <a:endParaRPr lang="lv-LV" altLang="lv-LV" dirty="0" smtClean="0"/>
          </a:p>
        </p:txBody>
      </p:sp>
    </p:spTree>
    <p:extLst>
      <p:ext uri="{BB962C8B-B14F-4D97-AF65-F5344CB8AC3E}">
        <p14:creationId xmlns:p14="http://schemas.microsoft.com/office/powerpoint/2010/main" val="15522719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1722268" y="476250"/>
            <a:ext cx="6737520" cy="1152525"/>
          </a:xfrm>
        </p:spPr>
        <p:txBody>
          <a:bodyPr/>
          <a:lstStyle/>
          <a:p>
            <a:pPr eaLnBrk="1" hangingPunct="1">
              <a:defRPr/>
            </a:pPr>
            <a:r>
              <a:rPr lang="lv-LV" altLang="lv-LV" sz="3200" dirty="0" smtClean="0">
                <a:solidFill>
                  <a:schemeClr val="tx1"/>
                </a:solidFill>
                <a:latin typeface="Times New Roman" panose="02020603050405020304" pitchFamily="18" charset="0"/>
                <a:cs typeface="Times New Roman" panose="02020603050405020304" pitchFamily="18" charset="0"/>
              </a:rPr>
              <a:t>Darbinieka emocionāla </a:t>
            </a:r>
            <a:r>
              <a:rPr lang="lv-LV" altLang="lv-LV" sz="3200" dirty="0">
                <a:solidFill>
                  <a:schemeClr val="tx1"/>
                </a:solidFill>
                <a:latin typeface="Times New Roman" panose="02020603050405020304" pitchFamily="18" charset="0"/>
                <a:cs typeface="Times New Roman" panose="02020603050405020304" pitchFamily="18" charset="0"/>
              </a:rPr>
              <a:t>un/ vai fiziska vardarbība pret </a:t>
            </a:r>
            <a:r>
              <a:rPr lang="lv-LV" altLang="lv-LV" sz="3200" dirty="0" smtClean="0">
                <a:solidFill>
                  <a:schemeClr val="tx1"/>
                </a:solidFill>
                <a:latin typeface="Times New Roman" panose="02020603050405020304" pitchFamily="18" charset="0"/>
                <a:cs typeface="Times New Roman" panose="02020603050405020304" pitchFamily="18" charset="0"/>
              </a:rPr>
              <a:t>bērnu</a:t>
            </a:r>
            <a:endParaRPr lang="lv-LV" altLang="lv-LV" sz="3200" dirty="0" smtClean="0"/>
          </a:p>
        </p:txBody>
      </p:sp>
      <p:sp>
        <p:nvSpPr>
          <p:cNvPr id="20483" name="Content Placeholder 2"/>
          <p:cNvSpPr>
            <a:spLocks noGrp="1"/>
          </p:cNvSpPr>
          <p:nvPr>
            <p:ph idx="1"/>
          </p:nvPr>
        </p:nvSpPr>
        <p:spPr>
          <a:xfrm>
            <a:off x="755650" y="1557338"/>
            <a:ext cx="8007350" cy="4535487"/>
          </a:xfrm>
        </p:spPr>
        <p:txBody>
          <a:bodyPr/>
          <a:lstStyle/>
          <a:p>
            <a:pPr marL="0" indent="0" algn="just" eaLnBrk="1" hangingPunct="1">
              <a:buFont typeface="Calibri" panose="020F0502020204030204" pitchFamily="34" charset="0"/>
              <a:buNone/>
              <a:defRPr/>
            </a:pPr>
            <a:endParaRPr lang="lv-LV" altLang="lv-LV" sz="2800" dirty="0" smtClean="0"/>
          </a:p>
          <a:p>
            <a:pPr marL="0" indent="0" algn="just" eaLnBrk="1" hangingPunct="1">
              <a:buFont typeface="Calibri" panose="020F0502020204030204" pitchFamily="34" charset="0"/>
              <a:buNone/>
              <a:defRPr/>
            </a:pPr>
            <a:r>
              <a:rPr lang="lv-LV" altLang="lv-LV" sz="2400" dirty="0" smtClean="0">
                <a:latin typeface="Times New Roman" panose="02020603050405020304" pitchFamily="18" charset="0"/>
                <a:cs typeface="Times New Roman" panose="02020603050405020304" pitchFamily="18" charset="0"/>
              </a:rPr>
              <a:t>Latvijas Administratīvo pārkāpumu kodeksa 172.</a:t>
            </a:r>
            <a:r>
              <a:rPr lang="lv-LV" altLang="lv-LV" sz="2400" baseline="30000" dirty="0" smtClean="0">
                <a:latin typeface="Times New Roman" panose="02020603050405020304" pitchFamily="18" charset="0"/>
                <a:cs typeface="Times New Roman" panose="02020603050405020304" pitchFamily="18" charset="0"/>
              </a:rPr>
              <a:t>2</a:t>
            </a:r>
            <a:r>
              <a:rPr lang="lv-LV" altLang="lv-LV" sz="2400" dirty="0" smtClean="0">
                <a:latin typeface="Times New Roman" panose="02020603050405020304" pitchFamily="18" charset="0"/>
                <a:cs typeface="Times New Roman" panose="02020603050405020304" pitchFamily="18" charset="0"/>
              </a:rPr>
              <a:t> pants:</a:t>
            </a:r>
          </a:p>
          <a:p>
            <a:pPr marL="0" indent="0" algn="just" eaLnBrk="1" hangingPunct="1">
              <a:buFont typeface="Calibri" panose="020F0502020204030204" pitchFamily="34" charset="0"/>
              <a:buNone/>
              <a:defRPr/>
            </a:pPr>
            <a:endParaRPr lang="lv-LV" altLang="lv-LV" sz="2400" dirty="0">
              <a:latin typeface="Times New Roman" panose="02020603050405020304" pitchFamily="18" charset="0"/>
              <a:cs typeface="Times New Roman" panose="02020603050405020304" pitchFamily="18" charset="0"/>
            </a:endParaRPr>
          </a:p>
          <a:p>
            <a:pPr marL="0" indent="0" algn="just" eaLnBrk="1" hangingPunct="1">
              <a:buFont typeface="Calibri" panose="020F0502020204030204" pitchFamily="34" charset="0"/>
              <a:buNone/>
              <a:defRPr/>
            </a:pPr>
            <a:r>
              <a:rPr lang="lv-LV" altLang="lv-LV" sz="2400" dirty="0" smtClean="0">
                <a:latin typeface="Times New Roman" panose="02020603050405020304" pitchFamily="18" charset="0"/>
                <a:cs typeface="Times New Roman" panose="02020603050405020304" pitchFamily="18" charset="0"/>
              </a:rPr>
              <a:t>Par </a:t>
            </a:r>
            <a:r>
              <a:rPr lang="lv-LV" altLang="lv-LV" sz="2400" u="sng" dirty="0" smtClean="0">
                <a:latin typeface="Times New Roman" panose="02020603050405020304" pitchFamily="18" charset="0"/>
                <a:cs typeface="Times New Roman" panose="02020603050405020304" pitchFamily="18" charset="0"/>
              </a:rPr>
              <a:t>fizisku vai emocionālu vardarbību</a:t>
            </a:r>
            <a:r>
              <a:rPr lang="lv-LV" altLang="lv-LV" sz="2400" dirty="0" smtClean="0">
                <a:latin typeface="Times New Roman" panose="02020603050405020304" pitchFamily="18" charset="0"/>
                <a:cs typeface="Times New Roman" panose="02020603050405020304" pitchFamily="18" charset="0"/>
              </a:rPr>
              <a:t> pret bērnu —izsaka brīdinājumu vai uzliek naudas sodu līdz septiņdesmit eiro.</a:t>
            </a:r>
          </a:p>
          <a:p>
            <a:pPr algn="just" eaLnBrk="1" hangingPunct="1">
              <a:defRPr/>
            </a:pPr>
            <a:endParaRPr lang="lv-LV" altLang="lv-LV" sz="2400" dirty="0" smtClean="0">
              <a:latin typeface="Times New Roman" panose="02020603050405020304" pitchFamily="18" charset="0"/>
              <a:cs typeface="Times New Roman" panose="02020603050405020304" pitchFamily="18" charset="0"/>
            </a:endParaRPr>
          </a:p>
          <a:p>
            <a:pPr marL="0" indent="0" algn="just" eaLnBrk="1" hangingPunct="1">
              <a:buNone/>
              <a:defRPr/>
            </a:pPr>
            <a:r>
              <a:rPr lang="lv-LV" altLang="lv-LV" sz="2400" dirty="0" smtClean="0">
                <a:latin typeface="Times New Roman" panose="02020603050405020304" pitchFamily="18" charset="0"/>
                <a:cs typeface="Times New Roman" panose="02020603050405020304" pitchFamily="18" charset="0"/>
              </a:rPr>
              <a:t>Par tādām pašām darbībām, ja tās izdarītas atkārtoti gada laikā vai </a:t>
            </a:r>
            <a:r>
              <a:rPr lang="lv-LV" altLang="lv-LV" sz="2400" u="sng" dirty="0" smtClean="0">
                <a:latin typeface="Times New Roman" panose="02020603050405020304" pitchFamily="18" charset="0"/>
                <a:cs typeface="Times New Roman" panose="02020603050405020304" pitchFamily="18" charset="0"/>
              </a:rPr>
              <a:t>tās izdarījušas valsts vai pašvaldību institūciju amatpersonas vai darbinieki, - uzliek naudas sodu no trīsdesmit pieciem līdz divsimt desmit eiro</a:t>
            </a:r>
            <a:r>
              <a:rPr lang="lv-LV" altLang="lv-LV" sz="2400" dirty="0" smtClean="0">
                <a:latin typeface="Times New Roman" panose="02020603050405020304" pitchFamily="18" charset="0"/>
                <a:cs typeface="Times New Roman" panose="02020603050405020304" pitchFamily="18" charset="0"/>
              </a:rPr>
              <a:t>.</a:t>
            </a:r>
          </a:p>
          <a:p>
            <a:pPr marL="457200" lvl="1" indent="0" algn="just" eaLnBrk="1" hangingPunct="1">
              <a:buFont typeface="Wingdings" panose="05000000000000000000" pitchFamily="2" charset="2"/>
              <a:buNone/>
              <a:defRPr/>
            </a:pPr>
            <a:endParaRPr lang="lv-LV" altLang="lv-LV" sz="2400" dirty="0" smtClean="0">
              <a:latin typeface="Times New Roman" panose="02020603050405020304" pitchFamily="18" charset="0"/>
              <a:cs typeface="Times New Roman" panose="02020603050405020304" pitchFamily="18" charset="0"/>
            </a:endParaRPr>
          </a:p>
          <a:p>
            <a:pPr eaLnBrk="1" hangingPunct="1">
              <a:defRPr/>
            </a:pPr>
            <a:endParaRPr lang="lv-LV" altLang="lv-LV" sz="2800" dirty="0" smtClean="0"/>
          </a:p>
        </p:txBody>
      </p:sp>
    </p:spTree>
    <p:extLst>
      <p:ext uri="{BB962C8B-B14F-4D97-AF65-F5344CB8AC3E}">
        <p14:creationId xmlns:p14="http://schemas.microsoft.com/office/powerpoint/2010/main" val="1649338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600" dirty="0" smtClean="0">
                <a:latin typeface="Times New Roman" panose="02020603050405020304" pitchFamily="18" charset="0"/>
                <a:cs typeface="Times New Roman" panose="02020603050405020304" pitchFamily="18" charset="0"/>
              </a:rPr>
              <a:t>Bērnu tiesību aizsardzības likuma 72.pants</a:t>
            </a:r>
            <a:endParaRPr lang="lv-LV"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just">
              <a:buNone/>
            </a:pPr>
            <a:r>
              <a:rPr lang="lv-LV" sz="2400" dirty="0" smtClean="0">
                <a:latin typeface="Times New Roman" panose="02020603050405020304" pitchFamily="18" charset="0"/>
                <a:cs typeface="Times New Roman" panose="02020603050405020304" pitchFamily="18" charset="0"/>
              </a:rPr>
              <a:t>(1) Bērnu </a:t>
            </a:r>
            <a:r>
              <a:rPr lang="lv-LV" sz="2400" dirty="0">
                <a:latin typeface="Times New Roman" panose="02020603050405020304" pitchFamily="18" charset="0"/>
                <a:cs typeface="Times New Roman" panose="02020603050405020304" pitchFamily="18" charset="0"/>
              </a:rPr>
              <a:t>aprūpes, izglītības, veselības aprūpes un citās tādās iestādēs, kurās uzturas bērni, šo iestāžu vadītāji un darbinieki, bērnu pasākumu un tādu pasākumu organizatori, kuros piedalās bērni, personas, kuras minētajās iestādēs un pasākumos veic brīvprātīgo darbu vai saskaņā ar šīm iestādēm noslēgto vienošanos sniedz pakalpojumu, ir atbildīgas par bērna veselības un dzīvības aizsardzību, par to, lai bērns būtu drošībā, lai viņam tiktu sniegti kvalificēti pakalpojumi un ievērotas citas viņa tiesības</a:t>
            </a:r>
            <a:r>
              <a:rPr lang="lv-LV" sz="2400" dirty="0" smtClean="0">
                <a:latin typeface="Times New Roman" panose="02020603050405020304" pitchFamily="18" charset="0"/>
                <a:cs typeface="Times New Roman" panose="02020603050405020304" pitchFamily="18" charset="0"/>
              </a:rPr>
              <a:t>.</a:t>
            </a:r>
          </a:p>
          <a:p>
            <a:pPr marL="0" indent="0" algn="just">
              <a:buNone/>
            </a:pPr>
            <a:r>
              <a:rPr lang="lv-LV" sz="2400" dirty="0" smtClean="0">
                <a:latin typeface="Times New Roman" panose="02020603050405020304" pitchFamily="18" charset="0"/>
                <a:cs typeface="Times New Roman" panose="02020603050405020304" pitchFamily="18" charset="0"/>
              </a:rPr>
              <a:t>(2) </a:t>
            </a:r>
            <a:r>
              <a:rPr lang="lv-LV" sz="2400" dirty="0">
                <a:latin typeface="Times New Roman" panose="02020603050405020304" pitchFamily="18" charset="0"/>
                <a:cs typeface="Times New Roman" panose="02020603050405020304" pitchFamily="18" charset="0"/>
              </a:rPr>
              <a:t>Šā panta pirmajā daļā minētās personas par izdarītajiem pārkāpumiem saucamas pie disciplinārās vai citas likumā noteiktās atbildības.</a:t>
            </a:r>
          </a:p>
        </p:txBody>
      </p:sp>
    </p:spTree>
    <p:extLst>
      <p:ext uri="{BB962C8B-B14F-4D97-AF65-F5344CB8AC3E}">
        <p14:creationId xmlns:p14="http://schemas.microsoft.com/office/powerpoint/2010/main" val="3734808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600" dirty="0">
                <a:latin typeface="Times New Roman" panose="02020603050405020304" pitchFamily="18" charset="0"/>
                <a:cs typeface="Times New Roman" panose="02020603050405020304" pitchFamily="18" charset="0"/>
              </a:rPr>
              <a:t>Bērnu tiesību aizsardzības likuma </a:t>
            </a:r>
            <a:r>
              <a:rPr lang="lv-LV" sz="3600" dirty="0" smtClean="0">
                <a:latin typeface="Times New Roman" panose="02020603050405020304" pitchFamily="18" charset="0"/>
                <a:cs typeface="Times New Roman" panose="02020603050405020304" pitchFamily="18" charset="0"/>
              </a:rPr>
              <a:t>70.pants</a:t>
            </a:r>
            <a:endParaRPr lang="lv-LV" sz="3600" dirty="0"/>
          </a:p>
        </p:txBody>
      </p:sp>
      <p:sp>
        <p:nvSpPr>
          <p:cNvPr id="3" name="Content Placeholder 2"/>
          <p:cNvSpPr>
            <a:spLocks noGrp="1"/>
          </p:cNvSpPr>
          <p:nvPr>
            <p:ph idx="1"/>
          </p:nvPr>
        </p:nvSpPr>
        <p:spPr/>
        <p:txBody>
          <a:bodyPr/>
          <a:lstStyle/>
          <a:p>
            <a:pPr marL="0" indent="0" algn="just">
              <a:buNone/>
            </a:pPr>
            <a:r>
              <a:rPr lang="lv-LV" sz="2400" dirty="0">
                <a:latin typeface="Times New Roman" panose="02020603050405020304" pitchFamily="18" charset="0"/>
                <a:cs typeface="Times New Roman" panose="02020603050405020304" pitchFamily="18" charset="0"/>
              </a:rPr>
              <a:t>(2) Bērnam pašam un citām personām ir tiesības vērsties pēc palīdzības bērna tiesību aizsardzības institūcijās un citās valsts un pašvaldību institūcijās, un šīs institūcijas ikvienā gadījumā veic likumā paredzētās darbības pārkāpuma, ja tāds tiek konstatēts, novēršanai, kā arī atbalsta un palīdzības sniegšanai bērnam. </a:t>
            </a:r>
            <a:r>
              <a:rPr lang="lv-LV" sz="2400" u="sng" dirty="0">
                <a:latin typeface="Times New Roman" panose="02020603050405020304" pitchFamily="18" charset="0"/>
                <a:cs typeface="Times New Roman" panose="02020603050405020304" pitchFamily="18" charset="0"/>
              </a:rPr>
              <a:t>Bērnu aprūpes, izglītības, veselības aprūpes un citu tādu iestāžu vadītājiem, kurās uzturas bērni, ir pienākums noteikt bērnu sūdzību iesniegšanas un izskatīšanas kārtību un padarīt to bērniem zināmu un pieejamu.</a:t>
            </a:r>
          </a:p>
        </p:txBody>
      </p:sp>
    </p:spTree>
    <p:extLst>
      <p:ext uri="{BB962C8B-B14F-4D97-AF65-F5344CB8AC3E}">
        <p14:creationId xmlns:p14="http://schemas.microsoft.com/office/powerpoint/2010/main" val="1775917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lv-LV" dirty="0" smtClean="0"/>
              <a:t>Paldies!</a:t>
            </a:r>
            <a:endParaRPr lang="lv-LV" dirty="0"/>
          </a:p>
        </p:txBody>
      </p:sp>
    </p:spTree>
    <p:extLst>
      <p:ext uri="{BB962C8B-B14F-4D97-AF65-F5344CB8AC3E}">
        <p14:creationId xmlns:p14="http://schemas.microsoft.com/office/powerpoint/2010/main" val="1113203912"/>
      </p:ext>
    </p:extLst>
  </p:cSld>
  <p:clrMapOvr>
    <a:masterClrMapping/>
  </p:clrMapOvr>
</p:sld>
</file>

<file path=ppt/theme/theme1.xml><?xml version="1.0" encoding="utf-8"?>
<a:theme xmlns:a="http://schemas.openxmlformats.org/drawingml/2006/main" name="VBTAI">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DF13E14-CC7C-476C-A6F8-026102066D82}" vid="{5A81375C-4732-4D36-8332-506AB81DC5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894</TotalTime>
  <Words>624</Words>
  <Application>Microsoft Office PowerPoint</Application>
  <PresentationFormat>On-screen Show (4:3)</PresentationFormat>
  <Paragraphs>82</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MS PGothic</vt:lpstr>
      <vt:lpstr>Arial</vt:lpstr>
      <vt:lpstr>Calibri</vt:lpstr>
      <vt:lpstr>Calibri Light</vt:lpstr>
      <vt:lpstr>Times New Roman</vt:lpstr>
      <vt:lpstr>Verdana</vt:lpstr>
      <vt:lpstr>Wingdings</vt:lpstr>
      <vt:lpstr>VBTAI</vt:lpstr>
      <vt:lpstr>PowerPoint Presentation</vt:lpstr>
      <vt:lpstr>  Statistika</vt:lpstr>
      <vt:lpstr>Konstatētais</vt:lpstr>
      <vt:lpstr>Konstatētais</vt:lpstr>
      <vt:lpstr> Drošība izglītības iestādēs</vt:lpstr>
      <vt:lpstr>Drošība izglītības iestādēs</vt:lpstr>
      <vt:lpstr>Drošība izglītības iestādēs</vt:lpstr>
      <vt:lpstr>Darbinieka emocionāla un/ vai fiziska vardarbība pret bērnu</vt:lpstr>
      <vt:lpstr>Bērnu tiesību aizsardzības likuma 72.pants</vt:lpstr>
      <vt:lpstr>Bērnu tiesību aizsardzības likuma 70.pants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Inga Krastina</dc:creator>
  <cp:lastModifiedBy>Taivo Trams</cp:lastModifiedBy>
  <cp:revision>37</cp:revision>
  <cp:lastPrinted>2015-09-16T06:25:31Z</cp:lastPrinted>
  <dcterms:created xsi:type="dcterms:W3CDTF">2015-08-25T14:07:04Z</dcterms:created>
  <dcterms:modified xsi:type="dcterms:W3CDTF">2017-05-29T08:51:31Z</dcterms:modified>
</cp:coreProperties>
</file>