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9" r:id="rId3"/>
    <p:sldId id="257" r:id="rId4"/>
    <p:sldId id="260" r:id="rId5"/>
    <p:sldId id="261" r:id="rId6"/>
    <p:sldId id="263" r:id="rId7"/>
    <p:sldId id="266" r:id="rId8"/>
    <p:sldId id="264" r:id="rId9"/>
    <p:sldId id="267" r:id="rId10"/>
    <p:sldId id="265" r:id="rId11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3F0D06-4B13-4A76-8020-82F8CA4DF72A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E2A138-CE09-48B3-91D2-0C3CBBCD0261}" type="slidenum">
              <a:rPr lang="lv-LV" smtClean="0"/>
              <a:t>‹#›</a:t>
            </a:fld>
            <a:endParaRPr lang="lv-LV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3F0D06-4B13-4A76-8020-82F8CA4DF72A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E2A138-CE09-48B3-91D2-0C3CBBCD0261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3F0D06-4B13-4A76-8020-82F8CA4DF72A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E2A138-CE09-48B3-91D2-0C3CBBCD0261}" type="slidenum">
              <a:rPr lang="lv-LV" smtClean="0"/>
              <a:t>‹#›</a:t>
            </a:fld>
            <a:endParaRPr lang="lv-LV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3F0D06-4B13-4A76-8020-82F8CA4DF72A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E2A138-CE09-48B3-91D2-0C3CBBCD0261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3F0D06-4B13-4A76-8020-82F8CA4DF72A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E2A138-CE09-48B3-91D2-0C3CBBCD0261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3F0D06-4B13-4A76-8020-82F8CA4DF72A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E2A138-CE09-48B3-91D2-0C3CBBCD0261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3F0D06-4B13-4A76-8020-82F8CA4DF72A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E2A138-CE09-48B3-91D2-0C3CBBCD0261}" type="slidenum">
              <a:rPr lang="lv-LV" smtClean="0"/>
              <a:t>‹#›</a:t>
            </a:fld>
            <a:endParaRPr lang="lv-LV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3F0D06-4B13-4A76-8020-82F8CA4DF72A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E2A138-CE09-48B3-91D2-0C3CBBCD0261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3F0D06-4B13-4A76-8020-82F8CA4DF72A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E2A138-CE09-48B3-91D2-0C3CBBCD0261}" type="slidenum">
              <a:rPr lang="lv-LV" smtClean="0"/>
              <a:t>‹#›</a:t>
            </a:fld>
            <a:endParaRPr lang="lv-LV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3F0D06-4B13-4A76-8020-82F8CA4DF72A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E2A138-CE09-48B3-91D2-0C3CBBCD0261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3F0D06-4B13-4A76-8020-82F8CA4DF72A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E2A138-CE09-48B3-91D2-0C3CBBCD0261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B3F0D06-4B13-4A76-8020-82F8CA4DF72A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lv-LV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1E2A138-CE09-48B3-91D2-0C3CBBCD0261}" type="slidenum">
              <a:rPr lang="lv-LV" smtClean="0"/>
              <a:t>‹#›</a:t>
            </a:fld>
            <a:endParaRPr lang="lv-LV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Silvija.strankale@rezeknesnovads.l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4149222"/>
          </a:xfrm>
        </p:spPr>
        <p:txBody>
          <a:bodyPr>
            <a:normAutofit/>
          </a:bodyPr>
          <a:lstStyle/>
          <a:p>
            <a:pPr algn="ctr"/>
            <a:r>
              <a:rPr lang="lv-LV" dirty="0"/>
              <a:t/>
            </a:r>
            <a:br>
              <a:rPr lang="lv-LV" dirty="0"/>
            </a:br>
            <a:r>
              <a:rPr lang="lv-LV" dirty="0"/>
              <a:t> </a:t>
            </a:r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Sociālā dienesta un bāriņtiesas sadarbības labā prakse Rēzeknes novadā 	</a:t>
            </a:r>
            <a:b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lv-LV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0800000" flipV="1">
            <a:off x="1432560" y="4869160"/>
            <a:ext cx="7406640" cy="1656184"/>
          </a:xfrm>
        </p:spPr>
        <p:txBody>
          <a:bodyPr>
            <a:normAutofit lnSpcReduction="10000"/>
          </a:bodyPr>
          <a:lstStyle/>
          <a:p>
            <a:pPr algn="r"/>
            <a:r>
              <a:rPr lang="lv-LV" sz="2400" dirty="0" smtClean="0"/>
              <a:t>Silvija </a:t>
            </a:r>
            <a:r>
              <a:rPr lang="lv-LV" sz="2400" dirty="0" err="1" smtClean="0"/>
              <a:t>Strankale</a:t>
            </a:r>
            <a:endParaRPr lang="lv-LV" sz="2400" dirty="0" smtClean="0"/>
          </a:p>
          <a:p>
            <a:pPr algn="r"/>
            <a:r>
              <a:rPr lang="lv-LV" sz="2400" dirty="0" smtClean="0"/>
              <a:t>Rēzeknes novada pašvaldības </a:t>
            </a:r>
          </a:p>
          <a:p>
            <a:pPr algn="r"/>
            <a:r>
              <a:rPr lang="lv-LV" sz="2400" dirty="0" smtClean="0"/>
              <a:t>Sociālā dienesta vadītāja</a:t>
            </a:r>
          </a:p>
          <a:p>
            <a:pPr algn="r"/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13.11.2018.</a:t>
            </a:r>
            <a:endParaRPr lang="lv-LV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6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/>
          <a:lstStyle/>
          <a:p>
            <a:r>
              <a:rPr lang="lv-LV" dirty="0" smtClean="0"/>
              <a:t>Sociālais darbs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196752"/>
            <a:ext cx="7848872" cy="5400600"/>
          </a:xfrm>
        </p:spPr>
        <p:txBody>
          <a:bodyPr>
            <a:normAutofit fontScale="85000" lnSpcReduction="10000"/>
          </a:bodyPr>
          <a:lstStyle/>
          <a:p>
            <a:pPr marL="82296" indent="0" algn="just">
              <a:buNone/>
            </a:pPr>
            <a:r>
              <a:rPr lang="lv-LV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Dot </a:t>
            </a:r>
            <a:r>
              <a:rPr lang="lv-LV" sz="3300" dirty="0">
                <a:latin typeface="Arial" panose="020B0604020202020204" pitchFamily="34" charset="0"/>
                <a:cs typeface="Arial" panose="020B0604020202020204" pitchFamily="34" charset="0"/>
              </a:rPr>
              <a:t>iespēju </a:t>
            </a:r>
            <a:r>
              <a:rPr lang="lv-LV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cilvēkiem</a:t>
            </a:r>
            <a:r>
              <a:rPr lang="lv-LV" sz="3300" dirty="0">
                <a:latin typeface="Arial" panose="020B0604020202020204" pitchFamily="34" charset="0"/>
                <a:cs typeface="Arial" panose="020B0604020202020204" pitchFamily="34" charset="0"/>
              </a:rPr>
              <a:t>, t.sk. ģimenēm, kas atrodas </a:t>
            </a:r>
            <a:r>
              <a:rPr lang="lv-LV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krīzes/riska </a:t>
            </a:r>
            <a:r>
              <a:rPr lang="lv-LV" sz="3300" dirty="0">
                <a:latin typeface="Arial" panose="020B0604020202020204" pitchFamily="34" charset="0"/>
                <a:cs typeface="Arial" panose="020B0604020202020204" pitchFamily="34" charset="0"/>
              </a:rPr>
              <a:t>situācijā, attīstīt viņu potenciālu un kavēt disfunkciju. </a:t>
            </a:r>
          </a:p>
          <a:p>
            <a:pPr marL="82296" indent="0">
              <a:buNone/>
            </a:pPr>
            <a:r>
              <a:rPr lang="lv-LV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Vērsts uz problēmu </a:t>
            </a:r>
            <a:r>
              <a:rPr lang="lv-LV" sz="3300" dirty="0">
                <a:latin typeface="Arial" panose="020B0604020202020204" pitchFamily="34" charset="0"/>
                <a:cs typeface="Arial" panose="020B0604020202020204" pitchFamily="34" charset="0"/>
              </a:rPr>
              <a:t>risināšanu </a:t>
            </a:r>
            <a:r>
              <a:rPr lang="lv-LV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un pārmaiņām</a:t>
            </a:r>
            <a:r>
              <a:rPr lang="lv-LV" sz="3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lv-LV" sz="3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>
              <a:buNone/>
            </a:pPr>
            <a:r>
              <a:rPr lang="lv-LV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Pamatā ir: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lv-LV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300" dirty="0">
                <a:latin typeface="Arial" panose="020B0604020202020204" pitchFamily="34" charset="0"/>
                <a:cs typeface="Arial" panose="020B0604020202020204" pitchFamily="34" charset="0"/>
              </a:rPr>
              <a:t>cilvēktiesību </a:t>
            </a:r>
            <a:r>
              <a:rPr lang="lv-LV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principi;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lv-LV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sociālais taisnīgums;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lv-LV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cieņa </a:t>
            </a:r>
            <a:r>
              <a:rPr lang="lv-LV" sz="3300" dirty="0">
                <a:latin typeface="Arial" panose="020B0604020202020204" pitchFamily="34" charset="0"/>
                <a:cs typeface="Arial" panose="020B0604020202020204" pitchFamily="34" charset="0"/>
              </a:rPr>
              <a:t>pret </a:t>
            </a:r>
            <a:r>
              <a:rPr lang="lv-LV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visu cilvēku </a:t>
            </a:r>
            <a:r>
              <a:rPr lang="lv-LV" sz="3300" dirty="0">
                <a:latin typeface="Arial" panose="020B0604020202020204" pitchFamily="34" charset="0"/>
                <a:cs typeface="Arial" panose="020B0604020202020204" pitchFamily="34" charset="0"/>
              </a:rPr>
              <a:t>vienlīdzību un pašcieņu. </a:t>
            </a:r>
            <a:endParaRPr lang="lv-LV" sz="3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 algn="just">
              <a:buNone/>
            </a:pPr>
            <a:r>
              <a:rPr lang="lv-LV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Sociālā </a:t>
            </a:r>
            <a:r>
              <a:rPr lang="lv-LV" sz="3300" dirty="0">
                <a:latin typeface="Arial" panose="020B0604020202020204" pitchFamily="34" charset="0"/>
                <a:cs typeface="Arial" panose="020B0604020202020204" pitchFamily="34" charset="0"/>
              </a:rPr>
              <a:t>darbinieka uzdevums </a:t>
            </a:r>
            <a:r>
              <a:rPr lang="lv-LV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ir,  </a:t>
            </a:r>
            <a:r>
              <a:rPr lang="lv-LV" sz="3300" dirty="0">
                <a:latin typeface="Arial" panose="020B0604020202020204" pitchFamily="34" charset="0"/>
                <a:cs typeface="Arial" panose="020B0604020202020204" pitchFamily="34" charset="0"/>
              </a:rPr>
              <a:t>izmantojot </a:t>
            </a:r>
            <a:r>
              <a:rPr lang="lv-LV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dažādas prasmes</a:t>
            </a:r>
            <a:r>
              <a:rPr lang="lv-LV" sz="3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lv-LV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aktivitātes</a:t>
            </a:r>
            <a:r>
              <a:rPr lang="lv-LV" sz="3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lv-LV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palīdzēt personai</a:t>
            </a:r>
            <a:r>
              <a:rPr lang="lv-LV" sz="3300" dirty="0">
                <a:latin typeface="Arial" panose="020B0604020202020204" pitchFamily="34" charset="0"/>
                <a:cs typeface="Arial" panose="020B0604020202020204" pitchFamily="34" charset="0"/>
              </a:rPr>
              <a:t>, kas atrodas </a:t>
            </a:r>
            <a:r>
              <a:rPr lang="lv-LV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sociālā riska </a:t>
            </a:r>
            <a:r>
              <a:rPr lang="lv-LV" sz="3300" dirty="0">
                <a:latin typeface="Arial" panose="020B0604020202020204" pitchFamily="34" charset="0"/>
                <a:cs typeface="Arial" panose="020B0604020202020204" pitchFamily="34" charset="0"/>
              </a:rPr>
              <a:t>situācijā.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89334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600" b="1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Sadarbības partneri</a:t>
            </a:r>
            <a:endParaRPr lang="lv-LV" sz="36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419872" y="1484040"/>
            <a:ext cx="3456384" cy="914400"/>
          </a:xfrm>
          <a:prstGeom prst="roundRect">
            <a:avLst>
              <a:gd name="adj" fmla="val 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dirty="0" smtClean="0"/>
              <a:t>Sociālais dienests</a:t>
            </a:r>
            <a:endParaRPr lang="lv-LV" dirty="0"/>
          </a:p>
        </p:txBody>
      </p:sp>
      <p:sp>
        <p:nvSpPr>
          <p:cNvPr id="5" name="Rounded Rectangle 4"/>
          <p:cNvSpPr/>
          <p:nvPr/>
        </p:nvSpPr>
        <p:spPr>
          <a:xfrm>
            <a:off x="5308848" y="5301208"/>
            <a:ext cx="3456384" cy="914400"/>
          </a:xfrm>
          <a:prstGeom prst="roundRect">
            <a:avLst>
              <a:gd name="adj" fmla="val 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dirty="0" smtClean="0"/>
              <a:t>Vērēmu bāriņtiesa</a:t>
            </a:r>
            <a:endParaRPr lang="lv-LV" dirty="0"/>
          </a:p>
        </p:txBody>
      </p:sp>
      <p:sp>
        <p:nvSpPr>
          <p:cNvPr id="6" name="Rounded Rectangle 5"/>
          <p:cNvSpPr/>
          <p:nvPr/>
        </p:nvSpPr>
        <p:spPr>
          <a:xfrm>
            <a:off x="5364088" y="3000400"/>
            <a:ext cx="3456384" cy="914400"/>
          </a:xfrm>
          <a:prstGeom prst="roundRect">
            <a:avLst>
              <a:gd name="adj" fmla="val 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dirty="0" smtClean="0"/>
              <a:t>Ozolaines bāriņtiesa</a:t>
            </a:r>
            <a:endParaRPr lang="lv-LV" dirty="0"/>
          </a:p>
        </p:txBody>
      </p:sp>
      <p:sp>
        <p:nvSpPr>
          <p:cNvPr id="7" name="Rounded Rectangle 6"/>
          <p:cNvSpPr/>
          <p:nvPr/>
        </p:nvSpPr>
        <p:spPr>
          <a:xfrm>
            <a:off x="1434750" y="2980319"/>
            <a:ext cx="3456384" cy="914400"/>
          </a:xfrm>
          <a:prstGeom prst="roundRect">
            <a:avLst>
              <a:gd name="adj" fmla="val 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dirty="0" smtClean="0"/>
              <a:t>Kaunatas bāriņtiesa</a:t>
            </a:r>
            <a:endParaRPr lang="lv-LV" dirty="0"/>
          </a:p>
        </p:txBody>
      </p:sp>
      <p:sp>
        <p:nvSpPr>
          <p:cNvPr id="8" name="Rounded Rectangle 7"/>
          <p:cNvSpPr/>
          <p:nvPr/>
        </p:nvSpPr>
        <p:spPr>
          <a:xfrm>
            <a:off x="1434750" y="4188363"/>
            <a:ext cx="3456384" cy="914400"/>
          </a:xfrm>
          <a:prstGeom prst="roundRect">
            <a:avLst>
              <a:gd name="adj" fmla="val 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dirty="0" smtClean="0"/>
              <a:t>Maltas bāriņtiesa</a:t>
            </a:r>
            <a:endParaRPr lang="lv-LV" dirty="0"/>
          </a:p>
        </p:txBody>
      </p:sp>
      <p:sp>
        <p:nvSpPr>
          <p:cNvPr id="9" name="Rounded Rectangle 8"/>
          <p:cNvSpPr/>
          <p:nvPr/>
        </p:nvSpPr>
        <p:spPr>
          <a:xfrm>
            <a:off x="5308848" y="4221088"/>
            <a:ext cx="3456384" cy="914400"/>
          </a:xfrm>
          <a:prstGeom prst="roundRect">
            <a:avLst>
              <a:gd name="adj" fmla="val 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dirty="0" smtClean="0"/>
              <a:t>Gaigalavas bāriņtiesa</a:t>
            </a:r>
            <a:endParaRPr lang="lv-LV" dirty="0"/>
          </a:p>
        </p:txBody>
      </p:sp>
      <p:cxnSp>
        <p:nvCxnSpPr>
          <p:cNvPr id="15" name="Straight Connector 14"/>
          <p:cNvCxnSpPr>
            <a:stCxn id="4" idx="2"/>
          </p:cNvCxnSpPr>
          <p:nvPr/>
        </p:nvCxnSpPr>
        <p:spPr>
          <a:xfrm>
            <a:off x="5148064" y="2398440"/>
            <a:ext cx="0" cy="3550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148064" y="5949280"/>
            <a:ext cx="1607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9" idx="1"/>
          </p:cNvCxnSpPr>
          <p:nvPr/>
        </p:nvCxnSpPr>
        <p:spPr>
          <a:xfrm>
            <a:off x="5148064" y="4678288"/>
            <a:ext cx="1607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6" idx="1"/>
          </p:cNvCxnSpPr>
          <p:nvPr/>
        </p:nvCxnSpPr>
        <p:spPr>
          <a:xfrm>
            <a:off x="5148064" y="3457600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891134" y="3284984"/>
            <a:ext cx="256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891134" y="4509120"/>
            <a:ext cx="256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187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Sadarbības pamatā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340768"/>
            <a:ext cx="7992888" cy="4907632"/>
          </a:xfrm>
        </p:spPr>
        <p:txBody>
          <a:bodyPr>
            <a:normAutofit fontScale="85000" lnSpcReduction="20000"/>
          </a:bodyPr>
          <a:lstStyle/>
          <a:p>
            <a:pPr marL="82296" indent="0" algn="just">
              <a:buNone/>
            </a:pPr>
            <a:endParaRPr lang="lv-LV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 algn="just">
              <a:buNone/>
            </a:pPr>
            <a:r>
              <a:rPr lang="lv-LV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Rēzeknes </a:t>
            </a:r>
            <a:r>
              <a:rPr lang="lv-LV" sz="2000" b="1" dirty="0">
                <a:latin typeface="Arial" panose="020B0604020202020204" pitchFamily="34" charset="0"/>
                <a:cs typeface="Arial" panose="020B0604020202020204" pitchFamily="34" charset="0"/>
              </a:rPr>
              <a:t>novada pašvaldības 2012.gada 5.aprīļa noteikumi Nr.8 „Par kārtību, kādā notiek </a:t>
            </a:r>
            <a:r>
              <a:rPr lang="lv-LV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starpinstitucionālā</a:t>
            </a:r>
            <a:r>
              <a:rPr lang="lv-LV" sz="2000" b="1" dirty="0">
                <a:latin typeface="Arial" panose="020B0604020202020204" pitchFamily="34" charset="0"/>
                <a:cs typeface="Arial" panose="020B0604020202020204" pitchFamily="34" charset="0"/>
              </a:rPr>
              <a:t> sadarbība bērnu tiesību aizsardzības jomā </a:t>
            </a:r>
            <a:r>
              <a:rPr lang="lv-LV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Rēzeknes </a:t>
            </a:r>
            <a:r>
              <a:rPr lang="lv-LV" sz="2000" b="1" dirty="0">
                <a:latin typeface="Arial" panose="020B0604020202020204" pitchFamily="34" charset="0"/>
                <a:cs typeface="Arial" panose="020B0604020202020204" pitchFamily="34" charset="0"/>
              </a:rPr>
              <a:t>novada pašvaldībā”</a:t>
            </a:r>
            <a:r>
              <a:rPr lang="lv-LV" sz="2000" b="1" dirty="0"/>
              <a:t> </a:t>
            </a:r>
            <a:endParaRPr lang="lv-LV" sz="2000" b="1" dirty="0" smtClean="0"/>
          </a:p>
          <a:p>
            <a:pPr marL="82296" indent="0" algn="just">
              <a:buNone/>
            </a:pPr>
            <a:endParaRPr lang="lv-LV" sz="2400" b="1" dirty="0"/>
          </a:p>
          <a:p>
            <a:pPr marL="82296" indent="0" algn="just">
              <a:buNone/>
            </a:pPr>
            <a:r>
              <a:rPr lang="lv-LV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Noteikumos atrunāta </a:t>
            </a:r>
            <a:r>
              <a:rPr lang="lv-LV" sz="2600" dirty="0">
                <a:latin typeface="Arial" panose="020B0604020202020204" pitchFamily="34" charset="0"/>
                <a:cs typeface="Arial" panose="020B0604020202020204" pitchFamily="34" charset="0"/>
              </a:rPr>
              <a:t>iestāžu kompetence sadarbības </a:t>
            </a:r>
            <a:r>
              <a:rPr lang="lv-LV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nodrošināšanā :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lv-LV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Kad?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lv-LV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Kas?</a:t>
            </a:r>
          </a:p>
          <a:p>
            <a:pPr marL="82296" indent="0" algn="just">
              <a:buNone/>
            </a:pP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Sasauc </a:t>
            </a:r>
            <a:r>
              <a:rPr lang="lv-LV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starpprofesionāļu</a:t>
            </a:r>
            <a:r>
              <a:rPr lang="lv-LV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komandu (kura </a:t>
            </a:r>
            <a:r>
              <a:rPr lang="lv-LV" sz="2600" dirty="0">
                <a:latin typeface="Arial" panose="020B0604020202020204" pitchFamily="34" charset="0"/>
                <a:cs typeface="Arial" panose="020B0604020202020204" pitchFamily="34" charset="0"/>
              </a:rPr>
              <a:t>no Institūcijām (Izglītības iestāde, Sociālais dienests vai Bāriņtiesa) ir virsvadītājs procesu nodrošināšanā un kurš darbinieks ir atbildīgs par darbību koordinēšanu, atbilstoši savai kompetencei un gadījuma </a:t>
            </a:r>
            <a:r>
              <a:rPr lang="lv-LV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veidam</a:t>
            </a:r>
            <a:r>
              <a:rPr lang="lv-LV" sz="2400" dirty="0" smtClean="0"/>
              <a:t>. </a:t>
            </a:r>
            <a:endParaRPr lang="lv-LV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 algn="just">
              <a:buNone/>
            </a:pPr>
            <a:endParaRPr lang="lv-LV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 algn="just">
              <a:buNone/>
            </a:pP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lv-LV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9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971600" y="547145"/>
            <a:ext cx="3312368" cy="144016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Starpprofesionālā</a:t>
            </a:r>
            <a:r>
              <a:rPr lang="lv-LV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sadarbība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781397" y="117411"/>
            <a:ext cx="3168352" cy="12744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Problēmas apzināšana</a:t>
            </a:r>
            <a:endParaRPr lang="lv-LV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781397" y="3068960"/>
            <a:ext cx="3168352" cy="12744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Resursi</a:t>
            </a:r>
            <a:endParaRPr lang="lv-LV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971600" y="3068960"/>
            <a:ext cx="3168352" cy="12744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Iepazīstas ar protokolu, paraksta</a:t>
            </a:r>
            <a:endParaRPr lang="lv-LV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5755570" y="4653136"/>
            <a:ext cx="3168352" cy="12744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Kopīgi nosaka uzdevumus</a:t>
            </a:r>
          </a:p>
          <a:p>
            <a:pPr algn="ctr"/>
            <a:r>
              <a:rPr lang="lv-LV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(izvirza sasniedzamus mērķus)</a:t>
            </a:r>
            <a:endParaRPr lang="lv-LV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5781397" y="1593185"/>
            <a:ext cx="3168352" cy="127444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Risinājumi</a:t>
            </a:r>
            <a:endParaRPr lang="lv-LV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Straight Connector 18"/>
          <p:cNvCxnSpPr>
            <a:stCxn id="5" idx="6"/>
            <a:endCxn id="13" idx="2"/>
          </p:cNvCxnSpPr>
          <p:nvPr/>
        </p:nvCxnSpPr>
        <p:spPr>
          <a:xfrm flipV="1">
            <a:off x="4283968" y="754631"/>
            <a:ext cx="1497429" cy="5125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5" idx="6"/>
            <a:endCxn id="14" idx="1"/>
          </p:cNvCxnSpPr>
          <p:nvPr/>
        </p:nvCxnSpPr>
        <p:spPr>
          <a:xfrm>
            <a:off x="4283968" y="1267226"/>
            <a:ext cx="1961423" cy="1988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5" idx="6"/>
            <a:endCxn id="17" idx="1"/>
          </p:cNvCxnSpPr>
          <p:nvPr/>
        </p:nvCxnSpPr>
        <p:spPr>
          <a:xfrm>
            <a:off x="4283968" y="1267226"/>
            <a:ext cx="1961423" cy="5125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5" idx="6"/>
            <a:endCxn id="16" idx="1"/>
          </p:cNvCxnSpPr>
          <p:nvPr/>
        </p:nvCxnSpPr>
        <p:spPr>
          <a:xfrm>
            <a:off x="4283968" y="1267226"/>
            <a:ext cx="1935596" cy="35725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5" idx="6"/>
            <a:endCxn id="15" idx="6"/>
          </p:cNvCxnSpPr>
          <p:nvPr/>
        </p:nvCxnSpPr>
        <p:spPr>
          <a:xfrm flipH="1">
            <a:off x="4139952" y="1267226"/>
            <a:ext cx="144016" cy="24389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998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Starpprofesionālā</a:t>
            </a:r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sadarbība</a:t>
            </a:r>
            <a:endParaRPr lang="lv-LV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Mērķi un uzdevumi tiek noteikti visām iesaistītajām pusēm ( vecāki, izglītības iestāde, sociālais dienests, bāriņtiesa).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Neveidojas «ķīlnieka» situācija un pozīcija.</a:t>
            </a:r>
          </a:p>
          <a:p>
            <a:pPr marL="82296" indent="0">
              <a:buNone/>
            </a:pP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Tiek ņemti vērā: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risku līmenis,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iesaistīto pušu resursi,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vecāku iespējas.</a:t>
            </a:r>
          </a:p>
          <a:p>
            <a:pPr marL="82296" indent="0">
              <a:buNone/>
            </a:pP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Nav tendence uz ātru rezultātu.(4-12 </a:t>
            </a:r>
            <a:r>
              <a:rPr lang="lv-LV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mēn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.) </a:t>
            </a:r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13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Sadarbības pamats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Centrā ir bērns.</a:t>
            </a:r>
          </a:p>
          <a:p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Privātpersonas tiesību ievērošana.</a:t>
            </a:r>
          </a:p>
          <a:p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Maksimāli labvēlīgs risinājums cilvēkam.</a:t>
            </a:r>
          </a:p>
          <a:p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Pušu līdztiesība.</a:t>
            </a:r>
          </a:p>
          <a:p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Četru acu princips.</a:t>
            </a:r>
            <a:endParaRPr lang="lv-LV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24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923928" y="2889109"/>
            <a:ext cx="2016224" cy="127969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 smtClean="0"/>
              <a:t>Bērns</a:t>
            </a:r>
            <a:endParaRPr lang="lv-LV" dirty="0"/>
          </a:p>
        </p:txBody>
      </p:sp>
      <p:sp>
        <p:nvSpPr>
          <p:cNvPr id="5" name="Oval 4"/>
          <p:cNvSpPr/>
          <p:nvPr/>
        </p:nvSpPr>
        <p:spPr>
          <a:xfrm>
            <a:off x="1043609" y="1124744"/>
            <a:ext cx="2224708" cy="177849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 smtClean="0"/>
              <a:t>SD</a:t>
            </a:r>
            <a:endParaRPr lang="lv-LV" dirty="0"/>
          </a:p>
        </p:txBody>
      </p:sp>
      <p:sp>
        <p:nvSpPr>
          <p:cNvPr id="6" name="Oval 5"/>
          <p:cNvSpPr/>
          <p:nvPr/>
        </p:nvSpPr>
        <p:spPr>
          <a:xfrm>
            <a:off x="6680111" y="1124744"/>
            <a:ext cx="2140362" cy="176436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 smtClean="0"/>
              <a:t>BT</a:t>
            </a:r>
            <a:endParaRPr lang="lv-LV" dirty="0"/>
          </a:p>
        </p:txBody>
      </p:sp>
      <p:sp>
        <p:nvSpPr>
          <p:cNvPr id="7" name="Oval 6"/>
          <p:cNvSpPr/>
          <p:nvPr/>
        </p:nvSpPr>
        <p:spPr>
          <a:xfrm>
            <a:off x="3923928" y="4725144"/>
            <a:ext cx="2088232" cy="141845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600" b="1" dirty="0" smtClean="0"/>
              <a:t>Ģimene</a:t>
            </a:r>
            <a:endParaRPr lang="lv-LV" sz="1600" b="1" dirty="0"/>
          </a:p>
        </p:txBody>
      </p:sp>
      <p:cxnSp>
        <p:nvCxnSpPr>
          <p:cNvPr id="16" name="Straight Connector 15"/>
          <p:cNvCxnSpPr>
            <a:stCxn id="5" idx="6"/>
            <a:endCxn id="6" idx="2"/>
          </p:cNvCxnSpPr>
          <p:nvPr/>
        </p:nvCxnSpPr>
        <p:spPr>
          <a:xfrm flipV="1">
            <a:off x="3268317" y="2006927"/>
            <a:ext cx="3411794" cy="70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6" idx="4"/>
            <a:endCxn id="7" idx="6"/>
          </p:cNvCxnSpPr>
          <p:nvPr/>
        </p:nvCxnSpPr>
        <p:spPr>
          <a:xfrm flipH="1">
            <a:off x="6012160" y="2889109"/>
            <a:ext cx="1738132" cy="2545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7" idx="2"/>
            <a:endCxn id="5" idx="4"/>
          </p:cNvCxnSpPr>
          <p:nvPr/>
        </p:nvCxnSpPr>
        <p:spPr>
          <a:xfrm flipH="1" flipV="1">
            <a:off x="2155963" y="2903240"/>
            <a:ext cx="1767965" cy="2531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494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404664"/>
            <a:ext cx="7920880" cy="6192688"/>
          </a:xfrm>
        </p:spPr>
        <p:txBody>
          <a:bodyPr>
            <a:normAutofit/>
          </a:bodyPr>
          <a:lstStyle/>
          <a:p>
            <a:endParaRPr lang="lv-LV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Pašvaldībā sociālais dienests un bāriņtiesa ir </a:t>
            </a:r>
            <a:r>
              <a:rPr lang="lv-LV" sz="2400" dirty="0">
                <a:latin typeface="Arial" panose="020B0604020202020204" pitchFamily="34" charset="0"/>
                <a:cs typeface="Arial" panose="020B0604020202020204" pitchFamily="34" charset="0"/>
              </a:rPr>
              <a:t>galvenās institūcijas, kuru kompetencē ir 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palīdzēt grūtībās </a:t>
            </a:r>
            <a:r>
              <a:rPr lang="lv-LV" sz="2400" dirty="0">
                <a:latin typeface="Arial" panose="020B0604020202020204" pitchFamily="34" charset="0"/>
                <a:cs typeface="Arial" panose="020B0604020202020204" pitchFamily="34" charset="0"/>
              </a:rPr>
              <a:t>nonākušajām ģimenēm ar 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bērniem, tādēļ svarīgs aspekts ir preventīvais darbs.</a:t>
            </a:r>
          </a:p>
          <a:p>
            <a:pPr marL="82296" indent="0">
              <a:buNone/>
            </a:pPr>
            <a:endParaRPr lang="lv-LV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Kvalitatīva ģimeņu </a:t>
            </a:r>
            <a:r>
              <a:rPr lang="lv-LV" sz="2400" dirty="0">
                <a:latin typeface="Arial" panose="020B0604020202020204" pitchFamily="34" charset="0"/>
                <a:cs typeface="Arial" panose="020B0604020202020204" pitchFamily="34" charset="0"/>
              </a:rPr>
              <a:t>ar 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bērniem vajadzību izvērtējums </a:t>
            </a:r>
            <a:r>
              <a:rPr lang="lv-LV" sz="2400" dirty="0">
                <a:latin typeface="Arial" panose="020B0604020202020204" pitchFamily="34" charset="0"/>
                <a:cs typeface="Arial" panose="020B0604020202020204" pitchFamily="34" charset="0"/>
              </a:rPr>
              <a:t>nodrošina 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piemērota sociālā </a:t>
            </a:r>
            <a:r>
              <a:rPr lang="lv-LV" sz="2400" dirty="0">
                <a:latin typeface="Arial" panose="020B0604020202020204" pitchFamily="34" charset="0"/>
                <a:cs typeface="Arial" panose="020B0604020202020204" pitchFamily="34" charset="0"/>
              </a:rPr>
              <a:t>pakalpojuma, sociālās palīdzības saņemšanu, 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racionālu </a:t>
            </a:r>
            <a:r>
              <a:rPr lang="lv-LV" sz="2400" dirty="0">
                <a:latin typeface="Arial" panose="020B0604020202020204" pitchFamily="34" charset="0"/>
                <a:cs typeface="Arial" panose="020B0604020202020204" pitchFamily="34" charset="0"/>
              </a:rPr>
              <a:t>valsts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pašvaldības</a:t>
            </a:r>
            <a:r>
              <a:rPr lang="lv-LV" sz="2400" dirty="0">
                <a:latin typeface="Arial" panose="020B0604020202020204" pitchFamily="34" charset="0"/>
                <a:cs typeface="Arial" panose="020B0604020202020204" pitchFamily="34" charset="0"/>
              </a:rPr>
              <a:t>, citu institūciju, kā arī </a:t>
            </a:r>
            <a:r>
              <a:rPr lang="lv-LV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personas </a:t>
            </a:r>
            <a:r>
              <a:rPr lang="lv-LV" sz="2400" dirty="0">
                <a:latin typeface="Arial" panose="020B0604020202020204" pitchFamily="34" charset="0"/>
                <a:cs typeface="Arial" panose="020B0604020202020204" pitchFamily="34" charset="0"/>
              </a:rPr>
              <a:t>resursu izlietojumu.</a:t>
            </a:r>
            <a:endParaRPr lang="lv-LV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99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Paldies par uzmanību!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4797152"/>
            <a:ext cx="7498080" cy="1944216"/>
          </a:xfrm>
        </p:spPr>
        <p:txBody>
          <a:bodyPr>
            <a:normAutofit/>
          </a:bodyPr>
          <a:lstStyle/>
          <a:p>
            <a:pPr marL="82296" indent="0" algn="r">
              <a:buNone/>
            </a:pPr>
            <a:r>
              <a:rPr lang="lv-LV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Silvija </a:t>
            </a:r>
            <a:r>
              <a:rPr lang="lv-LV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Strankale</a:t>
            </a:r>
            <a:endParaRPr lang="lv-LV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 algn="r">
              <a:buNone/>
            </a:pPr>
            <a:r>
              <a:rPr lang="lv-LV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Rēzeknes novada pašvaldības</a:t>
            </a:r>
          </a:p>
          <a:p>
            <a:pPr marL="82296" indent="0" algn="r">
              <a:buNone/>
            </a:pPr>
            <a:r>
              <a:rPr lang="lv-LV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Sociālā dienesta vadītāja</a:t>
            </a:r>
          </a:p>
          <a:p>
            <a:pPr marL="82296" indent="0" algn="r">
              <a:buNone/>
            </a:pPr>
            <a:r>
              <a:rPr lang="lv-LV" sz="1600" dirty="0" err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Silvija.strankale@rezeknesnovads.lv</a:t>
            </a:r>
            <a:endParaRPr lang="lv-LV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 algn="r">
              <a:buNone/>
            </a:pPr>
            <a:r>
              <a:rPr lang="lv-LV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Tālrunis: 64607194, 20223392</a:t>
            </a:r>
          </a:p>
          <a:p>
            <a:pPr marL="82296" indent="0" algn="r">
              <a:buNone/>
            </a:pPr>
            <a:endParaRPr lang="lv-LV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 algn="r">
              <a:buNone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80751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242</TotalTime>
  <Words>338</Words>
  <Application>Microsoft Office PowerPoint</Application>
  <PresentationFormat>On-screen Show (4:3)</PresentationFormat>
  <Paragraphs>65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Solstice</vt:lpstr>
      <vt:lpstr>  Sociālā dienesta un bāriņtiesas sadarbības labā prakse Rēzeknes novadā   </vt:lpstr>
      <vt:lpstr>Sociālais darbs</vt:lpstr>
      <vt:lpstr>Sadarbības partneri</vt:lpstr>
      <vt:lpstr>Sadarbības pamatā</vt:lpstr>
      <vt:lpstr>PowerPoint Presentation</vt:lpstr>
      <vt:lpstr>Starpprofesionālā sadarbība</vt:lpstr>
      <vt:lpstr>Sadarbības pamats</vt:lpstr>
      <vt:lpstr>PowerPoint Presentation</vt:lpstr>
      <vt:lpstr>PowerPoint Presentation</vt:lpstr>
      <vt:lpstr>Paldies par uzmanību!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Silvija Strankale</dc:creator>
  <cp:lastModifiedBy>Silvija Strankale</cp:lastModifiedBy>
  <cp:revision>16</cp:revision>
  <dcterms:created xsi:type="dcterms:W3CDTF">2018-11-12T11:11:07Z</dcterms:created>
  <dcterms:modified xsi:type="dcterms:W3CDTF">2018-11-12T15:13:43Z</dcterms:modified>
</cp:coreProperties>
</file>