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6" r:id="rId3"/>
    <p:sldId id="287" r:id="rId4"/>
    <p:sldId id="288" r:id="rId5"/>
    <p:sldId id="289" r:id="rId6"/>
    <p:sldId id="290" r:id="rId7"/>
    <p:sldId id="291" r:id="rId8"/>
    <p:sldId id="320" r:id="rId9"/>
    <p:sldId id="292" r:id="rId10"/>
    <p:sldId id="319" r:id="rId11"/>
    <p:sldId id="316" r:id="rId12"/>
    <p:sldId id="317" r:id="rId13"/>
    <p:sldId id="318" r:id="rId14"/>
    <p:sldId id="296" r:id="rId15"/>
    <p:sldId id="294" r:id="rId16"/>
    <p:sldId id="297" r:id="rId17"/>
    <p:sldId id="299" r:id="rId18"/>
    <p:sldId id="301" r:id="rId19"/>
    <p:sldId id="303" r:id="rId20"/>
    <p:sldId id="305" r:id="rId21"/>
    <p:sldId id="306" r:id="rId22"/>
    <p:sldId id="307" r:id="rId23"/>
    <p:sldId id="308" r:id="rId24"/>
    <p:sldId id="310" r:id="rId25"/>
    <p:sldId id="312" r:id="rId26"/>
    <p:sldId id="313" r:id="rId27"/>
    <p:sldId id="314" r:id="rId28"/>
    <p:sldId id="315" r:id="rId29"/>
    <p:sldId id="285" r:id="rId30"/>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6DD04D6-1B43-48F3-817D-2842EF3ECED1}" type="datetimeFigureOut">
              <a:rPr lang="lv-LV" smtClean="0"/>
              <a:t>2019.11.19.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3F7EC5C-CE23-4F53-AB1F-9F8A52724362}" type="slidenum">
              <a:rPr lang="lv-LV" smtClean="0"/>
              <a:t>‹#›</a:t>
            </a:fld>
            <a:endParaRPr lang="lv-LV"/>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DD04D6-1B43-48F3-817D-2842EF3ECED1}" type="datetimeFigureOut">
              <a:rPr lang="lv-LV" smtClean="0"/>
              <a:t>2019.11.19.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3F7EC5C-CE23-4F53-AB1F-9F8A52724362}" type="slidenum">
              <a:rPr lang="lv-LV" smtClean="0"/>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DD04D6-1B43-48F3-817D-2842EF3ECED1}" type="datetimeFigureOut">
              <a:rPr lang="lv-LV" smtClean="0"/>
              <a:t>2019.11.19.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3F7EC5C-CE23-4F53-AB1F-9F8A52724362}" type="slidenum">
              <a:rPr lang="lv-LV" smtClean="0"/>
              <a:t>‹#›</a:t>
            </a:fld>
            <a:endParaRPr lang="lv-LV"/>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DD04D6-1B43-48F3-817D-2842EF3ECED1}" type="datetimeFigureOut">
              <a:rPr lang="lv-LV" smtClean="0"/>
              <a:t>2019.11.19.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3F7EC5C-CE23-4F53-AB1F-9F8A52724362}" type="slidenum">
              <a:rPr lang="lv-LV" smtClean="0"/>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DD04D6-1B43-48F3-817D-2842EF3ECED1}" type="datetimeFigureOut">
              <a:rPr lang="lv-LV" smtClean="0"/>
              <a:t>2019.11.19.</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03F7EC5C-CE23-4F53-AB1F-9F8A52724362}" type="slidenum">
              <a:rPr lang="lv-LV" smtClean="0"/>
              <a:t>‹#›</a:t>
            </a:fld>
            <a:endParaRPr lang="lv-LV"/>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DD04D6-1B43-48F3-817D-2842EF3ECED1}" type="datetimeFigureOut">
              <a:rPr lang="lv-LV" smtClean="0"/>
              <a:t>2019.11.19.</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03F7EC5C-CE23-4F53-AB1F-9F8A52724362}" type="slidenum">
              <a:rPr lang="lv-LV" smtClean="0"/>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DD04D6-1B43-48F3-817D-2842EF3ECED1}" type="datetimeFigureOut">
              <a:rPr lang="lv-LV" smtClean="0"/>
              <a:t>2019.11.19.</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03F7EC5C-CE23-4F53-AB1F-9F8A52724362}" type="slidenum">
              <a:rPr lang="lv-LV" smtClean="0"/>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DD04D6-1B43-48F3-817D-2842EF3ECED1}" type="datetimeFigureOut">
              <a:rPr lang="lv-LV" smtClean="0"/>
              <a:t>2019.11.19.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3F7EC5C-CE23-4F53-AB1F-9F8A52724362}" type="slidenum">
              <a:rPr lang="lv-LV" smtClean="0"/>
              <a:t>‹#›</a:t>
            </a:fld>
            <a:endParaRPr lang="lv-LV"/>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DD04D6-1B43-48F3-817D-2842EF3ECED1}" type="datetimeFigureOut">
              <a:rPr lang="lv-LV" smtClean="0"/>
              <a:t>2019.11.19.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3F7EC5C-CE23-4F53-AB1F-9F8A52724362}" type="slidenum">
              <a:rPr lang="lv-LV" smtClean="0"/>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DD04D6-1B43-48F3-817D-2842EF3ECED1}" type="datetimeFigureOut">
              <a:rPr lang="lv-LV" smtClean="0"/>
              <a:t>2019.11.19.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3F7EC5C-CE23-4F53-AB1F-9F8A52724362}" type="slidenum">
              <a:rPr lang="lv-LV" smtClean="0"/>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DD04D6-1B43-48F3-817D-2842EF3ECED1}" type="datetimeFigureOut">
              <a:rPr lang="lv-LV" smtClean="0"/>
              <a:t>2019.11.19.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3F7EC5C-CE23-4F53-AB1F-9F8A52724362}" type="slidenum">
              <a:rPr lang="lv-LV" smtClean="0"/>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6DD04D6-1B43-48F3-817D-2842EF3ECED1}" type="datetimeFigureOut">
              <a:rPr lang="lv-LV" smtClean="0"/>
              <a:t>2019.11.19.</a:t>
            </a:fld>
            <a:endParaRPr lang="lv-LV"/>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lv-LV"/>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3F7EC5C-CE23-4F53-AB1F-9F8A52724362}" type="slidenum">
              <a:rPr lang="lv-LV" smtClean="0"/>
              <a:t>‹#›</a:t>
            </a:fld>
            <a:endParaRPr lang="lv-LV"/>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772816"/>
            <a:ext cx="7772400" cy="1470025"/>
          </a:xfrm>
        </p:spPr>
        <p:txBody>
          <a:bodyPr>
            <a:normAutofit fontScale="90000"/>
          </a:bodyPr>
          <a:lstStyle/>
          <a:p>
            <a:pPr algn="ctr"/>
            <a:r>
              <a:rPr lang="lv-LV" sz="3600" b="1" dirty="0" smtClean="0"/>
              <a:t/>
            </a:r>
            <a:br>
              <a:rPr lang="lv-LV" sz="3600" b="1" dirty="0" smtClean="0"/>
            </a:br>
            <a:r>
              <a:rPr lang="lv-LV" sz="3600" b="1" dirty="0" smtClean="0"/>
              <a:t>STARPINSTITŪCIJU SADARBĪBA</a:t>
            </a:r>
            <a:br>
              <a:rPr lang="lv-LV" sz="3600" b="1" dirty="0" smtClean="0"/>
            </a:br>
            <a:r>
              <a:rPr lang="lv-LV" sz="3600" b="1" dirty="0" smtClean="0"/>
              <a:t>bērnu tiesību aizsardzībā</a:t>
            </a:r>
            <a:endParaRPr lang="lv-LV" sz="3600" b="1" dirty="0"/>
          </a:p>
        </p:txBody>
      </p:sp>
      <p:sp>
        <p:nvSpPr>
          <p:cNvPr id="3" name="Subtitle 2"/>
          <p:cNvSpPr>
            <a:spLocks noGrp="1"/>
          </p:cNvSpPr>
          <p:nvPr>
            <p:ph type="subTitle" idx="1"/>
          </p:nvPr>
        </p:nvSpPr>
        <p:spPr>
          <a:xfrm>
            <a:off x="1547664" y="3356992"/>
            <a:ext cx="6400800" cy="2880320"/>
          </a:xfrm>
        </p:spPr>
        <p:txBody>
          <a:bodyPr>
            <a:normAutofit lnSpcReduction="10000"/>
          </a:bodyPr>
          <a:lstStyle/>
          <a:p>
            <a:endParaRPr lang="lv-LV" dirty="0" smtClean="0"/>
          </a:p>
          <a:p>
            <a:pPr algn="ctr"/>
            <a:r>
              <a:rPr lang="lv-LV" dirty="0" smtClean="0"/>
              <a:t>Ilona Kronberga</a:t>
            </a:r>
          </a:p>
          <a:p>
            <a:pPr algn="ctr"/>
            <a:r>
              <a:rPr lang="lv-LV" dirty="0" smtClean="0"/>
              <a:t>Sanita Sīle</a:t>
            </a:r>
          </a:p>
          <a:p>
            <a:pPr algn="ctr"/>
            <a:r>
              <a:rPr lang="lv-LV" dirty="0" smtClean="0"/>
              <a:t>Gatis Litvins</a:t>
            </a:r>
          </a:p>
          <a:p>
            <a:pPr algn="ctr"/>
            <a:r>
              <a:rPr lang="lv-LV" dirty="0" smtClean="0"/>
              <a:t>Anvars </a:t>
            </a:r>
            <a:r>
              <a:rPr lang="lv-LV" dirty="0" err="1" smtClean="0"/>
              <a:t>Zavackis</a:t>
            </a:r>
            <a:endParaRPr lang="lv-LV" dirty="0" smtClean="0"/>
          </a:p>
          <a:p>
            <a:pPr algn="ctr"/>
            <a:endParaRPr lang="lv-LV" dirty="0" smtClean="0"/>
          </a:p>
          <a:p>
            <a:pPr algn="ctr"/>
            <a:r>
              <a:rPr lang="lv-LV" dirty="0" smtClean="0"/>
              <a:t>Rīga, 2019</a:t>
            </a:r>
            <a:endParaRPr lang="lv-LV"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370291"/>
            <a:ext cx="1900126" cy="1792940"/>
          </a:xfrm>
          <a:prstGeom prst="rect">
            <a:avLst/>
          </a:prstGeom>
        </p:spPr>
      </p:pic>
    </p:spTree>
    <p:extLst>
      <p:ext uri="{BB962C8B-B14F-4D97-AF65-F5344CB8AC3E}">
        <p14:creationId xmlns:p14="http://schemas.microsoft.com/office/powerpoint/2010/main" val="3857901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Prezentācijas saturs</a:t>
            </a:r>
            <a:endParaRPr lang="lv-LV" dirty="0"/>
          </a:p>
        </p:txBody>
      </p:sp>
      <p:sp>
        <p:nvSpPr>
          <p:cNvPr id="3" name="Content Placeholder 2"/>
          <p:cNvSpPr>
            <a:spLocks noGrp="1"/>
          </p:cNvSpPr>
          <p:nvPr>
            <p:ph idx="1"/>
          </p:nvPr>
        </p:nvSpPr>
        <p:spPr/>
        <p:txBody>
          <a:bodyPr/>
          <a:lstStyle/>
          <a:p>
            <a:pPr marL="457200" indent="-457200">
              <a:buFont typeface="+mj-lt"/>
              <a:buAutoNum type="arabicPeriod"/>
            </a:pPr>
            <a:r>
              <a:rPr lang="lv-LV" sz="2400" dirty="0"/>
              <a:t>Pētījuma mērķis un uzdevumi</a:t>
            </a:r>
          </a:p>
          <a:p>
            <a:pPr marL="457200" indent="-457200">
              <a:buFont typeface="+mj-lt"/>
              <a:buAutoNum type="arabicPeriod"/>
            </a:pPr>
            <a:r>
              <a:rPr lang="lv-LV" sz="2400" dirty="0"/>
              <a:t>Izpētes mērķa grupas</a:t>
            </a:r>
          </a:p>
          <a:p>
            <a:pPr marL="457200" indent="-457200">
              <a:buFont typeface="+mj-lt"/>
              <a:buAutoNum type="arabicPeriod"/>
            </a:pPr>
            <a:r>
              <a:rPr lang="lv-LV" sz="2400" dirty="0"/>
              <a:t>Pētniecības un datu ieguves metodes</a:t>
            </a:r>
          </a:p>
          <a:p>
            <a:pPr marL="457200" indent="-457200">
              <a:buFont typeface="+mj-lt"/>
              <a:buAutoNum type="arabicPeriod"/>
            </a:pPr>
            <a:r>
              <a:rPr lang="lv-LV" sz="2400" dirty="0"/>
              <a:t>Aptauja un intervijas</a:t>
            </a:r>
          </a:p>
          <a:p>
            <a:pPr marL="457200" indent="-457200">
              <a:buFont typeface="+mj-lt"/>
              <a:buAutoNum type="arabicPeriod"/>
            </a:pPr>
            <a:r>
              <a:rPr lang="lv-LV" sz="2400" dirty="0"/>
              <a:t>Reģionālās domnīcas</a:t>
            </a:r>
          </a:p>
          <a:p>
            <a:pPr marL="457200" indent="-457200">
              <a:buFont typeface="+mj-lt"/>
              <a:buAutoNum type="arabicPeriod"/>
            </a:pPr>
            <a:r>
              <a:rPr lang="lv-LV" sz="2400" dirty="0"/>
              <a:t>ES </a:t>
            </a:r>
            <a:r>
              <a:rPr lang="lv-LV" sz="2400" dirty="0" smtClean="0"/>
              <a:t>valstu </a:t>
            </a:r>
            <a:r>
              <a:rPr lang="lv-LV" sz="2400" dirty="0"/>
              <a:t>prakse</a:t>
            </a:r>
          </a:p>
          <a:p>
            <a:pPr marL="457200" indent="-457200">
              <a:buFont typeface="+mj-lt"/>
              <a:buAutoNum type="arabicPeriod"/>
            </a:pPr>
            <a:r>
              <a:rPr lang="lv-LV" sz="2400" dirty="0"/>
              <a:t>Secinājumi un priekšlikumi</a:t>
            </a:r>
          </a:p>
          <a:p>
            <a:pPr marL="0" indent="0">
              <a:buNone/>
            </a:pPr>
            <a:endParaRPr lang="lv-LV" dirty="0"/>
          </a:p>
        </p:txBody>
      </p:sp>
    </p:spTree>
    <p:extLst>
      <p:ext uri="{BB962C8B-B14F-4D97-AF65-F5344CB8AC3E}">
        <p14:creationId xmlns:p14="http://schemas.microsoft.com/office/powerpoint/2010/main" val="3190454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Pētījuma mērķis un uzdevumi</a:t>
            </a:r>
            <a:endParaRPr lang="lv-LV" dirty="0"/>
          </a:p>
        </p:txBody>
      </p:sp>
      <p:sp>
        <p:nvSpPr>
          <p:cNvPr id="3" name="Content Placeholder 2"/>
          <p:cNvSpPr>
            <a:spLocks noGrp="1"/>
          </p:cNvSpPr>
          <p:nvPr>
            <p:ph idx="1"/>
          </p:nvPr>
        </p:nvSpPr>
        <p:spPr/>
        <p:txBody>
          <a:bodyPr>
            <a:noAutofit/>
          </a:bodyPr>
          <a:lstStyle/>
          <a:p>
            <a:pPr marL="0" indent="0" algn="just">
              <a:spcBef>
                <a:spcPts val="0"/>
              </a:spcBef>
              <a:buNone/>
            </a:pPr>
            <a:r>
              <a:rPr lang="lv-LV" sz="2200" b="1" dirty="0" smtClean="0"/>
              <a:t>Mērķis:</a:t>
            </a:r>
            <a:r>
              <a:rPr lang="lv-LV" sz="2200" dirty="0"/>
              <a:t> </a:t>
            </a:r>
            <a:r>
              <a:rPr lang="lv-LV" sz="2200" dirty="0" smtClean="0"/>
              <a:t>uzlabot </a:t>
            </a:r>
            <a:r>
              <a:rPr lang="lv-LV" sz="2200" dirty="0"/>
              <a:t>starpinstitūciju sadarbību bērnu tiesību aizsardzībā, veicot </a:t>
            </a:r>
            <a:r>
              <a:rPr lang="lv-LV" sz="2200" dirty="0" smtClean="0"/>
              <a:t>MK noteikumu </a:t>
            </a:r>
            <a:r>
              <a:rPr lang="lv-LV" sz="2200" dirty="0"/>
              <a:t>“</a:t>
            </a:r>
            <a:r>
              <a:rPr lang="lv-LV" sz="2200" i="1" dirty="0"/>
              <a:t>Noteikumi par institūciju sadarbību bērnu tiesību aizsardzībā</a:t>
            </a:r>
            <a:r>
              <a:rPr lang="lv-LV" sz="2200" dirty="0" smtClean="0"/>
              <a:t>” praktiskās </a:t>
            </a:r>
            <a:r>
              <a:rPr lang="lv-LV" sz="2200" dirty="0"/>
              <a:t>ieviešanas izvērtējumu. </a:t>
            </a:r>
            <a:endParaRPr lang="lv-LV" sz="2200" dirty="0" smtClean="0"/>
          </a:p>
          <a:p>
            <a:pPr marL="0" indent="0" algn="just">
              <a:spcBef>
                <a:spcPts val="0"/>
              </a:spcBef>
              <a:buNone/>
            </a:pPr>
            <a:endParaRPr lang="lv-LV" sz="2200" b="1" dirty="0" smtClean="0"/>
          </a:p>
          <a:p>
            <a:pPr marL="0" indent="0" algn="just">
              <a:spcBef>
                <a:spcPts val="0"/>
              </a:spcBef>
              <a:buNone/>
            </a:pPr>
            <a:r>
              <a:rPr lang="lv-LV" sz="2200" b="1" dirty="0" smtClean="0"/>
              <a:t>Uzdevumi</a:t>
            </a:r>
            <a:r>
              <a:rPr lang="lv-LV" sz="2200" dirty="0" smtClean="0"/>
              <a:t>: </a:t>
            </a:r>
          </a:p>
          <a:p>
            <a:pPr marL="914400" lvl="1" indent="-514350" algn="just">
              <a:spcBef>
                <a:spcPts val="0"/>
              </a:spcBef>
              <a:buAutoNum type="alphaLcParenR"/>
            </a:pPr>
            <a:r>
              <a:rPr lang="lv-LV" sz="2200" dirty="0" smtClean="0"/>
              <a:t>anketēt </a:t>
            </a:r>
            <a:r>
              <a:rPr lang="lv-LV" sz="2200" dirty="0"/>
              <a:t>mērķa </a:t>
            </a:r>
            <a:r>
              <a:rPr lang="lv-LV" sz="2200" dirty="0" smtClean="0"/>
              <a:t>grupu;</a:t>
            </a:r>
          </a:p>
          <a:p>
            <a:pPr marL="914400" lvl="1" indent="-514350" algn="just">
              <a:spcBef>
                <a:spcPts val="0"/>
              </a:spcBef>
              <a:buAutoNum type="alphaLcParenR"/>
            </a:pPr>
            <a:r>
              <a:rPr lang="lv-LV" sz="2200" dirty="0" smtClean="0"/>
              <a:t>balstoties </a:t>
            </a:r>
            <a:r>
              <a:rPr lang="lv-LV" sz="2200" dirty="0"/>
              <a:t>uz anketēšanas rezultātiem, </a:t>
            </a:r>
            <a:r>
              <a:rPr lang="lv-LV" sz="2200" dirty="0" smtClean="0"/>
              <a:t>īstenot </a:t>
            </a:r>
            <a:r>
              <a:rPr lang="lv-LV" sz="2200" dirty="0"/>
              <a:t>sešas </a:t>
            </a:r>
            <a:r>
              <a:rPr lang="lv-LV" sz="2200" dirty="0" smtClean="0"/>
              <a:t>domnīcas; </a:t>
            </a:r>
            <a:endParaRPr lang="lv-LV" sz="2200" dirty="0" smtClean="0"/>
          </a:p>
          <a:p>
            <a:pPr marL="914400" lvl="1" indent="-514350" algn="just">
              <a:spcBef>
                <a:spcPts val="0"/>
              </a:spcBef>
              <a:buAutoNum type="alphaLcParenR"/>
            </a:pPr>
            <a:r>
              <a:rPr lang="lv-LV" sz="2200" dirty="0" smtClean="0"/>
              <a:t>veikt </a:t>
            </a:r>
            <a:r>
              <a:rPr lang="lv-LV" sz="2200" dirty="0"/>
              <a:t>11 starpinstitūciju sadarbības grupu speciālistu padziļinātās </a:t>
            </a:r>
            <a:r>
              <a:rPr lang="lv-LV" sz="2200" dirty="0" smtClean="0"/>
              <a:t>intervijas; </a:t>
            </a:r>
          </a:p>
          <a:p>
            <a:pPr marL="914400" lvl="1" indent="-514350" algn="just">
              <a:spcBef>
                <a:spcPts val="0"/>
              </a:spcBef>
              <a:buAutoNum type="alphaLcParenR"/>
            </a:pPr>
            <a:r>
              <a:rPr lang="lv-LV" sz="2200" dirty="0" smtClean="0"/>
              <a:t>izstrādāt </a:t>
            </a:r>
            <a:r>
              <a:rPr lang="lv-LV" sz="2200" dirty="0" smtClean="0"/>
              <a:t>izvērtējumu gala </a:t>
            </a:r>
            <a:r>
              <a:rPr lang="lv-LV" sz="2200" dirty="0"/>
              <a:t>ziņojumā. </a:t>
            </a:r>
          </a:p>
        </p:txBody>
      </p:sp>
    </p:spTree>
    <p:extLst>
      <p:ext uri="{BB962C8B-B14F-4D97-AF65-F5344CB8AC3E}">
        <p14:creationId xmlns:p14="http://schemas.microsoft.com/office/powerpoint/2010/main" val="2348470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Izpētes mērķa grupas</a:t>
            </a:r>
            <a:endParaRPr lang="lv-LV" dirty="0"/>
          </a:p>
        </p:txBody>
      </p:sp>
      <p:sp>
        <p:nvSpPr>
          <p:cNvPr id="3" name="Content Placeholder 2"/>
          <p:cNvSpPr>
            <a:spLocks noGrp="1"/>
          </p:cNvSpPr>
          <p:nvPr>
            <p:ph idx="1"/>
          </p:nvPr>
        </p:nvSpPr>
        <p:spPr/>
        <p:txBody>
          <a:bodyPr>
            <a:noAutofit/>
          </a:bodyPr>
          <a:lstStyle/>
          <a:p>
            <a:pPr marL="0" indent="0" algn="just">
              <a:buNone/>
            </a:pPr>
            <a:r>
              <a:rPr lang="lv-LV" sz="2200" dirty="0" smtClean="0"/>
              <a:t>Mērķa </a:t>
            </a:r>
            <a:r>
              <a:rPr lang="lv-LV" sz="2200" dirty="0"/>
              <a:t>grupas </a:t>
            </a:r>
            <a:r>
              <a:rPr lang="lv-LV" sz="2200" dirty="0" smtClean="0"/>
              <a:t>sastāvs </a:t>
            </a:r>
            <a:r>
              <a:rPr lang="lv-LV" sz="2200" dirty="0"/>
              <a:t>ietverts </a:t>
            </a:r>
            <a:r>
              <a:rPr lang="lv-LV" sz="2200" dirty="0" smtClean="0"/>
              <a:t>MK </a:t>
            </a:r>
            <a:r>
              <a:rPr lang="lv-LV" sz="2200" dirty="0"/>
              <a:t>noteikumu </a:t>
            </a:r>
            <a:r>
              <a:rPr lang="lv-LV" sz="2200" dirty="0" smtClean="0"/>
              <a:t>5</a:t>
            </a:r>
            <a:r>
              <a:rPr lang="lv-LV" sz="2200" dirty="0"/>
              <a:t>. un </a:t>
            </a:r>
            <a:r>
              <a:rPr lang="lv-LV" sz="2200" dirty="0" smtClean="0"/>
              <a:t>6.punktā: </a:t>
            </a:r>
            <a:r>
              <a:rPr lang="lv-LV" sz="2200" i="1" dirty="0" smtClean="0"/>
              <a:t>pašvaldības policija, Valsts policija, sociālais dienests, izglītības pārvalde, izglītības speciālisti, bāriņtiesa, izglītības iestāde, bērnu </a:t>
            </a:r>
            <a:r>
              <a:rPr lang="lv-LV" sz="2200" i="1" dirty="0"/>
              <a:t>aprūpes </a:t>
            </a:r>
            <a:r>
              <a:rPr lang="lv-LV" sz="2200" i="1" dirty="0" smtClean="0"/>
              <a:t>iestāde, ieslodzījuma vieta, pedagoģiski medicīniskā komisija, administratīvā komisija, Valsts </a:t>
            </a:r>
            <a:r>
              <a:rPr lang="lv-LV" sz="2200" i="1" dirty="0"/>
              <a:t>probācijas </a:t>
            </a:r>
            <a:r>
              <a:rPr lang="lv-LV" sz="2200" i="1" dirty="0" smtClean="0"/>
              <a:t>dienests, </a:t>
            </a:r>
            <a:r>
              <a:rPr lang="lv-LV" sz="2200" i="1" dirty="0" smtClean="0"/>
              <a:t>NVO</a:t>
            </a:r>
            <a:r>
              <a:rPr lang="lv-LV" sz="2200" dirty="0" smtClean="0"/>
              <a:t>.</a:t>
            </a:r>
            <a:endParaRPr lang="lv-LV" sz="2200" dirty="0"/>
          </a:p>
          <a:p>
            <a:pPr algn="just"/>
            <a:endParaRPr lang="lv-LV" sz="2200" dirty="0" smtClean="0"/>
          </a:p>
          <a:p>
            <a:pPr marL="0" indent="0" algn="just">
              <a:buNone/>
            </a:pPr>
            <a:r>
              <a:rPr lang="lv-LV" sz="2200" dirty="0" smtClean="0"/>
              <a:t>Realitātē </a:t>
            </a:r>
            <a:r>
              <a:rPr lang="lv-LV" sz="2200" dirty="0" smtClean="0"/>
              <a:t>plašāks - </a:t>
            </a:r>
            <a:r>
              <a:rPr lang="lv-LV" sz="2200" i="1" dirty="0" smtClean="0"/>
              <a:t>arī </a:t>
            </a:r>
            <a:r>
              <a:rPr lang="lv-LV" sz="2200" i="1" dirty="0"/>
              <a:t>citi speciālisti</a:t>
            </a:r>
            <a:r>
              <a:rPr lang="lv-LV" sz="2200" dirty="0"/>
              <a:t>, kuri ikdienā savus profesionālos pienākumus veic ciešā saiknē ar sadarbības </a:t>
            </a:r>
            <a:r>
              <a:rPr lang="lv-LV" sz="2200" dirty="0" smtClean="0"/>
              <a:t>grupām (pašvaldību </a:t>
            </a:r>
            <a:r>
              <a:rPr lang="lv-LV" sz="2200" dirty="0"/>
              <a:t>izglītības pārvalžu speciālisti, pašvaldību jauniešu centru darbinieki, sociālie pedagogi un </a:t>
            </a:r>
            <a:r>
              <a:rPr lang="lv-LV" sz="2200" dirty="0" smtClean="0"/>
              <a:t>citi).</a:t>
            </a:r>
            <a:endParaRPr lang="lv-LV" sz="2200" dirty="0"/>
          </a:p>
        </p:txBody>
      </p:sp>
    </p:spTree>
    <p:extLst>
      <p:ext uri="{BB962C8B-B14F-4D97-AF65-F5344CB8AC3E}">
        <p14:creationId xmlns:p14="http://schemas.microsoft.com/office/powerpoint/2010/main" val="1596387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t>Pētniecības un datu ieguves metodes</a:t>
            </a:r>
            <a:endParaRPr lang="lv-LV" dirty="0"/>
          </a:p>
        </p:txBody>
      </p:sp>
      <p:sp>
        <p:nvSpPr>
          <p:cNvPr id="3" name="Content Placeholder 2"/>
          <p:cNvSpPr>
            <a:spLocks noGrp="1"/>
          </p:cNvSpPr>
          <p:nvPr>
            <p:ph idx="1"/>
          </p:nvPr>
        </p:nvSpPr>
        <p:spPr>
          <a:xfrm>
            <a:off x="457200" y="1340768"/>
            <a:ext cx="8229600" cy="4785395"/>
          </a:xfrm>
        </p:spPr>
        <p:txBody>
          <a:bodyPr>
            <a:noAutofit/>
          </a:bodyPr>
          <a:lstStyle/>
          <a:p>
            <a:pPr algn="just">
              <a:spcBef>
                <a:spcPts val="0"/>
              </a:spcBef>
            </a:pPr>
            <a:r>
              <a:rPr lang="lv-LV" sz="2200" u="sng" dirty="0"/>
              <a:t>I</a:t>
            </a:r>
            <a:r>
              <a:rPr lang="lv-LV" sz="2200" u="sng" dirty="0" smtClean="0"/>
              <a:t>egūto </a:t>
            </a:r>
            <a:r>
              <a:rPr lang="lv-LV" sz="2200" u="sng" dirty="0"/>
              <a:t>ziņu un datu </a:t>
            </a:r>
            <a:r>
              <a:rPr lang="lv-LV" sz="2200" u="sng" dirty="0" smtClean="0"/>
              <a:t>analīze </a:t>
            </a:r>
            <a:r>
              <a:rPr lang="lv-LV" sz="2200" u="sng" dirty="0"/>
              <a:t>un </a:t>
            </a:r>
            <a:r>
              <a:rPr lang="lv-LV" sz="2200" u="sng" dirty="0" smtClean="0"/>
              <a:t>sintēze</a:t>
            </a:r>
            <a:r>
              <a:rPr lang="lv-LV" sz="2200" dirty="0" smtClean="0"/>
              <a:t> - Latvijas</a:t>
            </a:r>
            <a:r>
              <a:rPr lang="lv-LV" sz="2200" dirty="0"/>
              <a:t>, </a:t>
            </a:r>
            <a:r>
              <a:rPr lang="lv-LV" sz="2200" dirty="0" smtClean="0"/>
              <a:t>ES </a:t>
            </a:r>
            <a:r>
              <a:rPr lang="lv-LV" sz="2200" dirty="0" smtClean="0"/>
              <a:t>valstu un starptautisko </a:t>
            </a:r>
            <a:r>
              <a:rPr lang="lv-LV" sz="2200" dirty="0"/>
              <a:t>tiesību </a:t>
            </a:r>
            <a:r>
              <a:rPr lang="lv-LV" sz="2200" dirty="0" smtClean="0"/>
              <a:t>aktu, prakses </a:t>
            </a:r>
            <a:r>
              <a:rPr lang="lv-LV" sz="2200" dirty="0"/>
              <a:t>un </a:t>
            </a:r>
            <a:r>
              <a:rPr lang="lv-LV" sz="2200" dirty="0" smtClean="0"/>
              <a:t>citu avotu analīze. </a:t>
            </a:r>
            <a:endParaRPr lang="lv-LV" sz="2200" dirty="0" smtClean="0"/>
          </a:p>
          <a:p>
            <a:pPr algn="just">
              <a:spcBef>
                <a:spcPts val="0"/>
              </a:spcBef>
            </a:pPr>
            <a:endParaRPr lang="lv-LV" sz="2200" u="sng" dirty="0" smtClean="0"/>
          </a:p>
          <a:p>
            <a:pPr algn="just">
              <a:spcBef>
                <a:spcPts val="0"/>
              </a:spcBef>
            </a:pPr>
            <a:r>
              <a:rPr lang="lv-LV" sz="2200" u="sng" dirty="0" smtClean="0"/>
              <a:t>Indukcija, dedukcija </a:t>
            </a:r>
            <a:r>
              <a:rPr lang="lv-LV" sz="2200" u="sng" dirty="0"/>
              <a:t>un </a:t>
            </a:r>
            <a:r>
              <a:rPr lang="lv-LV" sz="2200" u="sng" dirty="0" smtClean="0"/>
              <a:t>monogrāfiskā metode</a:t>
            </a:r>
            <a:r>
              <a:rPr lang="lv-LV" sz="2200" dirty="0" smtClean="0"/>
              <a:t> -  Latvijas </a:t>
            </a:r>
            <a:r>
              <a:rPr lang="lv-LV" sz="2200" dirty="0"/>
              <a:t>un </a:t>
            </a:r>
            <a:r>
              <a:rPr lang="lv-LV" sz="2200" dirty="0" smtClean="0"/>
              <a:t>citu </a:t>
            </a:r>
            <a:r>
              <a:rPr lang="lv-LV" sz="2200" dirty="0" smtClean="0"/>
              <a:t>ES </a:t>
            </a:r>
            <a:r>
              <a:rPr lang="lv-LV" sz="2200" dirty="0" smtClean="0"/>
              <a:t>valstu prakses </a:t>
            </a:r>
            <a:r>
              <a:rPr lang="lv-LV" sz="2200" dirty="0"/>
              <a:t>bērnu tiesību aizsardzības </a:t>
            </a:r>
            <a:r>
              <a:rPr lang="lv-LV" sz="2200" dirty="0" smtClean="0"/>
              <a:t>jomā analīze</a:t>
            </a:r>
          </a:p>
          <a:p>
            <a:pPr algn="just">
              <a:spcBef>
                <a:spcPts val="0"/>
              </a:spcBef>
            </a:pPr>
            <a:endParaRPr lang="lv-LV" sz="2200" u="sng" dirty="0"/>
          </a:p>
          <a:p>
            <a:pPr algn="just">
              <a:spcBef>
                <a:spcPts val="0"/>
              </a:spcBef>
            </a:pPr>
            <a:r>
              <a:rPr lang="lv-LV" sz="2200" u="sng" dirty="0" smtClean="0"/>
              <a:t>Kvantitatīvās </a:t>
            </a:r>
            <a:r>
              <a:rPr lang="lv-LV" sz="2200" u="sng" dirty="0"/>
              <a:t>pētniecības </a:t>
            </a:r>
            <a:r>
              <a:rPr lang="lv-LV" sz="2200" u="sng" dirty="0" smtClean="0"/>
              <a:t>metodes</a:t>
            </a:r>
            <a:r>
              <a:rPr lang="lv-LV" sz="2200" dirty="0" smtClean="0"/>
              <a:t> - cēloņu </a:t>
            </a:r>
            <a:r>
              <a:rPr lang="lv-LV" sz="2200" dirty="0"/>
              <a:t>un seku </a:t>
            </a:r>
            <a:r>
              <a:rPr lang="lv-LV" sz="2200" dirty="0" smtClean="0"/>
              <a:t>analīze; </a:t>
            </a:r>
            <a:r>
              <a:rPr lang="lv-LV" sz="2200" dirty="0" smtClean="0"/>
              <a:t>padziļinātās </a:t>
            </a:r>
            <a:r>
              <a:rPr lang="lv-LV" sz="2200" dirty="0"/>
              <a:t>intervijas, </a:t>
            </a:r>
            <a:r>
              <a:rPr lang="lv-LV" sz="2200" dirty="0" smtClean="0"/>
              <a:t>novērojumi; </a:t>
            </a:r>
            <a:r>
              <a:rPr lang="lv-LV" sz="2200" dirty="0"/>
              <a:t>meta </a:t>
            </a:r>
            <a:r>
              <a:rPr lang="lv-LV" sz="2200" dirty="0" smtClean="0"/>
              <a:t>analīze </a:t>
            </a:r>
            <a:endParaRPr lang="lv-LV" sz="2200" dirty="0" smtClean="0"/>
          </a:p>
          <a:p>
            <a:pPr algn="just">
              <a:spcBef>
                <a:spcPts val="0"/>
              </a:spcBef>
            </a:pPr>
            <a:endParaRPr lang="lv-LV" sz="2200" u="sng" dirty="0" smtClean="0"/>
          </a:p>
          <a:p>
            <a:pPr algn="just">
              <a:spcBef>
                <a:spcPts val="0"/>
              </a:spcBef>
            </a:pPr>
            <a:r>
              <a:rPr lang="lv-LV" sz="2200" u="sng" dirty="0" smtClean="0"/>
              <a:t>Kvalitatīvās </a:t>
            </a:r>
            <a:r>
              <a:rPr lang="lv-LV" sz="2200" u="sng" dirty="0"/>
              <a:t>pētniecības metodes</a:t>
            </a:r>
            <a:r>
              <a:rPr lang="lv-LV" sz="2200" dirty="0"/>
              <a:t> </a:t>
            </a:r>
            <a:r>
              <a:rPr lang="lv-LV" sz="2200" dirty="0" smtClean="0"/>
              <a:t> - tieši </a:t>
            </a:r>
            <a:r>
              <a:rPr lang="lv-LV" sz="2200" dirty="0"/>
              <a:t>novērojumi, diskusijas domnīcās; dokumentu analīze (teksta un kontentanalīze), situāciju </a:t>
            </a:r>
            <a:r>
              <a:rPr lang="lv-LV" sz="2200" dirty="0" smtClean="0"/>
              <a:t>analīze</a:t>
            </a:r>
            <a:endParaRPr lang="lv-LV" sz="2200" dirty="0"/>
          </a:p>
        </p:txBody>
      </p:sp>
    </p:spTree>
    <p:extLst>
      <p:ext uri="{BB962C8B-B14F-4D97-AF65-F5344CB8AC3E}">
        <p14:creationId xmlns:p14="http://schemas.microsoft.com/office/powerpoint/2010/main" val="2030181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Aptauja un intervijas</a:t>
            </a:r>
            <a:endParaRPr lang="lv-LV" dirty="0"/>
          </a:p>
        </p:txBody>
      </p:sp>
      <p:sp>
        <p:nvSpPr>
          <p:cNvPr id="3" name="Content Placeholder 2"/>
          <p:cNvSpPr>
            <a:spLocks noGrp="1"/>
          </p:cNvSpPr>
          <p:nvPr>
            <p:ph idx="1"/>
          </p:nvPr>
        </p:nvSpPr>
        <p:spPr/>
        <p:txBody>
          <a:bodyPr>
            <a:noAutofit/>
          </a:bodyPr>
          <a:lstStyle/>
          <a:p>
            <a:pPr marL="0" indent="0" algn="just">
              <a:spcBef>
                <a:spcPts val="0"/>
              </a:spcBef>
              <a:buNone/>
            </a:pPr>
            <a:r>
              <a:rPr lang="lv-LV" sz="2200" dirty="0" smtClean="0"/>
              <a:t>Aptaujā v</a:t>
            </a:r>
            <a:r>
              <a:rPr lang="lv-LV" sz="2200" dirty="0" smtClean="0"/>
              <a:t>iedokļus </a:t>
            </a:r>
            <a:r>
              <a:rPr lang="lv-LV" sz="2200" dirty="0" smtClean="0"/>
              <a:t>pauda speciālisti no </a:t>
            </a:r>
            <a:r>
              <a:rPr lang="lv-LV" sz="2200" dirty="0"/>
              <a:t>119 </a:t>
            </a:r>
            <a:r>
              <a:rPr lang="lv-LV" sz="2200" dirty="0" smtClean="0"/>
              <a:t>pašvaldībām.</a:t>
            </a:r>
          </a:p>
          <a:p>
            <a:pPr marL="0" indent="0" algn="just">
              <a:spcBef>
                <a:spcPts val="0"/>
              </a:spcBef>
              <a:buNone/>
            </a:pPr>
            <a:endParaRPr lang="lv-LV" sz="2200" dirty="0" smtClean="0"/>
          </a:p>
          <a:p>
            <a:pPr marL="0" indent="0" algn="just">
              <a:spcBef>
                <a:spcPts val="0"/>
              </a:spcBef>
              <a:buNone/>
            </a:pPr>
            <a:r>
              <a:rPr lang="lv-LV" sz="2200" dirty="0"/>
              <a:t>Intervijas ar </a:t>
            </a:r>
            <a:r>
              <a:rPr lang="lv-LV" sz="2200" dirty="0" smtClean="0"/>
              <a:t>11 </a:t>
            </a:r>
            <a:r>
              <a:rPr lang="lv-LV" sz="2200" dirty="0" smtClean="0"/>
              <a:t>speciālistiem:</a:t>
            </a:r>
            <a:endParaRPr lang="lv-LV" sz="2200" dirty="0" smtClean="0"/>
          </a:p>
          <a:p>
            <a:pPr marL="914400" lvl="1" indent="-514350" algn="just">
              <a:spcBef>
                <a:spcPts val="0"/>
              </a:spcBef>
              <a:buFont typeface="+mj-lt"/>
              <a:buAutoNum type="arabicParenR"/>
            </a:pPr>
            <a:r>
              <a:rPr lang="lv-LV" sz="2200" dirty="0" smtClean="0"/>
              <a:t> </a:t>
            </a:r>
            <a:r>
              <a:rPr lang="lv-LV" sz="2200" dirty="0" smtClean="0"/>
              <a:t>septiņas intervijas </a:t>
            </a:r>
            <a:r>
              <a:rPr lang="lv-LV" sz="2200" dirty="0"/>
              <a:t>tika </a:t>
            </a:r>
            <a:r>
              <a:rPr lang="lv-LV" sz="2200" dirty="0" smtClean="0"/>
              <a:t>veidotas </a:t>
            </a:r>
            <a:r>
              <a:rPr lang="lv-LV" sz="2200" dirty="0"/>
              <a:t>strukturētā veidā un </a:t>
            </a:r>
            <a:r>
              <a:rPr lang="lv-LV" sz="2200" dirty="0" smtClean="0"/>
              <a:t>veiktas, </a:t>
            </a:r>
            <a:r>
              <a:rPr lang="lv-LV" sz="2200" dirty="0"/>
              <a:t>izmantojot </a:t>
            </a:r>
            <a:r>
              <a:rPr lang="lv-LV" sz="2200" dirty="0" smtClean="0"/>
              <a:t>telefonintervijas. </a:t>
            </a:r>
            <a:r>
              <a:rPr lang="lv-LV" sz="2200" dirty="0" smtClean="0"/>
              <a:t>Telefonintervija ar katru respondentu tika organizēta tā, lai tā iekļautos metodoloģijā paredzētajā vienā stundā, uz katru atbildi rēķinot sešas minūtes; </a:t>
            </a:r>
          </a:p>
          <a:p>
            <a:pPr marL="914400" lvl="1" indent="-514350" algn="just">
              <a:spcBef>
                <a:spcPts val="0"/>
              </a:spcBef>
              <a:buFont typeface="+mj-lt"/>
              <a:buAutoNum type="arabicParenR"/>
            </a:pPr>
            <a:r>
              <a:rPr lang="lv-LV" sz="2200" dirty="0" smtClean="0"/>
              <a:t>četras intervijas tika veiktas rakstveidā, iepriekš respondentam elektroniskā formā iesūtot intervijas jautājumus, sniedzot noteiktu laika posmu atbilžu sagatavošanai un iesniegšanai ar elektroniskā pasta starpniecību.</a:t>
            </a:r>
            <a:endParaRPr lang="lv-LV" sz="2200" dirty="0"/>
          </a:p>
        </p:txBody>
      </p:sp>
    </p:spTree>
    <p:extLst>
      <p:ext uri="{BB962C8B-B14F-4D97-AF65-F5344CB8AC3E}">
        <p14:creationId xmlns:p14="http://schemas.microsoft.com/office/powerpoint/2010/main" val="775372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Reģionālās domnīcas</a:t>
            </a:r>
            <a:endParaRPr lang="lv-LV" dirty="0"/>
          </a:p>
        </p:txBody>
      </p:sp>
      <p:sp>
        <p:nvSpPr>
          <p:cNvPr id="3" name="Content Placeholder 2"/>
          <p:cNvSpPr>
            <a:spLocks noGrp="1"/>
          </p:cNvSpPr>
          <p:nvPr>
            <p:ph idx="1"/>
          </p:nvPr>
        </p:nvSpPr>
        <p:spPr>
          <a:xfrm>
            <a:off x="457200" y="1412776"/>
            <a:ext cx="8229600" cy="4713387"/>
          </a:xfrm>
        </p:spPr>
        <p:txBody>
          <a:bodyPr>
            <a:normAutofit/>
          </a:bodyPr>
          <a:lstStyle/>
          <a:p>
            <a:pPr marL="0" indent="0" algn="just">
              <a:spcBef>
                <a:spcPts val="0"/>
              </a:spcBef>
              <a:buNone/>
            </a:pPr>
            <a:r>
              <a:rPr lang="lv-LV" sz="2300" dirty="0" smtClean="0"/>
              <a:t>Sešas </a:t>
            </a:r>
            <a:r>
              <a:rPr lang="lv-LV" sz="2300" dirty="0"/>
              <a:t>strukturētās diskusijas </a:t>
            </a:r>
            <a:r>
              <a:rPr lang="lv-LV" sz="2300" dirty="0" smtClean="0"/>
              <a:t>(domnīcas): </a:t>
            </a:r>
            <a:endParaRPr lang="lv-LV" sz="2300" dirty="0" smtClean="0"/>
          </a:p>
          <a:p>
            <a:pPr lvl="1" algn="just">
              <a:spcBef>
                <a:spcPts val="0"/>
              </a:spcBef>
              <a:buFont typeface="Wingdings" panose="05000000000000000000" pitchFamily="2" charset="2"/>
              <a:buChar char="§"/>
            </a:pPr>
            <a:r>
              <a:rPr lang="lv-LV" sz="2300" dirty="0" smtClean="0"/>
              <a:t>Jelgavā </a:t>
            </a:r>
            <a:r>
              <a:rPr lang="lv-LV" sz="2300" dirty="0"/>
              <a:t>(Zemgales </a:t>
            </a:r>
            <a:r>
              <a:rPr lang="lv-LV" sz="2300" dirty="0" smtClean="0"/>
              <a:t>novadi</a:t>
            </a:r>
            <a:r>
              <a:rPr lang="lv-LV" sz="2300" dirty="0" smtClean="0"/>
              <a:t>)</a:t>
            </a:r>
          </a:p>
          <a:p>
            <a:pPr lvl="1" algn="just">
              <a:spcBef>
                <a:spcPts val="0"/>
              </a:spcBef>
              <a:buFont typeface="Wingdings" panose="05000000000000000000" pitchFamily="2" charset="2"/>
              <a:buChar char="§"/>
            </a:pPr>
            <a:r>
              <a:rPr lang="lv-LV" sz="2300" dirty="0" smtClean="0"/>
              <a:t>Saldū </a:t>
            </a:r>
            <a:r>
              <a:rPr lang="lv-LV" sz="2300" dirty="0"/>
              <a:t>(Kurzemes novadi</a:t>
            </a:r>
            <a:r>
              <a:rPr lang="lv-LV" sz="2300" dirty="0" smtClean="0"/>
              <a:t>)</a:t>
            </a:r>
          </a:p>
          <a:p>
            <a:pPr lvl="1" algn="just">
              <a:spcBef>
                <a:spcPts val="0"/>
              </a:spcBef>
              <a:buFont typeface="Wingdings" panose="05000000000000000000" pitchFamily="2" charset="2"/>
              <a:buChar char="§"/>
            </a:pPr>
            <a:r>
              <a:rPr lang="lv-LV" sz="2300" dirty="0" smtClean="0"/>
              <a:t>Cēsīs </a:t>
            </a:r>
            <a:r>
              <a:rPr lang="lv-LV" sz="2300" dirty="0"/>
              <a:t>(daļa Vidzemes </a:t>
            </a:r>
            <a:r>
              <a:rPr lang="lv-LV" sz="2300" dirty="0" smtClean="0"/>
              <a:t>novadu</a:t>
            </a:r>
            <a:r>
              <a:rPr lang="lv-LV" sz="2300" dirty="0" smtClean="0"/>
              <a:t>)</a:t>
            </a:r>
          </a:p>
          <a:p>
            <a:pPr lvl="1" algn="just">
              <a:spcBef>
                <a:spcPts val="0"/>
              </a:spcBef>
              <a:buFont typeface="Wingdings" panose="05000000000000000000" pitchFamily="2" charset="2"/>
              <a:buChar char="§"/>
            </a:pPr>
            <a:r>
              <a:rPr lang="lv-LV" sz="2300" dirty="0" smtClean="0"/>
              <a:t>Valmierā </a:t>
            </a:r>
            <a:r>
              <a:rPr lang="lv-LV" sz="2300" dirty="0"/>
              <a:t>(daļa Vidzemes novadu un Ziemeļu Latgale), </a:t>
            </a:r>
            <a:endParaRPr lang="lv-LV" sz="2300" dirty="0" smtClean="0"/>
          </a:p>
          <a:p>
            <a:pPr lvl="1" algn="just">
              <a:spcBef>
                <a:spcPts val="0"/>
              </a:spcBef>
              <a:buFont typeface="Wingdings" panose="05000000000000000000" pitchFamily="2" charset="2"/>
              <a:buChar char="§"/>
            </a:pPr>
            <a:r>
              <a:rPr lang="lv-LV" sz="2300" dirty="0" smtClean="0"/>
              <a:t>Daugavpilī </a:t>
            </a:r>
            <a:r>
              <a:rPr lang="lv-LV" sz="2300" dirty="0"/>
              <a:t>(</a:t>
            </a:r>
            <a:r>
              <a:rPr lang="lv-LV" sz="2300" dirty="0" smtClean="0"/>
              <a:t>Latgale) </a:t>
            </a:r>
            <a:endParaRPr lang="lv-LV" sz="2300" dirty="0" smtClean="0"/>
          </a:p>
          <a:p>
            <a:pPr lvl="1" algn="just">
              <a:spcBef>
                <a:spcPts val="0"/>
              </a:spcBef>
              <a:buFont typeface="Wingdings" panose="05000000000000000000" pitchFamily="2" charset="2"/>
              <a:buChar char="§"/>
            </a:pPr>
            <a:r>
              <a:rPr lang="lv-LV" sz="2300" dirty="0" smtClean="0"/>
              <a:t>Ikšķilē </a:t>
            </a:r>
            <a:r>
              <a:rPr lang="lv-LV" sz="2300" dirty="0"/>
              <a:t>(Pierīgas novadi un speciālisti, kuri </a:t>
            </a:r>
            <a:r>
              <a:rPr lang="lv-LV" sz="2300" dirty="0" smtClean="0"/>
              <a:t>nepiedalījās </a:t>
            </a:r>
            <a:r>
              <a:rPr lang="lv-LV" sz="2300" dirty="0"/>
              <a:t>iepriekšējās </a:t>
            </a:r>
            <a:r>
              <a:rPr lang="lv-LV" sz="2300" dirty="0" smtClean="0"/>
              <a:t>domnīcās</a:t>
            </a:r>
            <a:r>
              <a:rPr lang="lv-LV" sz="2300" dirty="0" smtClean="0"/>
              <a:t>)</a:t>
            </a:r>
            <a:endParaRPr lang="lv-LV" sz="2300" dirty="0" smtClean="0"/>
          </a:p>
          <a:p>
            <a:pPr algn="just">
              <a:spcBef>
                <a:spcPts val="0"/>
              </a:spcBef>
            </a:pPr>
            <a:endParaRPr lang="lv-LV" sz="2300" dirty="0" smtClean="0"/>
          </a:p>
          <a:p>
            <a:pPr marL="0" indent="0" algn="just">
              <a:buNone/>
            </a:pPr>
            <a:endParaRPr lang="lv-LV" sz="2200" dirty="0"/>
          </a:p>
        </p:txBody>
      </p:sp>
    </p:spTree>
    <p:extLst>
      <p:ext uri="{BB962C8B-B14F-4D97-AF65-F5344CB8AC3E}">
        <p14:creationId xmlns:p14="http://schemas.microsoft.com/office/powerpoint/2010/main" val="390138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Reģionālās domnīcas</a:t>
            </a:r>
            <a:endParaRPr lang="lv-LV" dirty="0"/>
          </a:p>
        </p:txBody>
      </p:sp>
      <p:sp>
        <p:nvSpPr>
          <p:cNvPr id="3" name="Content Placeholder 2"/>
          <p:cNvSpPr>
            <a:spLocks noGrp="1"/>
          </p:cNvSpPr>
          <p:nvPr>
            <p:ph idx="1"/>
          </p:nvPr>
        </p:nvSpPr>
        <p:spPr>
          <a:xfrm>
            <a:off x="457200" y="1412776"/>
            <a:ext cx="8229600" cy="4713387"/>
          </a:xfrm>
        </p:spPr>
        <p:txBody>
          <a:bodyPr>
            <a:normAutofit/>
          </a:bodyPr>
          <a:lstStyle/>
          <a:p>
            <a:pPr marL="0" indent="0" algn="just">
              <a:spcBef>
                <a:spcPts val="0"/>
              </a:spcBef>
              <a:buNone/>
            </a:pPr>
            <a:r>
              <a:rPr lang="lv-LV" sz="2300" dirty="0" smtClean="0"/>
              <a:t>Domnīcās </a:t>
            </a:r>
            <a:r>
              <a:rPr lang="lv-LV" sz="2300" dirty="0"/>
              <a:t>tika diskutēts par </a:t>
            </a:r>
            <a:r>
              <a:rPr lang="lv-LV" sz="2300" dirty="0" smtClean="0"/>
              <a:t>pētnieku un dalībnieku izvirzītajiem aktuāliem jautājumiem, kuriem lielāko tiesu bija praktiska ievirze:</a:t>
            </a:r>
          </a:p>
          <a:p>
            <a:pPr marL="857250" lvl="1" indent="-457200" algn="just">
              <a:spcBef>
                <a:spcPts val="0"/>
              </a:spcBef>
              <a:buFont typeface="+mj-lt"/>
              <a:buAutoNum type="arabicPeriod"/>
            </a:pPr>
            <a:r>
              <a:rPr lang="lv-LV" sz="2300" dirty="0" smtClean="0"/>
              <a:t>Sadarbības grupu locekļu zināšanas </a:t>
            </a:r>
            <a:r>
              <a:rPr lang="lv-LV" sz="2300" dirty="0"/>
              <a:t>un </a:t>
            </a:r>
            <a:r>
              <a:rPr lang="lv-LV" sz="2300" dirty="0" smtClean="0"/>
              <a:t>prasmes</a:t>
            </a:r>
          </a:p>
          <a:p>
            <a:pPr marL="857250" lvl="1" indent="-457200" algn="just">
              <a:spcBef>
                <a:spcPts val="0"/>
              </a:spcBef>
              <a:buFont typeface="+mj-lt"/>
              <a:buAutoNum type="arabicPeriod"/>
            </a:pPr>
            <a:r>
              <a:rPr lang="lv-LV" sz="2300" dirty="0"/>
              <a:t>Atbalsts no pašvaldībām </a:t>
            </a:r>
            <a:r>
              <a:rPr lang="lv-LV" sz="2300" dirty="0" smtClean="0"/>
              <a:t>(pašvaldību </a:t>
            </a:r>
            <a:r>
              <a:rPr lang="lv-LV" sz="2300" dirty="0"/>
              <a:t>politiķu atbalsts) un citām </a:t>
            </a:r>
            <a:r>
              <a:rPr lang="lv-LV" sz="2300" dirty="0" smtClean="0"/>
              <a:t>iestādēm</a:t>
            </a:r>
          </a:p>
          <a:p>
            <a:pPr marL="857250" lvl="1" indent="-457200" algn="just">
              <a:spcBef>
                <a:spcPts val="0"/>
              </a:spcBef>
              <a:buFont typeface="+mj-lt"/>
              <a:buAutoNum type="arabicPeriod"/>
            </a:pPr>
            <a:r>
              <a:rPr lang="lv-LV" sz="2300" dirty="0"/>
              <a:t>Sadarbība ar </a:t>
            </a:r>
            <a:r>
              <a:rPr lang="lv-LV" sz="2300" dirty="0" smtClean="0"/>
              <a:t>vecākiem</a:t>
            </a:r>
          </a:p>
          <a:p>
            <a:pPr marL="857250" lvl="1" indent="-457200" algn="just">
              <a:spcBef>
                <a:spcPts val="0"/>
              </a:spcBef>
              <a:buFont typeface="+mj-lt"/>
              <a:buAutoNum type="arabicPeriod"/>
            </a:pPr>
            <a:r>
              <a:rPr lang="lv-LV" sz="2300" dirty="0"/>
              <a:t>Audzinoša rakstura piespiedu līdzekļi </a:t>
            </a:r>
            <a:r>
              <a:rPr lang="lv-LV" sz="2300" dirty="0" smtClean="0"/>
              <a:t>bērniem</a:t>
            </a:r>
          </a:p>
          <a:p>
            <a:pPr marL="857250" lvl="1" indent="-457200" algn="just">
              <a:spcBef>
                <a:spcPts val="0"/>
              </a:spcBef>
              <a:buFont typeface="+mj-lt"/>
              <a:buAutoNum type="arabicPeriod"/>
            </a:pPr>
            <a:r>
              <a:rPr lang="lv-LV" sz="2300" dirty="0" smtClean="0"/>
              <a:t>Sadarbība </a:t>
            </a:r>
            <a:r>
              <a:rPr lang="lv-LV" sz="2300" dirty="0"/>
              <a:t>ar ģimenes </a:t>
            </a:r>
            <a:r>
              <a:rPr lang="lv-LV" sz="2300" dirty="0" smtClean="0"/>
              <a:t>ārstiem</a:t>
            </a:r>
          </a:p>
          <a:p>
            <a:pPr marL="857250" lvl="1" indent="-457200" algn="just">
              <a:spcBef>
                <a:spcPts val="0"/>
              </a:spcBef>
              <a:buFont typeface="+mj-lt"/>
              <a:buAutoNum type="arabicPeriod"/>
            </a:pPr>
            <a:r>
              <a:rPr lang="lv-LV" sz="2300" dirty="0"/>
              <a:t>Ziņošana par vardarbību un citiem </a:t>
            </a:r>
            <a:r>
              <a:rPr lang="lv-LV" sz="2300" dirty="0" smtClean="0"/>
              <a:t>pārkāpumiem</a:t>
            </a:r>
          </a:p>
          <a:p>
            <a:pPr marL="857250" lvl="1" indent="-457200" algn="just">
              <a:spcBef>
                <a:spcPts val="0"/>
              </a:spcBef>
              <a:buFont typeface="+mj-lt"/>
              <a:buAutoNum type="arabicPeriod"/>
            </a:pPr>
            <a:r>
              <a:rPr lang="lv-LV" sz="2300" dirty="0"/>
              <a:t>Sadarbības grupas darbības formas un inovācijas šajā jomā</a:t>
            </a:r>
            <a:endParaRPr lang="lv-LV" sz="2300" dirty="0" smtClean="0"/>
          </a:p>
          <a:p>
            <a:pPr algn="just"/>
            <a:endParaRPr lang="lv-LV" sz="2200" dirty="0"/>
          </a:p>
        </p:txBody>
      </p:sp>
    </p:spTree>
    <p:extLst>
      <p:ext uri="{BB962C8B-B14F-4D97-AF65-F5344CB8AC3E}">
        <p14:creationId xmlns:p14="http://schemas.microsoft.com/office/powerpoint/2010/main" val="2320659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ES </a:t>
            </a:r>
            <a:r>
              <a:rPr lang="lv-LV" dirty="0" smtClean="0"/>
              <a:t>valstu </a:t>
            </a:r>
            <a:r>
              <a:rPr lang="lv-LV" dirty="0" smtClean="0"/>
              <a:t>prakse</a:t>
            </a:r>
            <a:endParaRPr lang="lv-LV" dirty="0"/>
          </a:p>
        </p:txBody>
      </p:sp>
      <p:sp>
        <p:nvSpPr>
          <p:cNvPr id="3" name="Content Placeholder 2"/>
          <p:cNvSpPr>
            <a:spLocks noGrp="1"/>
          </p:cNvSpPr>
          <p:nvPr>
            <p:ph idx="1"/>
          </p:nvPr>
        </p:nvSpPr>
        <p:spPr>
          <a:xfrm>
            <a:off x="457200" y="1412776"/>
            <a:ext cx="8229600" cy="4713387"/>
          </a:xfrm>
        </p:spPr>
        <p:txBody>
          <a:bodyPr>
            <a:noAutofit/>
          </a:bodyPr>
          <a:lstStyle/>
          <a:p>
            <a:pPr marL="0" indent="0" algn="just">
              <a:spcBef>
                <a:spcPts val="0"/>
              </a:spcBef>
              <a:buNone/>
            </a:pPr>
            <a:endParaRPr lang="lv-LV" sz="2200" b="1" dirty="0" smtClean="0"/>
          </a:p>
          <a:p>
            <a:pPr marL="0" indent="0" algn="just">
              <a:spcBef>
                <a:spcPts val="0"/>
              </a:spcBef>
              <a:buNone/>
            </a:pPr>
            <a:endParaRPr lang="lv-LV" sz="2200" b="1" dirty="0" smtClean="0"/>
          </a:p>
          <a:p>
            <a:pPr marL="0" indent="0" algn="just">
              <a:spcBef>
                <a:spcPts val="0"/>
              </a:spcBef>
              <a:buNone/>
            </a:pPr>
            <a:r>
              <a:rPr lang="lv-LV" sz="2200" b="1" dirty="0" smtClean="0"/>
              <a:t>Zviedrijā </a:t>
            </a:r>
            <a:r>
              <a:rPr lang="lv-LV" sz="2200" dirty="0" smtClean="0"/>
              <a:t>integrēts</a:t>
            </a:r>
            <a:r>
              <a:rPr lang="lv-LV" sz="2200" dirty="0"/>
              <a:t>, uz bērnu centrēts starpinstitūciju sadarbības modelis, </a:t>
            </a:r>
            <a:r>
              <a:rPr lang="lv-LV" sz="2200" dirty="0" smtClean="0"/>
              <a:t>proti, Bērnu </a:t>
            </a:r>
            <a:r>
              <a:rPr lang="lv-LV" sz="2200" dirty="0"/>
              <a:t>māja, kas ir vienas pieturas aģentūras (izvietotas visā valstī), kur speciālisti strādā ar bērniem, kas cietuši no vardarbības, vai tiem nodarīts citāda veida kaitējums bērna tiesību pārkāpuma gadījumā</a:t>
            </a:r>
            <a:r>
              <a:rPr lang="lv-LV" sz="2200" dirty="0" smtClean="0"/>
              <a:t>.</a:t>
            </a:r>
          </a:p>
          <a:p>
            <a:pPr marL="0" indent="0" algn="just">
              <a:spcBef>
                <a:spcPts val="0"/>
              </a:spcBef>
              <a:buNone/>
            </a:pPr>
            <a:endParaRPr lang="lv-LV"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476672"/>
            <a:ext cx="2011870" cy="12538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66425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ES </a:t>
            </a:r>
            <a:r>
              <a:rPr lang="lv-LV" dirty="0" smtClean="0"/>
              <a:t>valstu </a:t>
            </a:r>
            <a:r>
              <a:rPr lang="lv-LV" dirty="0" smtClean="0"/>
              <a:t>prakse</a:t>
            </a:r>
            <a:endParaRPr lang="lv-LV" dirty="0"/>
          </a:p>
        </p:txBody>
      </p:sp>
      <p:sp>
        <p:nvSpPr>
          <p:cNvPr id="3" name="Content Placeholder 2"/>
          <p:cNvSpPr>
            <a:spLocks noGrp="1"/>
          </p:cNvSpPr>
          <p:nvPr>
            <p:ph idx="1"/>
          </p:nvPr>
        </p:nvSpPr>
        <p:spPr>
          <a:xfrm>
            <a:off x="457200" y="1412776"/>
            <a:ext cx="8229600" cy="4713387"/>
          </a:xfrm>
        </p:spPr>
        <p:txBody>
          <a:bodyPr>
            <a:noAutofit/>
          </a:bodyPr>
          <a:lstStyle/>
          <a:p>
            <a:pPr marL="0" indent="0" algn="just">
              <a:spcBef>
                <a:spcPts val="0"/>
              </a:spcBef>
              <a:buNone/>
            </a:pPr>
            <a:endParaRPr lang="lv-LV" sz="2200" b="1" dirty="0" smtClean="0"/>
          </a:p>
          <a:p>
            <a:pPr marL="0" indent="0" algn="just">
              <a:spcBef>
                <a:spcPts val="0"/>
              </a:spcBef>
              <a:buNone/>
            </a:pPr>
            <a:endParaRPr lang="lv-LV" sz="2200" b="1" dirty="0"/>
          </a:p>
          <a:p>
            <a:pPr marL="0" indent="0" algn="just">
              <a:spcBef>
                <a:spcPts val="0"/>
              </a:spcBef>
              <a:buNone/>
            </a:pPr>
            <a:r>
              <a:rPr lang="lv-LV" sz="2200" b="1" dirty="0" smtClean="0"/>
              <a:t>Īrijā </a:t>
            </a:r>
            <a:r>
              <a:rPr lang="lv-LV" sz="2200" dirty="0" smtClean="0"/>
              <a:t>starpinstitūciju </a:t>
            </a:r>
            <a:r>
              <a:rPr lang="lv-LV" sz="2200" dirty="0"/>
              <a:t>sadarbība tiek koordinēta pašvaldībās divos līmeņos - pirmo līmeni veido konsultāciju vai plānošanas mehānisms, kuru formāli var veidot kā valdi, komiteju vai darba grupu, bet otro līmeni veido operatīvās reaģēšanas grupas, kas strādā ar konkrētiem gadījumiem.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Sistēma </a:t>
            </a:r>
            <a:r>
              <a:rPr lang="lv-LV" sz="2200" dirty="0"/>
              <a:t>tiek vadīta ar informācijas apmaiņas (tajā skaitā tiešsaistes tīmekļa vietnēs), tālākizglītības un aktuālu vadlīniju starpniecību, kas palīdz nodrošināt vienotu izpratni par kopīgiem mērķiem un uzdevumiem. </a:t>
            </a:r>
            <a:endParaRPr lang="lv-LV" sz="22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48" y="620689"/>
            <a:ext cx="2019765" cy="13440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08869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ES </a:t>
            </a:r>
            <a:r>
              <a:rPr lang="lv-LV" dirty="0" smtClean="0"/>
              <a:t>valstu </a:t>
            </a:r>
            <a:r>
              <a:rPr lang="lv-LV" dirty="0" smtClean="0"/>
              <a:t>prakse</a:t>
            </a:r>
            <a:endParaRPr lang="lv-LV" dirty="0"/>
          </a:p>
        </p:txBody>
      </p:sp>
      <p:sp>
        <p:nvSpPr>
          <p:cNvPr id="3" name="Content Placeholder 2"/>
          <p:cNvSpPr>
            <a:spLocks noGrp="1"/>
          </p:cNvSpPr>
          <p:nvPr>
            <p:ph idx="1"/>
          </p:nvPr>
        </p:nvSpPr>
        <p:spPr>
          <a:xfrm>
            <a:off x="457200" y="1412776"/>
            <a:ext cx="8229600" cy="4713387"/>
          </a:xfrm>
        </p:spPr>
        <p:txBody>
          <a:bodyPr>
            <a:noAutofit/>
          </a:bodyPr>
          <a:lstStyle/>
          <a:p>
            <a:pPr marL="0" indent="0" algn="just">
              <a:spcBef>
                <a:spcPts val="0"/>
              </a:spcBef>
              <a:buNone/>
            </a:pPr>
            <a:endParaRPr lang="lv-LV" sz="2100" b="1" dirty="0" smtClean="0"/>
          </a:p>
          <a:p>
            <a:pPr marL="0" indent="0" algn="just">
              <a:spcBef>
                <a:spcPts val="0"/>
              </a:spcBef>
              <a:buNone/>
            </a:pPr>
            <a:endParaRPr lang="lv-LV" sz="2100" b="1" dirty="0"/>
          </a:p>
          <a:p>
            <a:pPr marL="0" indent="0" algn="just">
              <a:spcBef>
                <a:spcPts val="0"/>
              </a:spcBef>
              <a:buNone/>
            </a:pPr>
            <a:r>
              <a:rPr lang="lv-LV" sz="2100" b="1" dirty="0" smtClean="0"/>
              <a:t>Nīderlandē </a:t>
            </a:r>
            <a:r>
              <a:rPr lang="lv-LV" sz="2100" dirty="0" smtClean="0"/>
              <a:t>sistēma </a:t>
            </a:r>
            <a:r>
              <a:rPr lang="lv-LV" sz="2100" dirty="0"/>
              <a:t>sastāv no dažādiem pakalpojumu līmeņiem: </a:t>
            </a:r>
            <a:r>
              <a:rPr lang="lv-LV" sz="2100" dirty="0" smtClean="0"/>
              <a:t>universālajiem, </a:t>
            </a:r>
            <a:r>
              <a:rPr lang="lv-LV" sz="2100" dirty="0"/>
              <a:t>preventīvajiem </a:t>
            </a:r>
            <a:r>
              <a:rPr lang="lv-LV" sz="2100" dirty="0" smtClean="0"/>
              <a:t>un specializētajiem. </a:t>
            </a:r>
          </a:p>
          <a:p>
            <a:pPr marL="0" indent="0" algn="just">
              <a:spcBef>
                <a:spcPts val="0"/>
              </a:spcBef>
              <a:buNone/>
            </a:pPr>
            <a:r>
              <a:rPr lang="lv-LV" sz="2100" dirty="0" smtClean="0"/>
              <a:t>Pakalpojumu </a:t>
            </a:r>
            <a:r>
              <a:rPr lang="lv-LV" sz="2100" dirty="0"/>
              <a:t>grozs </a:t>
            </a:r>
            <a:r>
              <a:rPr lang="lv-LV" sz="2100" dirty="0" smtClean="0"/>
              <a:t>ir </a:t>
            </a:r>
            <a:r>
              <a:rPr lang="lv-LV" sz="2100" dirty="0"/>
              <a:t>centralizēts valsts reģionu centros. Provinču centros un lielajās pilsētās darbojas Jauniešu aprūpes aģentūras, bet vietējo pašvaldību līmenī šo aģentūru nodaļas. </a:t>
            </a:r>
          </a:p>
          <a:p>
            <a:pPr marL="0" indent="0" algn="just">
              <a:spcBef>
                <a:spcPts val="0"/>
              </a:spcBef>
              <a:buNone/>
            </a:pPr>
            <a:r>
              <a:rPr lang="lv-LV" sz="2100" dirty="0" smtClean="0"/>
              <a:t>Aprūpes </a:t>
            </a:r>
            <a:r>
              <a:rPr lang="lv-LV" sz="2100" dirty="0"/>
              <a:t>padomdevēju komandas strādā vietējās pašvaldībās, to mērķis ir atbalstīt skolas, palīdzot pedagogiem atpazīt bērnu uzvedības riskus agrīnā posmā, kā arī izvēlēties atbilstošu atbalsta (pakalpojuma) veidu agrīnās vai citas intervences veikšanai. </a:t>
            </a:r>
          </a:p>
          <a:p>
            <a:pPr marL="0" indent="0" algn="just">
              <a:spcBef>
                <a:spcPts val="0"/>
              </a:spcBef>
              <a:buNone/>
            </a:pPr>
            <a:r>
              <a:rPr lang="lv-LV" sz="2100" dirty="0" smtClean="0"/>
              <a:t>Speciālisti </a:t>
            </a:r>
            <a:r>
              <a:rPr lang="lv-LV" sz="2100" dirty="0"/>
              <a:t>darbā pielieto integrētas darba metodes, lai strādātu ar vienu ģimeni, pēc viena plāna un ar vienu lietas </a:t>
            </a:r>
            <a:r>
              <a:rPr lang="lv-LV" sz="2100" dirty="0" smtClean="0"/>
              <a:t>vadītāju. </a:t>
            </a:r>
          </a:p>
          <a:p>
            <a:pPr marL="0" indent="0" algn="just">
              <a:spcBef>
                <a:spcPts val="0"/>
              </a:spcBef>
              <a:buNone/>
            </a:pPr>
            <a:r>
              <a:rPr lang="lv-LV" sz="2100" dirty="0" smtClean="0"/>
              <a:t>Ikdienas </a:t>
            </a:r>
            <a:r>
              <a:rPr lang="lv-LV" sz="2100" dirty="0"/>
              <a:t>starpinstitūciju darbs tiek veidots izglītības iestādēs.</a:t>
            </a:r>
            <a:endParaRPr lang="lv-LV" sz="21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7616" y="476672"/>
            <a:ext cx="2272384" cy="15121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20562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ES </a:t>
            </a:r>
            <a:r>
              <a:rPr lang="lv-LV" dirty="0" smtClean="0"/>
              <a:t>valstu </a:t>
            </a:r>
            <a:r>
              <a:rPr lang="lv-LV" dirty="0" smtClean="0"/>
              <a:t>prakse</a:t>
            </a:r>
            <a:endParaRPr lang="lv-LV" dirty="0"/>
          </a:p>
        </p:txBody>
      </p:sp>
      <p:sp>
        <p:nvSpPr>
          <p:cNvPr id="3" name="Content Placeholder 2"/>
          <p:cNvSpPr>
            <a:spLocks noGrp="1"/>
          </p:cNvSpPr>
          <p:nvPr>
            <p:ph idx="1"/>
          </p:nvPr>
        </p:nvSpPr>
        <p:spPr>
          <a:xfrm>
            <a:off x="457200" y="1412776"/>
            <a:ext cx="8229600" cy="4713387"/>
          </a:xfrm>
        </p:spPr>
        <p:txBody>
          <a:bodyPr>
            <a:noAutofit/>
          </a:bodyPr>
          <a:lstStyle/>
          <a:p>
            <a:pPr marL="0" indent="0" algn="just">
              <a:spcBef>
                <a:spcPts val="0"/>
              </a:spcBef>
              <a:buNone/>
            </a:pPr>
            <a:endParaRPr lang="lv-LV" sz="2100" b="1" dirty="0" smtClean="0"/>
          </a:p>
          <a:p>
            <a:pPr marL="0" indent="0" algn="just">
              <a:spcBef>
                <a:spcPts val="0"/>
              </a:spcBef>
              <a:buNone/>
            </a:pPr>
            <a:endParaRPr lang="lv-LV" sz="2100" b="1" dirty="0"/>
          </a:p>
          <a:p>
            <a:pPr marL="0" indent="0" algn="just">
              <a:spcBef>
                <a:spcPts val="0"/>
              </a:spcBef>
              <a:buNone/>
            </a:pPr>
            <a:r>
              <a:rPr lang="lv-LV" sz="2100" b="1" dirty="0" smtClean="0"/>
              <a:t>Apvienotā Karaliste</a:t>
            </a:r>
            <a:r>
              <a:rPr lang="lv-LV" sz="2100" dirty="0" smtClean="0"/>
              <a:t>: liela </a:t>
            </a:r>
            <a:r>
              <a:rPr lang="lv-LV" sz="2100" dirty="0"/>
              <a:t>loma tiek atvēlēta prakses pētījumiem, uz kuru pamata regulāri tiek izstrādātas metodiskās vadlīnijas starpinstitūciju sadarbības formu vienveidīgai </a:t>
            </a:r>
            <a:r>
              <a:rPr lang="lv-LV" sz="2100" dirty="0" smtClean="0"/>
              <a:t>īstenošanai. </a:t>
            </a:r>
            <a:endParaRPr lang="lv-LV" sz="2100" dirty="0" smtClean="0"/>
          </a:p>
          <a:p>
            <a:pPr marL="0" indent="0" algn="just">
              <a:spcBef>
                <a:spcPts val="0"/>
              </a:spcBef>
              <a:buNone/>
            </a:pPr>
            <a:r>
              <a:rPr lang="lv-LV" sz="2100" dirty="0" smtClean="0"/>
              <a:t>Visu </a:t>
            </a:r>
            <a:r>
              <a:rPr lang="lv-LV" sz="2100" dirty="0"/>
              <a:t>bērnu tiesību pārkāpumu preventīvo darbu plāno ap sociālo dienestu, bet starpinstitūciju sadarbības lokālās grupas pastāv, lai sniegtu sociālajam dienestam divu veidu atbalstu: </a:t>
            </a:r>
            <a:endParaRPr lang="lv-LV" sz="2100" dirty="0" smtClean="0"/>
          </a:p>
          <a:p>
            <a:pPr lvl="1" indent="-342900" algn="just">
              <a:spcBef>
                <a:spcPts val="0"/>
              </a:spcBef>
              <a:buAutoNum type="alphaLcParenR"/>
            </a:pPr>
            <a:r>
              <a:rPr lang="lv-LV" sz="2100" dirty="0" smtClean="0"/>
              <a:t>informāciju </a:t>
            </a:r>
            <a:r>
              <a:rPr lang="lv-LV" sz="2100" dirty="0"/>
              <a:t>par bērniem, kuri, iespējams, atrodas sociālā riska situācijās, un </a:t>
            </a:r>
            <a:endParaRPr lang="lv-LV" sz="2100" dirty="0" smtClean="0"/>
          </a:p>
          <a:p>
            <a:pPr lvl="1" indent="-342900" algn="just">
              <a:spcBef>
                <a:spcPts val="0"/>
              </a:spcBef>
              <a:buAutoNum type="alphaLcParenR"/>
            </a:pPr>
            <a:r>
              <a:rPr lang="lv-LV" sz="2100" dirty="0" smtClean="0"/>
              <a:t>bērnu </a:t>
            </a:r>
            <a:r>
              <a:rPr lang="lv-LV" sz="2100" dirty="0"/>
              <a:t>vajadzībām atbilstošus pakalpojumus. </a:t>
            </a:r>
            <a:endParaRPr lang="lv-LV" sz="2100" dirty="0" smtClean="0"/>
          </a:p>
          <a:p>
            <a:pPr marL="0" indent="0" algn="just">
              <a:spcBef>
                <a:spcPts val="0"/>
              </a:spcBef>
              <a:buNone/>
            </a:pPr>
            <a:r>
              <a:rPr lang="lv-LV" sz="2100" dirty="0" smtClean="0"/>
              <a:t>Starpinstitūciju </a:t>
            </a:r>
            <a:r>
              <a:rPr lang="lv-LV" sz="2100" dirty="0"/>
              <a:t>sadarbība tiek organizēta, lai veiktu piecus uzdevumus: risku un vajadzību identificēšanu bērnam un ģimenei; bērnu nāves sociālo iemeslu noskaidrošanas procesā; pakalpojumu nodrošināšanas procesā; informācijas apmaiņas procesā; sarežģītu lēmumu pieņemšanas gadījumos.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81472"/>
            <a:ext cx="2448272" cy="12241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9534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t>ES </a:t>
            </a:r>
            <a:r>
              <a:rPr lang="lv-LV" dirty="0" smtClean="0"/>
              <a:t>valstu </a:t>
            </a:r>
            <a:r>
              <a:rPr lang="lv-LV" dirty="0" smtClean="0"/>
              <a:t>prakse</a:t>
            </a:r>
            <a:endParaRPr lang="lv-LV" dirty="0"/>
          </a:p>
        </p:txBody>
      </p:sp>
      <p:sp>
        <p:nvSpPr>
          <p:cNvPr id="3" name="Content Placeholder 2"/>
          <p:cNvSpPr>
            <a:spLocks noGrp="1"/>
          </p:cNvSpPr>
          <p:nvPr>
            <p:ph idx="1"/>
          </p:nvPr>
        </p:nvSpPr>
        <p:spPr>
          <a:xfrm>
            <a:off x="457200" y="1412776"/>
            <a:ext cx="8229600" cy="4713387"/>
          </a:xfrm>
        </p:spPr>
        <p:txBody>
          <a:bodyPr>
            <a:noAutofit/>
          </a:bodyPr>
          <a:lstStyle/>
          <a:p>
            <a:pPr marL="0" indent="0" algn="just">
              <a:spcBef>
                <a:spcPts val="0"/>
              </a:spcBef>
              <a:buNone/>
            </a:pPr>
            <a:endParaRPr lang="lv-LV" sz="2100" b="1" dirty="0" smtClean="0"/>
          </a:p>
          <a:p>
            <a:pPr marL="0" indent="0" algn="just">
              <a:spcBef>
                <a:spcPts val="0"/>
              </a:spcBef>
              <a:buNone/>
            </a:pPr>
            <a:endParaRPr lang="lv-LV" sz="2100" b="1" dirty="0"/>
          </a:p>
          <a:p>
            <a:pPr marL="0" indent="0" algn="just">
              <a:spcBef>
                <a:spcPts val="0"/>
              </a:spcBef>
              <a:buNone/>
            </a:pPr>
            <a:r>
              <a:rPr lang="lv-LV" sz="2100" b="1" dirty="0" smtClean="0"/>
              <a:t>Ziemeļīrija</a:t>
            </a:r>
            <a:r>
              <a:rPr lang="lv-LV" sz="2100" dirty="0" smtClean="0"/>
              <a:t>: </a:t>
            </a:r>
            <a:r>
              <a:rPr lang="lv-LV" sz="2100" dirty="0" smtClean="0"/>
              <a:t>starpinstitūciju </a:t>
            </a:r>
            <a:r>
              <a:rPr lang="lv-LV" sz="2100" dirty="0"/>
              <a:t>sadarbības formas tiek lietotas ne tikai bērnu tiesību aizsardzības procesos sociālajā jomā, bet arī citās bērnu tiesību </a:t>
            </a:r>
            <a:r>
              <a:rPr lang="lv-LV" sz="2100" dirty="0" smtClean="0"/>
              <a:t>pārkāpumu </a:t>
            </a:r>
            <a:r>
              <a:rPr lang="lv-LV" sz="2100" dirty="0"/>
              <a:t>prevencijas jomās, tajā skaitā atbildības piemērošanā par likuma pārkāpumiem. </a:t>
            </a:r>
            <a:endParaRPr lang="lv-LV" sz="2100" dirty="0" smtClean="0"/>
          </a:p>
          <a:p>
            <a:pPr marL="0" indent="0" algn="just">
              <a:spcBef>
                <a:spcPts val="0"/>
              </a:spcBef>
              <a:buNone/>
            </a:pPr>
            <a:endParaRPr lang="lv-LV" sz="2100" dirty="0" smtClean="0"/>
          </a:p>
          <a:p>
            <a:pPr marL="0" indent="0" algn="just">
              <a:spcBef>
                <a:spcPts val="0"/>
              </a:spcBef>
              <a:buNone/>
            </a:pPr>
            <a:r>
              <a:rPr lang="lv-LV" sz="2100" dirty="0" smtClean="0"/>
              <a:t>Starpinstitūcijas </a:t>
            </a:r>
            <a:r>
              <a:rPr lang="lv-LV" sz="2100" dirty="0"/>
              <a:t>darbības formā tiek pieņemti lēmumi par rīcību bērna izdarītu likumpārkāpumu gadījumos. Sadarbībai starp dažādu jomu profesionāļiem un iestādēm ir liela loma, īstenojot starpinstitucionālo procesu bērnu antisociālas uzvedības lietās - nepilngadīgo konferenci. Šajā konferencē pašmērķis nav piemērot sodu, bet rast risinājumu bērna uzvedības korekcijai.</a:t>
            </a:r>
            <a:endParaRPr lang="lv-LV" sz="21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224" y="548680"/>
            <a:ext cx="2400267" cy="14401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90201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132856"/>
            <a:ext cx="8229600" cy="1143000"/>
          </a:xfrm>
        </p:spPr>
        <p:txBody>
          <a:bodyPr/>
          <a:lstStyle/>
          <a:p>
            <a:pPr algn="ctr"/>
            <a:r>
              <a:rPr lang="lv-LV" dirty="0" smtClean="0"/>
              <a:t>SECINĀJUMI UN PRIEKŠLIKUMI</a:t>
            </a:r>
            <a:endParaRPr lang="lv-LV" dirty="0"/>
          </a:p>
        </p:txBody>
      </p:sp>
    </p:spTree>
    <p:extLst>
      <p:ext uri="{BB962C8B-B14F-4D97-AF65-F5344CB8AC3E}">
        <p14:creationId xmlns:p14="http://schemas.microsoft.com/office/powerpoint/2010/main" val="1956501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Sadarbības </a:t>
            </a:r>
            <a:r>
              <a:rPr lang="lv-LV" sz="2200" dirty="0"/>
              <a:t>grupas pašvaldībās pēc to dibināšanas laika nosacīti var iedalīt trīs veidos: </a:t>
            </a:r>
            <a:endParaRPr lang="lv-LV" sz="2200" dirty="0" smtClean="0"/>
          </a:p>
          <a:p>
            <a:pPr marL="514350" indent="-514350" algn="just">
              <a:spcBef>
                <a:spcPts val="0"/>
              </a:spcBef>
              <a:buAutoNum type="arabicParenR"/>
            </a:pPr>
            <a:r>
              <a:rPr lang="lv-LV" sz="2200" dirty="0" smtClean="0"/>
              <a:t>grupas</a:t>
            </a:r>
            <a:r>
              <a:rPr lang="lv-LV" sz="2200" dirty="0"/>
              <a:t>, kas darbojušās līdz Noteikumu spēkā stāšanās brīdim un jau ieguvušas zināmu </a:t>
            </a:r>
            <a:r>
              <a:rPr lang="lv-LV" sz="2200" dirty="0" smtClean="0"/>
              <a:t>pieredzi (saliedētākas </a:t>
            </a:r>
            <a:r>
              <a:rPr lang="lv-LV" sz="2200" dirty="0"/>
              <a:t>un savstarpēji atšķiras ar lielāku </a:t>
            </a:r>
            <a:r>
              <a:rPr lang="lv-LV" sz="2200" dirty="0" smtClean="0"/>
              <a:t>veiktspēju, speciālisti motivētāki </a:t>
            </a:r>
            <a:r>
              <a:rPr lang="lv-LV" sz="2200" dirty="0"/>
              <a:t>un </a:t>
            </a:r>
            <a:r>
              <a:rPr lang="lv-LV" sz="2200" dirty="0" smtClean="0"/>
              <a:t>inovatīvāki); </a:t>
            </a:r>
          </a:p>
          <a:p>
            <a:pPr marL="514350" indent="-514350" algn="just">
              <a:spcBef>
                <a:spcPts val="0"/>
              </a:spcBef>
              <a:buAutoNum type="arabicParenR"/>
            </a:pPr>
            <a:r>
              <a:rPr lang="lv-LV" sz="2200" dirty="0" smtClean="0"/>
              <a:t>grupas</a:t>
            </a:r>
            <a:r>
              <a:rPr lang="lv-LV" sz="2200" dirty="0"/>
              <a:t>, kuras ir radušās tāpēc, ka spēkā stājās </a:t>
            </a:r>
            <a:r>
              <a:rPr lang="lv-LV" sz="2200" dirty="0" smtClean="0"/>
              <a:t>Noteikumi (pieredze maza un formāli </a:t>
            </a:r>
            <a:r>
              <a:rPr lang="lv-LV" sz="2200" dirty="0"/>
              <a:t>nolikumi</a:t>
            </a:r>
            <a:r>
              <a:rPr lang="lv-LV" sz="2200" dirty="0" smtClean="0"/>
              <a:t>, motivētas mācīties); </a:t>
            </a:r>
          </a:p>
          <a:p>
            <a:pPr marL="514350" indent="-514350" algn="just">
              <a:spcBef>
                <a:spcPts val="0"/>
              </a:spcBef>
              <a:buAutoNum type="arabicParenR"/>
            </a:pPr>
            <a:r>
              <a:rPr lang="lv-LV" sz="2200" dirty="0" smtClean="0"/>
              <a:t>grupas </a:t>
            </a:r>
            <a:r>
              <a:rPr lang="lv-LV" sz="2200" dirty="0"/>
              <a:t>ar dažādām attīstības </a:t>
            </a:r>
            <a:r>
              <a:rPr lang="lv-LV" sz="2200" dirty="0" smtClean="0"/>
              <a:t>vajadzībām (ar </a:t>
            </a:r>
            <a:r>
              <a:rPr lang="lv-LV" sz="2200" dirty="0"/>
              <a:t>izstrādātiem, bet pašvaldības </a:t>
            </a:r>
            <a:r>
              <a:rPr lang="lv-LV" sz="2200" dirty="0" smtClean="0"/>
              <a:t>vēl </a:t>
            </a:r>
            <a:r>
              <a:rPr lang="lv-LV" sz="2200" dirty="0"/>
              <a:t>neapstiprinātiem nolikumiem; </a:t>
            </a:r>
            <a:r>
              <a:rPr lang="lv-LV" sz="2200" dirty="0" smtClean="0"/>
              <a:t>nolikumus </a:t>
            </a:r>
            <a:r>
              <a:rPr lang="lv-LV" sz="2200" dirty="0"/>
              <a:t>vēl izstrādā; </a:t>
            </a:r>
            <a:r>
              <a:rPr lang="lv-LV" sz="2200" dirty="0" smtClean="0"/>
              <a:t>nolikumi izstrādāti</a:t>
            </a:r>
            <a:r>
              <a:rPr lang="lv-LV" sz="2200" dirty="0"/>
              <a:t>, bet nav nozīmēts </a:t>
            </a:r>
            <a:r>
              <a:rPr lang="lv-LV" sz="2200" dirty="0" smtClean="0"/>
              <a:t>vadītājs).</a:t>
            </a:r>
          </a:p>
          <a:p>
            <a:pPr marL="514350" indent="-514350" algn="just">
              <a:spcBef>
                <a:spcPts val="0"/>
              </a:spcBef>
              <a:buAutoNum type="arabicParenR"/>
            </a:pPr>
            <a:endParaRPr lang="lv-LV" sz="2200" dirty="0"/>
          </a:p>
          <a:p>
            <a:pPr marL="0" indent="0" algn="just">
              <a:spcBef>
                <a:spcPts val="0"/>
              </a:spcBef>
              <a:buNone/>
            </a:pPr>
            <a:r>
              <a:rPr lang="lv-LV" sz="2200" b="1" dirty="0" smtClean="0"/>
              <a:t>Rekomendācija</a:t>
            </a:r>
            <a:r>
              <a:rPr lang="lv-LV" sz="2200" b="1" dirty="0"/>
              <a:t>: </a:t>
            </a:r>
            <a:r>
              <a:rPr lang="lv-LV" sz="2200" dirty="0"/>
              <a:t>nepieciešams nodrošināt informatīvo atbalstu speciālistiem par ieguvumiem no sadarbības grupām, tādējādi motivējot viņus sadarbībai starp institūcijām. Vēlams publicēt attīstāmās pieredzes piemērus, kas ilustrē ieguvumus no šīs sadarbības iespējas. Mērķa grupā iekļaujami arī valsts pārvaldes iestāžu speciālisti.</a:t>
            </a:r>
          </a:p>
          <a:p>
            <a:pPr marL="514350" indent="-514350" algn="just">
              <a:spcBef>
                <a:spcPts val="0"/>
              </a:spcBef>
              <a:buAutoNum type="arabicParenR"/>
            </a:pP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1.</a:t>
            </a:r>
            <a:endParaRPr lang="lv-LV" b="1" dirty="0"/>
          </a:p>
        </p:txBody>
      </p:sp>
    </p:spTree>
    <p:extLst>
      <p:ext uri="{BB962C8B-B14F-4D97-AF65-F5344CB8AC3E}">
        <p14:creationId xmlns:p14="http://schemas.microsoft.com/office/powerpoint/2010/main" val="10214331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Sadarbības grupu speciālistiem ir saprotams, kādu iemeslu dēļ tika izstrādāti Noteikumi, kā arī kādēļ nepieciešama starpinstitūciju sadarbības bērnu tiesību aizsardzībā: lai veidotu vienveidīgu tiesību normu piemērošanas praksi. </a:t>
            </a:r>
          </a:p>
          <a:p>
            <a:pPr marL="0" indent="0" algn="just">
              <a:spcBef>
                <a:spcPts val="0"/>
              </a:spcBef>
              <a:buNone/>
            </a:pPr>
            <a:r>
              <a:rPr lang="lv-LV" sz="2200" dirty="0" smtClean="0"/>
              <a:t>Vienlaikus </a:t>
            </a:r>
            <a:r>
              <a:rPr lang="lv-LV" sz="2200" dirty="0"/>
              <a:t>aptaujas rezultāti parādīja, ka daudzās pašvaldībās speciālisti vēlētos vairāk strādāt starpinstitūciju sadarbības formās, taču pietrūkst praktisku zināšanu par šīs grupas organizāciju, sadarbības formātu, koleģiālu attiecību veidošanu ar cilvēkiem, kas strādā atšķirīgās nozarēs, trūkst plašāka redzējuma, kas izietu ārpus konkrētā speciālista ikdienas pienākumu ietvara</a:t>
            </a:r>
            <a:r>
              <a:rPr lang="lv-LV" sz="2200" dirty="0" smtClean="0"/>
              <a:t>.</a:t>
            </a:r>
          </a:p>
          <a:p>
            <a:pPr marL="0" indent="0" algn="just">
              <a:spcBef>
                <a:spcPts val="0"/>
              </a:spcBef>
              <a:buNone/>
            </a:pPr>
            <a:endParaRPr lang="lv-LV" sz="2200" dirty="0"/>
          </a:p>
          <a:p>
            <a:pPr marL="0" indent="0" algn="just">
              <a:spcBef>
                <a:spcPts val="0"/>
              </a:spcBef>
              <a:buNone/>
            </a:pPr>
            <a:r>
              <a:rPr lang="lv-LV" sz="2200" b="1" dirty="0"/>
              <a:t>Rekomendācija: </a:t>
            </a:r>
            <a:r>
              <a:rPr lang="lv-LV" sz="2200" dirty="0"/>
              <a:t>organizējot tālākizglītības pasākumus sadarbības grupu speciālistiem, nepieciešams organizēt mācības praktisku nodarbību veidā, moduļu veidā, izmantot lomu spēles, rīcības analīzi, ļaut iejusties citas profesijas speciālista lomā.</a:t>
            </a:r>
          </a:p>
          <a:p>
            <a:pPr marL="0" indent="0" algn="just">
              <a:spcBef>
                <a:spcPts val="0"/>
              </a:spcBef>
              <a:buNone/>
            </a:pP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2.</a:t>
            </a:r>
            <a:endParaRPr lang="lv-LV" b="1" dirty="0"/>
          </a:p>
        </p:txBody>
      </p:sp>
    </p:spTree>
    <p:extLst>
      <p:ext uri="{BB962C8B-B14F-4D97-AF65-F5344CB8AC3E}">
        <p14:creationId xmlns:p14="http://schemas.microsoft.com/office/powerpoint/2010/main" val="3027811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Sadarbības grupu potenciāls ir lielāks, nekā šobrīd tas tiek </a:t>
            </a:r>
            <a:r>
              <a:rPr lang="lv-LV" sz="2200" dirty="0" smtClean="0"/>
              <a:t>izmantots. Būtiska </a:t>
            </a:r>
            <a:r>
              <a:rPr lang="lv-LV" sz="2200" dirty="0"/>
              <a:t>nozīme sadarbības grupas darbības kvalitātes nodrošināšanā ir grupas </a:t>
            </a:r>
            <a:r>
              <a:rPr lang="lv-LV" sz="2200" dirty="0" smtClean="0"/>
              <a:t>vadītājam. </a:t>
            </a:r>
            <a:endParaRPr lang="lv-LV" sz="2200" dirty="0"/>
          </a:p>
          <a:p>
            <a:pPr marL="0" indent="0" algn="just">
              <a:spcBef>
                <a:spcPts val="0"/>
              </a:spcBef>
              <a:buNone/>
            </a:pPr>
            <a:r>
              <a:rPr lang="lv-LV" sz="2200" dirty="0"/>
              <a:t>B</a:t>
            </a:r>
            <a:r>
              <a:rPr lang="lv-LV" sz="2200" dirty="0" smtClean="0"/>
              <a:t>ūtu </a:t>
            </a:r>
            <a:r>
              <a:rPr lang="lv-LV" sz="2200" dirty="0"/>
              <a:t>nepieciešams izstrādāt sadarbības grupas paraugnolikumu, kuru varētu noteiktā laika periodā uzlabot, attīstoties praksei. Nolikumam un informatīvam materiālam jābūt brīvi pieejamam tīmeklī un sadarbības grupas ir jāinformē par katru jaunu informācijas publicēšanu</a:t>
            </a:r>
            <a:r>
              <a:rPr lang="lv-LV" sz="2200" dirty="0" smtClean="0"/>
              <a:t>.</a:t>
            </a:r>
          </a:p>
          <a:p>
            <a:pPr marL="0" indent="0" algn="just">
              <a:spcBef>
                <a:spcPts val="0"/>
              </a:spcBef>
              <a:buNone/>
            </a:pPr>
            <a:endParaRPr lang="lv-LV" sz="2200" dirty="0"/>
          </a:p>
          <a:p>
            <a:pPr marL="0" indent="0" algn="just">
              <a:spcBef>
                <a:spcPts val="0"/>
              </a:spcBef>
              <a:buNone/>
            </a:pPr>
            <a:r>
              <a:rPr lang="lv-LV" sz="2200" b="1" dirty="0"/>
              <a:t>Rekomendācija: </a:t>
            </a:r>
            <a:r>
              <a:rPr lang="lv-LV" sz="2200" dirty="0"/>
              <a:t>sadarbības grupu vadītāju apmācība, paraugnolikuma izstrāde un publicēšana pieejamā tīmekļa vietnē, regulāra sadarbības grupu informēšana par jaunizstrādātiem informatīviem vai metodiskiem materiāliem. Visiem metodiskiem materiāliem ir jābūt aktualizētiem noteiktā periodā.</a:t>
            </a:r>
          </a:p>
          <a:p>
            <a:pPr marL="0" indent="0" algn="just">
              <a:spcBef>
                <a:spcPts val="0"/>
              </a:spcBef>
              <a:buNone/>
            </a:pP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3.</a:t>
            </a:r>
            <a:endParaRPr lang="lv-LV" b="1" dirty="0"/>
          </a:p>
        </p:txBody>
      </p:sp>
    </p:spTree>
    <p:extLst>
      <p:ext uri="{BB962C8B-B14F-4D97-AF65-F5344CB8AC3E}">
        <p14:creationId xmlns:p14="http://schemas.microsoft.com/office/powerpoint/2010/main" val="762239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Noteikumos ietvertā sadarbības grupas forma ir vairāk orientēta uz individuālu gadījumu </a:t>
            </a:r>
            <a:r>
              <a:rPr lang="lv-LV" sz="2200" dirty="0" smtClean="0"/>
              <a:t>izskatīšanu, </a:t>
            </a:r>
            <a:r>
              <a:rPr lang="lv-LV" sz="2200" dirty="0"/>
              <a:t>taču prakse rāda, ka daudzas sadarbības grupas </a:t>
            </a:r>
            <a:r>
              <a:rPr lang="lv-LV" sz="2200" dirty="0" smtClean="0"/>
              <a:t>uz </a:t>
            </a:r>
            <a:r>
              <a:rPr lang="lv-LV" sz="2200" dirty="0"/>
              <a:t>veicamajiem uzdevumiem skatās plašāk. </a:t>
            </a:r>
          </a:p>
          <a:p>
            <a:pPr marL="0" indent="0" algn="just">
              <a:spcBef>
                <a:spcPts val="0"/>
              </a:spcBef>
              <a:buNone/>
            </a:pPr>
            <a:r>
              <a:rPr lang="lv-LV" sz="2200" dirty="0" smtClean="0"/>
              <a:t>Bērnu </a:t>
            </a:r>
            <a:r>
              <a:rPr lang="lv-LV" sz="2200" dirty="0"/>
              <a:t>tiesību aizsardzības likuma </a:t>
            </a:r>
            <a:r>
              <a:rPr lang="lv-LV" sz="2200" dirty="0" smtClean="0"/>
              <a:t>65.pantā nav </a:t>
            </a:r>
            <a:r>
              <a:rPr lang="lv-LV" sz="2200" dirty="0"/>
              <a:t>noteikta kārtība, kādā šie uzdevumi tiek veikti un nav norādīti instrumenti, ar kuriem šis darbs veicams</a:t>
            </a:r>
            <a:r>
              <a:rPr lang="lv-LV" sz="2200" dirty="0" smtClean="0"/>
              <a:t>.</a:t>
            </a:r>
          </a:p>
          <a:p>
            <a:pPr marL="0" indent="0" algn="just">
              <a:spcBef>
                <a:spcPts val="0"/>
              </a:spcBef>
              <a:buNone/>
            </a:pPr>
            <a:endParaRPr lang="lv-LV" sz="2200" dirty="0"/>
          </a:p>
          <a:p>
            <a:pPr marL="0" indent="0" algn="just">
              <a:spcBef>
                <a:spcPts val="0"/>
              </a:spcBef>
              <a:buNone/>
            </a:pPr>
            <a:r>
              <a:rPr lang="lv-LV" sz="2200" b="1" dirty="0"/>
              <a:t>Rekomendācija: </a:t>
            </a:r>
            <a:r>
              <a:rPr lang="lv-LV" sz="2200" dirty="0"/>
              <a:t>nepieciešams noteikt, ka sadarbības grupa izstrādā un īsteno bērna tiesību aizsardzības programmu un sadarbojas ar nevalstiskajām organizācijām bērnu tiesību aizsardzības jomā, sevišķi ņemot vērā faktu, ka praksē daudzās pašvaldībās tas jau tiek īstenots.</a:t>
            </a:r>
          </a:p>
          <a:p>
            <a:pPr marL="0" indent="0" algn="just">
              <a:spcBef>
                <a:spcPts val="0"/>
              </a:spcBef>
              <a:buNone/>
            </a:pP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4.</a:t>
            </a:r>
            <a:endParaRPr lang="lv-LV" b="1" dirty="0"/>
          </a:p>
        </p:txBody>
      </p:sp>
    </p:spTree>
    <p:extLst>
      <p:ext uri="{BB962C8B-B14F-4D97-AF65-F5344CB8AC3E}">
        <p14:creationId xmlns:p14="http://schemas.microsoft.com/office/powerpoint/2010/main" val="18476162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Pārliecinoša daļa sadarbības grupu </a:t>
            </a:r>
            <a:r>
              <a:rPr lang="lv-LV" sz="2200" dirty="0" smtClean="0"/>
              <a:t>nav </a:t>
            </a:r>
            <a:r>
              <a:rPr lang="lv-LV" sz="2200" dirty="0"/>
              <a:t>sadarbojušās ar Bērnu lietu sadarbības </a:t>
            </a:r>
            <a:r>
              <a:rPr lang="lv-LV" sz="2200" dirty="0" smtClean="0"/>
              <a:t>padomi. </a:t>
            </a:r>
            <a:r>
              <a:rPr lang="lv-LV" sz="2200" dirty="0" smtClean="0"/>
              <a:t>Praksē </a:t>
            </a:r>
            <a:r>
              <a:rPr lang="lv-LV" sz="2200" dirty="0"/>
              <a:t>sadarbības grupām nav </a:t>
            </a:r>
            <a:r>
              <a:rPr lang="lv-LV" sz="2200" dirty="0" smtClean="0"/>
              <a:t>skaidrs, kādās </a:t>
            </a:r>
            <a:r>
              <a:rPr lang="lv-LV" sz="2200" dirty="0"/>
              <a:t>konkrētās darbībās šī veicināšana </a:t>
            </a:r>
            <a:r>
              <a:rPr lang="lv-LV" sz="2200" dirty="0" smtClean="0"/>
              <a:t>izpaužas, un funkcionālā </a:t>
            </a:r>
            <a:r>
              <a:rPr lang="lv-LV" sz="2200" dirty="0"/>
              <a:t>nozīmē </a:t>
            </a:r>
            <a:r>
              <a:rPr lang="lv-LV" sz="2200" dirty="0" smtClean="0"/>
              <a:t>padome </a:t>
            </a:r>
            <a:r>
              <a:rPr lang="lv-LV" sz="2200" dirty="0"/>
              <a:t>ir pārāk tālu no pašvaldību sadarbības grupām. </a:t>
            </a:r>
            <a:endParaRPr lang="lv-LV" sz="2200" dirty="0" smtClean="0"/>
          </a:p>
          <a:p>
            <a:pPr marL="0" indent="0" algn="just">
              <a:spcBef>
                <a:spcPts val="0"/>
              </a:spcBef>
              <a:buNone/>
            </a:pPr>
            <a:endParaRPr lang="lv-LV" sz="2200" dirty="0"/>
          </a:p>
          <a:p>
            <a:pPr marL="0" indent="0" algn="just">
              <a:spcBef>
                <a:spcPts val="0"/>
              </a:spcBef>
              <a:buNone/>
            </a:pPr>
            <a:endParaRPr lang="lv-LV" sz="2200" b="1" dirty="0" smtClean="0"/>
          </a:p>
          <a:p>
            <a:pPr marL="0" indent="0" algn="just">
              <a:spcBef>
                <a:spcPts val="0"/>
              </a:spcBef>
              <a:buNone/>
            </a:pPr>
            <a:r>
              <a:rPr lang="lv-LV" sz="2200" b="1" dirty="0" smtClean="0"/>
              <a:t>Rekomendācija</a:t>
            </a:r>
            <a:r>
              <a:rPr lang="lv-LV" sz="2200" b="1" dirty="0"/>
              <a:t>: </a:t>
            </a:r>
            <a:r>
              <a:rPr lang="lv-LV" sz="2200" dirty="0"/>
              <a:t>sadarbības grupām ir nepieciešama saikne ar Bērnu lietu sadarbības padomi un institūcija, kas ir atbildīga par sadarbības grupu atbalstu, tajā skaitā tālākizglītību un informācijas apriti, mūsdienīgu un profesionālu metodisko vadību, kas balstīta uz Eiropas Savienībā pastāvošiem bērnu tiesību speciālistu vadības, attīstības un izglītības principiem.</a:t>
            </a: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5.</a:t>
            </a:r>
            <a:endParaRPr lang="lv-LV" b="1" dirty="0"/>
          </a:p>
        </p:txBody>
      </p:sp>
    </p:spTree>
    <p:extLst>
      <p:ext uri="{BB962C8B-B14F-4D97-AF65-F5344CB8AC3E}">
        <p14:creationId xmlns:p14="http://schemas.microsoft.com/office/powerpoint/2010/main" val="10353919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Lielākā daļa sadarbības grupu ne reizi nav kontaktējusies ar Valsts bērnu tiesību aizsardzības inspekciju ar mērķi saņemt konsultācijas vai citāda veida metodisku atbalstu</a:t>
            </a:r>
            <a:r>
              <a:rPr lang="lv-LV" sz="2200" dirty="0" smtClean="0"/>
              <a:t>.</a:t>
            </a:r>
          </a:p>
          <a:p>
            <a:pPr marL="0" indent="0" algn="just">
              <a:spcBef>
                <a:spcPts val="0"/>
              </a:spcBef>
              <a:buNone/>
            </a:pPr>
            <a:endParaRPr lang="lv-LV" sz="2200" dirty="0"/>
          </a:p>
          <a:p>
            <a:pPr marL="0" indent="0" algn="just">
              <a:spcBef>
                <a:spcPts val="0"/>
              </a:spcBef>
              <a:buNone/>
            </a:pPr>
            <a:r>
              <a:rPr lang="lv-LV" sz="2200" b="1" dirty="0"/>
              <a:t>Rekomendācija: </a:t>
            </a:r>
            <a:r>
              <a:rPr lang="lv-LV" sz="2200" dirty="0"/>
              <a:t>Valsts bērnu tiesību aizsardzības inspekcijai vajadzētu būt </a:t>
            </a:r>
            <a:r>
              <a:rPr lang="lv-LV" sz="2200" dirty="0" err="1"/>
              <a:t>proaktīvākai</a:t>
            </a:r>
            <a:r>
              <a:rPr lang="lv-LV" sz="2200" dirty="0"/>
              <a:t>, sadarbojoties ar sadarbības grupām pašvaldībās, iespējams, šī </a:t>
            </a:r>
            <a:r>
              <a:rPr lang="lv-LV" sz="2200" dirty="0" err="1"/>
              <a:t>proaktīvā</a:t>
            </a:r>
            <a:r>
              <a:rPr lang="lv-LV" sz="2200" dirty="0"/>
              <a:t> forma ir nostiprināma tiesību normās.</a:t>
            </a:r>
          </a:p>
          <a:p>
            <a:pPr marL="0" indent="0" algn="just">
              <a:spcBef>
                <a:spcPts val="0"/>
              </a:spcBef>
              <a:buNone/>
            </a:pP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6.</a:t>
            </a:r>
            <a:endParaRPr lang="lv-LV" b="1" dirty="0"/>
          </a:p>
        </p:txBody>
      </p:sp>
    </p:spTree>
    <p:extLst>
      <p:ext uri="{BB962C8B-B14F-4D97-AF65-F5344CB8AC3E}">
        <p14:creationId xmlns:p14="http://schemas.microsoft.com/office/powerpoint/2010/main" val="7561238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Sadarbības grupu izveide un darbs ir </a:t>
            </a:r>
            <a:r>
              <a:rPr lang="lv-LV" sz="2200" dirty="0" smtClean="0"/>
              <a:t>veicinājis sadarbību </a:t>
            </a:r>
            <a:r>
              <a:rPr lang="lv-LV" sz="2200" dirty="0"/>
              <a:t>starp dažādām pašvaldības iestādēm, bet no valsts iestādēm vislabākā sadarbība bijusi ar Valsts policiju un Valsts probācijas dienestu. </a:t>
            </a:r>
            <a:r>
              <a:rPr lang="lv-LV" sz="2200" dirty="0" smtClean="0"/>
              <a:t>Sadarbība </a:t>
            </a:r>
            <a:r>
              <a:rPr lang="lv-LV" sz="2200" dirty="0"/>
              <a:t>vislabāk veidojas ar iestādēm, kurām ir izstrādāti praktiski sadarbības mehānismi.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Abpusējas </a:t>
            </a:r>
            <a:r>
              <a:rPr lang="lv-LV" sz="2200" dirty="0"/>
              <a:t>izpratnes trūkums par sadarbības formu ir šķērslis veiksmīgai sadarbībai ar ģimenes ārstiem, kas tiek vērtēta ļoti pretrunīgi. Tajās pašvaldībās, kur kādam no sadarbības grupas ir labs personīgais kontakts ar ģimenes ārstu, sadarbība notiek uz personiska kontakta pamata, bet tur, kur šādu personisku kontaktu nav, situācija atšķiras un netiek vērtēta pozitīvi.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Līdzīga </a:t>
            </a:r>
            <a:r>
              <a:rPr lang="lv-LV" sz="2200" dirty="0"/>
              <a:t>ir situācija ar izglītības iestāžu pedagogiem</a:t>
            </a:r>
            <a:r>
              <a:rPr lang="lv-LV" sz="2200" dirty="0" smtClean="0"/>
              <a:t>.</a:t>
            </a:r>
          </a:p>
          <a:p>
            <a:pPr marL="0" indent="0" algn="just">
              <a:spcBef>
                <a:spcPts val="0"/>
              </a:spcBef>
              <a:buNone/>
            </a:pPr>
            <a:endParaRPr lang="lv-LV" sz="2200" dirty="0"/>
          </a:p>
          <a:p>
            <a:pPr marL="0" indent="0" algn="just">
              <a:spcBef>
                <a:spcPts val="0"/>
              </a:spcBef>
              <a:buNone/>
            </a:pP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7.</a:t>
            </a:r>
            <a:endParaRPr lang="lv-LV" b="1" dirty="0"/>
          </a:p>
        </p:txBody>
      </p:sp>
    </p:spTree>
    <p:extLst>
      <p:ext uri="{BB962C8B-B14F-4D97-AF65-F5344CB8AC3E}">
        <p14:creationId xmlns:p14="http://schemas.microsoft.com/office/powerpoint/2010/main" val="30328804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Autofit/>
          </a:bodyPr>
          <a:lstStyle/>
          <a:p>
            <a:pPr marL="0" indent="0" algn="just">
              <a:spcBef>
                <a:spcPts val="0"/>
              </a:spcBef>
              <a:buNone/>
            </a:pPr>
            <a:r>
              <a:rPr lang="lv-LV" sz="2200" b="1" dirty="0" smtClean="0"/>
              <a:t>Rekomendācija: </a:t>
            </a:r>
            <a:r>
              <a:rPr lang="lv-LV" sz="2200" dirty="0"/>
              <a:t>sadarbības grupām būtu nepieciešams veidot saikni ar pašvaldības teritorijā praktizējošiem ģimenes ārstiem un pedagogiem, aicināt šos speciālistus uz sarunu un skaidrot sadarbības grupas mērķus, uzdevumus un darbības formas, vienoties par </a:t>
            </a:r>
            <a:r>
              <a:rPr lang="lv-LV" sz="2200" dirty="0" smtClean="0"/>
              <a:t>sadarbības </a:t>
            </a:r>
            <a:r>
              <a:rPr lang="lv-LV" sz="2200" dirty="0"/>
              <a:t>algoritmu savā pašvaldībā.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Komunikācijai </a:t>
            </a:r>
            <a:r>
              <a:rPr lang="lv-LV" sz="2200" dirty="0"/>
              <a:t>ar šo profesiju pārstāvjiem ir jābūt pastāvīgai.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Lai </a:t>
            </a:r>
            <a:r>
              <a:rPr lang="lv-LV" sz="2200" dirty="0"/>
              <a:t>veidotu vienotu izpratni par bērnu tiesību aizsardzības jomas principiem, tiesiskā regulējuma izpratni un praksē lietojamām metodēm, būtu izstrādājamas un īstenojamas praktiskas apmācības programmas, kurās vienlaikus piedalītos dažādu profesiju pārstāvji.</a:t>
            </a:r>
          </a:p>
        </p:txBody>
      </p:sp>
    </p:spTree>
    <p:extLst>
      <p:ext uri="{BB962C8B-B14F-4D97-AF65-F5344CB8AC3E}">
        <p14:creationId xmlns:p14="http://schemas.microsoft.com/office/powerpoint/2010/main" val="2816596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Sadarbības grupai būtu jāveicina pedagogu izpratne par bērnu tiesību pārkāpumu prevencijas mērķiem un metodēm, kuras ir iespējams lietot izglītības iestādēs, risinot izglītības iestādē radušās problēmas uz vietas skolā. </a:t>
            </a:r>
          </a:p>
          <a:p>
            <a:pPr marL="0" indent="0" algn="just">
              <a:spcBef>
                <a:spcPts val="0"/>
              </a:spcBef>
              <a:buNone/>
            </a:pPr>
            <a:r>
              <a:rPr lang="lv-LV" sz="2200" dirty="0" smtClean="0"/>
              <a:t>Mazās </a:t>
            </a:r>
            <a:r>
              <a:rPr lang="lv-LV" sz="2200" dirty="0" err="1"/>
              <a:t>starpprofesionāļu</a:t>
            </a:r>
            <a:r>
              <a:rPr lang="lv-LV" sz="2200" dirty="0"/>
              <a:t> sadarbības grupas </a:t>
            </a:r>
            <a:r>
              <a:rPr lang="lv-LV" sz="2200" dirty="0" smtClean="0"/>
              <a:t>(</a:t>
            </a:r>
            <a:r>
              <a:rPr lang="lv-LV" sz="2200" i="1" dirty="0" smtClean="0"/>
              <a:t>mazie </a:t>
            </a:r>
            <a:r>
              <a:rPr lang="lv-LV" sz="2200" i="1" dirty="0"/>
              <a:t>gliemezīši</a:t>
            </a:r>
            <a:r>
              <a:rPr lang="lv-LV" sz="2200" dirty="0"/>
              <a:t>) tiek organizētas skolās, fokusējot uzmanību uz problēmu risinājumiem, kas rodas konkrētās skolas ikdienā. </a:t>
            </a:r>
          </a:p>
          <a:p>
            <a:pPr marL="0" indent="0" algn="just">
              <a:spcBef>
                <a:spcPts val="0"/>
              </a:spcBef>
              <a:buNone/>
            </a:pPr>
            <a:r>
              <a:rPr lang="lv-LV" sz="2200" dirty="0" smtClean="0"/>
              <a:t>Zināma loma ir </a:t>
            </a:r>
            <a:r>
              <a:rPr lang="lv-LV" sz="2200" dirty="0"/>
              <a:t>iespējams iedalīt arī vecāku padomēm skolās un skolēnu </a:t>
            </a:r>
            <a:r>
              <a:rPr lang="lv-LV" sz="2200" dirty="0" smtClean="0"/>
              <a:t>pašpārvaldēm.</a:t>
            </a:r>
            <a:endParaRPr lang="lv-LV" sz="2200" dirty="0" smtClean="0"/>
          </a:p>
          <a:p>
            <a:pPr marL="0" indent="0" algn="just">
              <a:spcBef>
                <a:spcPts val="0"/>
              </a:spcBef>
              <a:buNone/>
            </a:pPr>
            <a:endParaRPr lang="lv-LV" sz="2200" dirty="0"/>
          </a:p>
          <a:p>
            <a:pPr marL="0" indent="0" algn="just">
              <a:spcBef>
                <a:spcPts val="0"/>
              </a:spcBef>
              <a:buNone/>
            </a:pPr>
            <a:r>
              <a:rPr lang="lv-LV" sz="2200" b="1" dirty="0"/>
              <a:t>Rekomendācija: </a:t>
            </a:r>
            <a:r>
              <a:rPr lang="lv-LV" sz="2200" dirty="0"/>
              <a:t>nepieciešams izveidot </a:t>
            </a:r>
            <a:r>
              <a:rPr lang="lv-LV" sz="2200" i="1" dirty="0" smtClean="0"/>
              <a:t>mazā gliemezīša </a:t>
            </a:r>
            <a:r>
              <a:rPr lang="lv-LV" sz="2200" dirty="0"/>
              <a:t>metodes darbības aprakstu, ar mērķi izplatīt šo attīstāmo praksi citās izglītības iestādēs. Nepieciešams izskatīt iespējas apmācīt sadarbības grupas speciālistus konferences metodes pielietošanā izglītības iestādē, kas ir derīga dažādu konflikta situāciju risināšanai.</a:t>
            </a:r>
          </a:p>
          <a:p>
            <a:pPr marL="0" indent="0" algn="just">
              <a:spcBef>
                <a:spcPts val="0"/>
              </a:spcBef>
              <a:buNone/>
            </a:pPr>
            <a:endParaRPr lang="lv-LV" sz="2200" dirty="0"/>
          </a:p>
          <a:p>
            <a:pPr marL="0" indent="0" algn="just">
              <a:spcBef>
                <a:spcPts val="0"/>
              </a:spcBef>
              <a:buNone/>
            </a:pP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8.</a:t>
            </a:r>
            <a:endParaRPr lang="lv-LV" b="1" dirty="0"/>
          </a:p>
        </p:txBody>
      </p:sp>
    </p:spTree>
    <p:extLst>
      <p:ext uri="{BB962C8B-B14F-4D97-AF65-F5344CB8AC3E}">
        <p14:creationId xmlns:p14="http://schemas.microsoft.com/office/powerpoint/2010/main" val="10872102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smtClean="0"/>
              <a:t>Sadarbības </a:t>
            </a:r>
            <a:r>
              <a:rPr lang="lv-LV" sz="2200" dirty="0"/>
              <a:t>grupas lēmumu īstenošanai un atbalsta sniegšanai bērniem un ģimenēm, kas atbilst viņu identificētajām vajadzībām, ir nepieciešams vienots pakalpojumu grozs katrā pašvaldībā. </a:t>
            </a:r>
          </a:p>
          <a:p>
            <a:pPr marL="0" indent="0" algn="just">
              <a:spcBef>
                <a:spcPts val="0"/>
              </a:spcBef>
              <a:buNone/>
            </a:pPr>
            <a:r>
              <a:rPr lang="lv-LV" sz="2200" dirty="0" smtClean="0"/>
              <a:t>Visnepieciešamākais </a:t>
            </a:r>
            <a:r>
              <a:rPr lang="lv-LV" sz="2200" dirty="0"/>
              <a:t>šajā pakalpojumu grozā ir: narkologs, psihologs, bērnu psihiatrs un sociālais pedagogs skolās; kā nākamie būtiskākie minēti: psihoterapeits, </a:t>
            </a:r>
            <a:r>
              <a:rPr lang="lv-LV" sz="2200" dirty="0" err="1"/>
              <a:t>supervīzijas</a:t>
            </a:r>
            <a:r>
              <a:rPr lang="lv-LV" sz="2200" dirty="0"/>
              <a:t> ģimenēm, atbalsta palielināšana bērniem bāreņiem pēc pilngadības sasniegšanas, konsultācijas jaunajiem vecākiem</a:t>
            </a:r>
            <a:r>
              <a:rPr lang="lv-LV" sz="2200" dirty="0" smtClean="0"/>
              <a:t>.</a:t>
            </a:r>
          </a:p>
          <a:p>
            <a:pPr marL="0" indent="0" algn="just">
              <a:spcBef>
                <a:spcPts val="0"/>
              </a:spcBef>
              <a:buNone/>
            </a:pPr>
            <a:endParaRPr lang="lv-LV" sz="2200" dirty="0"/>
          </a:p>
          <a:p>
            <a:pPr marL="0" indent="0" algn="just">
              <a:spcBef>
                <a:spcPts val="0"/>
              </a:spcBef>
              <a:buNone/>
            </a:pPr>
            <a:r>
              <a:rPr lang="lv-LV" sz="2200" b="1" dirty="0"/>
              <a:t>Rekomendācija: </a:t>
            </a:r>
            <a:r>
              <a:rPr lang="lv-LV" sz="2200" dirty="0" smtClean="0"/>
              <a:t>identificējams </a:t>
            </a:r>
            <a:r>
              <a:rPr lang="lv-LV" sz="2200" dirty="0"/>
              <a:t>vienots pakalpojumu grozs, kurā varētu būt ietverti trīs veidu pakalpojumi: </a:t>
            </a:r>
            <a:endParaRPr lang="lv-LV" sz="2200" dirty="0" smtClean="0"/>
          </a:p>
          <a:p>
            <a:pPr marL="731520" lvl="1" indent="-457200" algn="just">
              <a:spcBef>
                <a:spcPts val="0"/>
              </a:spcBef>
              <a:buFont typeface="+mj-lt"/>
              <a:buAutoNum type="arabicParenR"/>
            </a:pPr>
            <a:r>
              <a:rPr lang="lv-LV" sz="2200" dirty="0" smtClean="0"/>
              <a:t>nepieciešami </a:t>
            </a:r>
            <a:r>
              <a:rPr lang="lv-LV" sz="2200" dirty="0"/>
              <a:t>visvairāk (var būt bāzēti pašvaldībā vai izglītības iestādēs</a:t>
            </a:r>
            <a:r>
              <a:rPr lang="lv-LV" sz="2200" dirty="0" smtClean="0"/>
              <a:t>)</a:t>
            </a:r>
          </a:p>
          <a:p>
            <a:pPr marL="731520" lvl="1" indent="-457200" algn="just">
              <a:spcBef>
                <a:spcPts val="0"/>
              </a:spcBef>
              <a:buFont typeface="+mj-lt"/>
              <a:buAutoNum type="arabicParenR"/>
            </a:pPr>
            <a:r>
              <a:rPr lang="lv-LV" sz="2200" dirty="0" smtClean="0"/>
              <a:t>nepieciešami </a:t>
            </a:r>
            <a:r>
              <a:rPr lang="lv-LV" sz="2200" dirty="0"/>
              <a:t>retāk (var būt pieejamība citas pašvaldības teritorijā vairākām pašvaldībām</a:t>
            </a:r>
            <a:r>
              <a:rPr lang="lv-LV" sz="2200" dirty="0" smtClean="0"/>
              <a:t>)</a:t>
            </a:r>
          </a:p>
          <a:p>
            <a:pPr marL="731520" lvl="1" indent="-457200" algn="just">
              <a:spcBef>
                <a:spcPts val="0"/>
              </a:spcBef>
              <a:buFont typeface="+mj-lt"/>
              <a:buAutoNum type="arabicParenR"/>
            </a:pPr>
            <a:r>
              <a:rPr lang="lv-LV" sz="2200" dirty="0" smtClean="0"/>
              <a:t>ar </a:t>
            </a:r>
            <a:r>
              <a:rPr lang="lv-LV" sz="2200" dirty="0"/>
              <a:t>augstām izmaksām (pieejamība reģionu centros</a:t>
            </a:r>
            <a:r>
              <a:rPr lang="lv-LV" sz="2200" dirty="0" smtClean="0"/>
              <a:t>)</a:t>
            </a:r>
            <a:endParaRPr lang="lv-LV" sz="2200" dirty="0"/>
          </a:p>
        </p:txBody>
      </p:sp>
      <p:sp>
        <p:nvSpPr>
          <p:cNvPr id="5" name="Decagon 4"/>
          <p:cNvSpPr/>
          <p:nvPr/>
        </p:nvSpPr>
        <p:spPr>
          <a:xfrm>
            <a:off x="503548" y="620688"/>
            <a:ext cx="50405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9.</a:t>
            </a:r>
            <a:endParaRPr lang="lv-LV" b="1" dirty="0"/>
          </a:p>
        </p:txBody>
      </p:sp>
    </p:spTree>
    <p:extLst>
      <p:ext uri="{BB962C8B-B14F-4D97-AF65-F5344CB8AC3E}">
        <p14:creationId xmlns:p14="http://schemas.microsoft.com/office/powerpoint/2010/main" val="35969479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Starpinstitūciju </a:t>
            </a:r>
            <a:r>
              <a:rPr lang="lv-LV" sz="2200" dirty="0"/>
              <a:t>sadarbība ar laiku veidojama vairākos līmeņos, būtisku lomu ierādot katram no līmeņiem: </a:t>
            </a:r>
            <a:endParaRPr lang="lv-LV" sz="2200" dirty="0" smtClean="0"/>
          </a:p>
          <a:p>
            <a:pPr marL="857250" lvl="1" indent="-457200" algn="just">
              <a:spcBef>
                <a:spcPts val="0"/>
              </a:spcBef>
              <a:buAutoNum type="alphaLcParenR"/>
            </a:pPr>
            <a:r>
              <a:rPr lang="lv-LV" sz="2200" dirty="0" smtClean="0"/>
              <a:t>sadarbības </a:t>
            </a:r>
            <a:r>
              <a:rPr lang="lv-LV" sz="2200" dirty="0"/>
              <a:t>grupas izglītības </a:t>
            </a:r>
            <a:r>
              <a:rPr lang="lv-LV" sz="2200" dirty="0" smtClean="0"/>
              <a:t>iestādēs un </a:t>
            </a:r>
            <a:r>
              <a:rPr lang="lv-LV" sz="2200" dirty="0"/>
              <a:t>citās iestādēs, kur uzturas </a:t>
            </a:r>
            <a:r>
              <a:rPr lang="lv-LV" sz="2200" dirty="0" smtClean="0"/>
              <a:t>bērni</a:t>
            </a:r>
          </a:p>
          <a:p>
            <a:pPr marL="857250" lvl="1" indent="-457200" algn="just">
              <a:spcBef>
                <a:spcPts val="0"/>
              </a:spcBef>
              <a:buAutoNum type="alphaLcParenR"/>
            </a:pPr>
            <a:r>
              <a:rPr lang="lv-LV" sz="2200" dirty="0" smtClean="0"/>
              <a:t>sadarbības </a:t>
            </a:r>
            <a:r>
              <a:rPr lang="lv-LV" sz="2200" dirty="0"/>
              <a:t>grupas </a:t>
            </a:r>
            <a:r>
              <a:rPr lang="lv-LV" sz="2200" dirty="0" smtClean="0"/>
              <a:t>pašvaldībās</a:t>
            </a:r>
          </a:p>
          <a:p>
            <a:pPr marL="857250" lvl="1" indent="-457200" algn="just">
              <a:spcBef>
                <a:spcPts val="0"/>
              </a:spcBef>
              <a:buAutoNum type="alphaLcParenR"/>
            </a:pPr>
            <a:r>
              <a:rPr lang="lv-LV" sz="2200" dirty="0" smtClean="0"/>
              <a:t>vadības </a:t>
            </a:r>
            <a:r>
              <a:rPr lang="lv-LV" sz="2200" dirty="0"/>
              <a:t>līmeņa sadarbības </a:t>
            </a:r>
            <a:r>
              <a:rPr lang="lv-LV" sz="2200" dirty="0" smtClean="0"/>
              <a:t>grupa</a:t>
            </a:r>
          </a:p>
          <a:p>
            <a:pPr marL="857250" lvl="1" indent="-457200" algn="just">
              <a:spcBef>
                <a:spcPts val="0"/>
              </a:spcBef>
              <a:buAutoNum type="alphaLcParenR"/>
            </a:pPr>
            <a:r>
              <a:rPr lang="lv-LV" sz="2200" dirty="0" smtClean="0"/>
              <a:t>Bērnu </a:t>
            </a:r>
            <a:r>
              <a:rPr lang="lv-LV" sz="2200" dirty="0"/>
              <a:t>lietu sadarbības </a:t>
            </a:r>
            <a:r>
              <a:rPr lang="lv-LV" sz="2200" dirty="0" smtClean="0"/>
              <a:t>padome</a:t>
            </a:r>
          </a:p>
          <a:p>
            <a:pPr marL="857250" lvl="1" indent="-457200" algn="just">
              <a:spcBef>
                <a:spcPts val="0"/>
              </a:spcBef>
              <a:buAutoNum type="alphaLcParenR"/>
            </a:pPr>
            <a:endParaRPr lang="lv-LV" sz="2200" dirty="0"/>
          </a:p>
          <a:p>
            <a:pPr marL="0" indent="0" algn="just">
              <a:spcBef>
                <a:spcPts val="0"/>
              </a:spcBef>
              <a:buNone/>
            </a:pPr>
            <a:r>
              <a:rPr lang="lv-LV" sz="2200" b="1" dirty="0"/>
              <a:t>Rekomendācija: </a:t>
            </a:r>
            <a:r>
              <a:rPr lang="lv-LV" sz="2200" dirty="0"/>
              <a:t>strādāt pie daudzpakāpju starpinstitūciju sadarbības modeļa visā valstī, lai īstenotu mērķētu bērnu tiesību pārkāpumu prevencijas politiku valstī kopumā, nodrošinātu efektīvu informācijas apmaiņu starp dažāda līmeņa nozares speciālistiem, nodrošinātu kopīgā izpratnē balstītu un ilgtermiņa bērnu tiesību aizsardzības </a:t>
            </a:r>
            <a:r>
              <a:rPr lang="lv-LV" sz="2200" dirty="0" smtClean="0"/>
              <a:t>politiku.</a:t>
            </a:r>
            <a:endParaRPr lang="lv-LV" sz="2200" dirty="0"/>
          </a:p>
        </p:txBody>
      </p:sp>
      <p:sp>
        <p:nvSpPr>
          <p:cNvPr id="5" name="Decagon 4"/>
          <p:cNvSpPr/>
          <p:nvPr/>
        </p:nvSpPr>
        <p:spPr>
          <a:xfrm>
            <a:off x="503548" y="620688"/>
            <a:ext cx="68407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lv-LV" b="1" dirty="0" smtClean="0"/>
          </a:p>
          <a:p>
            <a:pPr algn="ctr"/>
            <a:r>
              <a:rPr lang="lv-LV" b="1" dirty="0" smtClean="0"/>
              <a:t>10..</a:t>
            </a:r>
            <a:endParaRPr lang="lv-LV" b="1" dirty="0"/>
          </a:p>
        </p:txBody>
      </p:sp>
    </p:spTree>
    <p:extLst>
      <p:ext uri="{BB962C8B-B14F-4D97-AF65-F5344CB8AC3E}">
        <p14:creationId xmlns:p14="http://schemas.microsoft.com/office/powerpoint/2010/main" val="14123805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Par </a:t>
            </a:r>
            <a:r>
              <a:rPr lang="lv-LV" sz="2200" dirty="0"/>
              <a:t>būtisku atzīstama pārdomāta sadarbības organizēšana ar bērnu vecākiem. </a:t>
            </a:r>
            <a:endParaRPr lang="lv-LV" sz="2200" dirty="0" smtClean="0"/>
          </a:p>
          <a:p>
            <a:pPr marL="0" indent="0" algn="just">
              <a:spcBef>
                <a:spcPts val="0"/>
              </a:spcBef>
              <a:buNone/>
            </a:pPr>
            <a:endParaRPr lang="lv-LV" sz="2200" dirty="0" smtClean="0"/>
          </a:p>
          <a:p>
            <a:pPr marL="0" indent="0" algn="just">
              <a:spcBef>
                <a:spcPts val="0"/>
              </a:spcBef>
              <a:buNone/>
            </a:pPr>
            <a:r>
              <a:rPr lang="lv-LV" sz="2200" dirty="0" smtClean="0"/>
              <a:t>Bieži </a:t>
            </a:r>
            <a:r>
              <a:rPr lang="lv-LV" sz="2200" dirty="0"/>
              <a:t>vien bērnu vecāki </a:t>
            </a:r>
            <a:r>
              <a:rPr lang="lv-LV" sz="2200" dirty="0" smtClean="0"/>
              <a:t>atturīgi </a:t>
            </a:r>
            <a:r>
              <a:rPr lang="lv-LV" sz="2200" dirty="0"/>
              <a:t>sadarbojas ar pašvaldības institūcijām, jo katru mēģinājumu kontaktēties ar viņiem saistībā ar bērnu uzvedību skolā vai citu aktuālu jautājumu kontekstā uztver kā uzbrukumu ģimenēm.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Vecākiem </a:t>
            </a:r>
            <a:r>
              <a:rPr lang="lv-LV" sz="2200" dirty="0"/>
              <a:t>ir radies priekšstats, kas, iespējams, balstīts līdzšinējā praksē un viņu pieredzē, ka jebkuras institūcijas kontaktējas, lai viņus sodītu, nevis atbalstītu.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Šāda </a:t>
            </a:r>
            <a:r>
              <a:rPr lang="lv-LV" sz="2200" dirty="0"/>
              <a:t>situācija liecina par ilgstošu preventīvā darba, tajā skaitā dialoga, trūkumu starp bērnu tiesību aizsardzības subjektiem un uzskatāms par nopietnu signālu. </a:t>
            </a:r>
          </a:p>
        </p:txBody>
      </p:sp>
      <p:sp>
        <p:nvSpPr>
          <p:cNvPr id="5" name="Decagon 4"/>
          <p:cNvSpPr/>
          <p:nvPr/>
        </p:nvSpPr>
        <p:spPr>
          <a:xfrm>
            <a:off x="503548" y="620688"/>
            <a:ext cx="612068"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11.</a:t>
            </a:r>
            <a:endParaRPr lang="lv-LV" b="1" dirty="0"/>
          </a:p>
        </p:txBody>
      </p:sp>
    </p:spTree>
    <p:extLst>
      <p:ext uri="{BB962C8B-B14F-4D97-AF65-F5344CB8AC3E}">
        <p14:creationId xmlns:p14="http://schemas.microsoft.com/office/powerpoint/2010/main" val="37590324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Autofit/>
          </a:bodyPr>
          <a:lstStyle/>
          <a:p>
            <a:pPr marL="0" indent="0" algn="just">
              <a:spcBef>
                <a:spcPts val="0"/>
              </a:spcBef>
              <a:buNone/>
            </a:pPr>
            <a:r>
              <a:rPr lang="lv-LV" sz="2200" b="1" dirty="0" smtClean="0"/>
              <a:t>Rekomendācija: </a:t>
            </a:r>
            <a:r>
              <a:rPr lang="lv-LV" sz="2200" dirty="0"/>
              <a:t>lai uzlabotu sadarbības grupu un vecāku sadarbību, nepieciešams vismaz vidējā termiņā veikt veiksmīgās prakses izpēti, identificēt attīstāmās prakses piemērus un izstrādāt atbilstošus, praktiskus speciālistu un vecāku sadarbības modeļus.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No </a:t>
            </a:r>
            <a:r>
              <a:rPr lang="lv-LV" sz="2200" dirty="0"/>
              <a:t>jau šobrīd identificētajām praksēm būtu tālāk attīstāms, ka sadarbības grupu dalībnieki piedalās pašvaldības izglītības iestāžu vecāku sapulcēs, sadarbojas ar izglītības iestāžu vecāku padomēm, veido publikācijas pašvaldības tīmekļa vietnēs. </a:t>
            </a:r>
            <a:endParaRPr lang="lv-LV" sz="2200" dirty="0" smtClean="0"/>
          </a:p>
          <a:p>
            <a:pPr marL="0" indent="0" algn="just">
              <a:spcBef>
                <a:spcPts val="0"/>
              </a:spcBef>
              <a:buNone/>
            </a:pPr>
            <a:endParaRPr lang="lv-LV" sz="2200" dirty="0"/>
          </a:p>
          <a:p>
            <a:pPr marL="0" indent="0" algn="just">
              <a:spcBef>
                <a:spcPts val="0"/>
              </a:spcBef>
              <a:buNone/>
            </a:pPr>
            <a:r>
              <a:rPr lang="lv-LV" sz="2200" dirty="0" smtClean="0"/>
              <a:t>Papildus </a:t>
            </a:r>
            <a:r>
              <a:rPr lang="lv-LV" sz="2200" dirty="0"/>
              <a:t>minētajam būtu jāsamazina dažādu sanāksmju skaits, uz kurām vecāki tiek aicināti, proti, piemērot </a:t>
            </a:r>
            <a:r>
              <a:rPr lang="lv-LV" sz="2200" dirty="0" smtClean="0"/>
              <a:t>principu</a:t>
            </a:r>
            <a:r>
              <a:rPr lang="lv-LV" sz="2200" dirty="0"/>
              <a:t>: viens gadījums, viens kontakts. Tas pats attiecas uz dažādu amatpersonu skaita ierobežošanu, ar kurām vecākiem jātiekas, lai risinātu vienu jautājumu. </a:t>
            </a:r>
          </a:p>
        </p:txBody>
      </p:sp>
    </p:spTree>
    <p:extLst>
      <p:ext uri="{BB962C8B-B14F-4D97-AF65-F5344CB8AC3E}">
        <p14:creationId xmlns:p14="http://schemas.microsoft.com/office/powerpoint/2010/main" val="1567509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20688"/>
            <a:ext cx="8229600" cy="4713387"/>
          </a:xfrm>
        </p:spPr>
        <p:txBody>
          <a:bodyPr>
            <a:noAutofit/>
          </a:bodyPr>
          <a:lstStyle/>
          <a:p>
            <a:pPr marL="0" indent="0" algn="just">
              <a:spcBef>
                <a:spcPts val="0"/>
              </a:spcBef>
              <a:buNone/>
            </a:pPr>
            <a:r>
              <a:rPr lang="lv-LV" sz="2200" dirty="0" smtClean="0"/>
              <a:t>          </a:t>
            </a:r>
            <a:r>
              <a:rPr lang="lv-LV" sz="2200" dirty="0"/>
              <a:t>Sadarbības grupu speciālistiem bijušas lielas gaidas attiecībā uz likumprojektu “Bērnu antisociālas prevencijas likums”, kurš speciālistu ieskatā starpinstitūciju sadarbībai un šobrīd izveidotajām sadarbības grupām būtu varējis kļūt par perspektīvu attīstības veidu nākotnē, paceļot sadarbības grupas profesionālo statusu un motivējot </a:t>
            </a:r>
            <a:r>
              <a:rPr lang="lv-LV" sz="2200" dirty="0" smtClean="0"/>
              <a:t>speciālistus. Apstākļos</a:t>
            </a:r>
            <a:r>
              <a:rPr lang="lv-LV" sz="2200" dirty="0"/>
              <a:t>, kuros likumprojekts netiek tālāk virzīts, būtu pilnveidojams likums “Par audzinoša rakstura piespiedu līdzekļu piemērošanu bērniem” kontekstā ar Bērnu tiesību aizsardzības likuma tiesisko regulējumu. </a:t>
            </a:r>
            <a:endParaRPr lang="lv-LV" sz="2200" dirty="0" smtClean="0"/>
          </a:p>
          <a:p>
            <a:pPr marL="0" indent="0" algn="just">
              <a:spcBef>
                <a:spcPts val="0"/>
              </a:spcBef>
              <a:buNone/>
            </a:pPr>
            <a:endParaRPr lang="lv-LV" sz="2200" dirty="0"/>
          </a:p>
          <a:p>
            <a:pPr marL="0" indent="0" algn="just">
              <a:spcBef>
                <a:spcPts val="0"/>
              </a:spcBef>
              <a:buNone/>
            </a:pPr>
            <a:r>
              <a:rPr lang="lv-LV" sz="2200" b="1" dirty="0" smtClean="0"/>
              <a:t>Rekomendācija</a:t>
            </a:r>
            <a:r>
              <a:rPr lang="lv-LV" sz="2200" b="1" dirty="0"/>
              <a:t>: </a:t>
            </a:r>
            <a:r>
              <a:rPr lang="lv-LV" sz="2200" dirty="0"/>
              <a:t>uzsākams darbs pie esošā tiesiskā regulējuma pilnveides, tajā skaitā likuma “Par audzinoša rakstura piespiedu līdzekļu piemērošanu bērniem” un Bērnu tiesību aizsardzības likuma 58.panta.</a:t>
            </a:r>
          </a:p>
        </p:txBody>
      </p:sp>
      <p:sp>
        <p:nvSpPr>
          <p:cNvPr id="5" name="Decagon 4"/>
          <p:cNvSpPr/>
          <p:nvPr/>
        </p:nvSpPr>
        <p:spPr>
          <a:xfrm>
            <a:off x="503548" y="620688"/>
            <a:ext cx="684076" cy="432048"/>
          </a:xfrm>
          <a:prstGeom prst="dec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v-LV" b="1" dirty="0" smtClean="0"/>
              <a:t>12.</a:t>
            </a:r>
            <a:endParaRPr lang="lv-LV" b="1" dirty="0"/>
          </a:p>
        </p:txBody>
      </p:sp>
    </p:spTree>
    <p:extLst>
      <p:ext uri="{BB962C8B-B14F-4D97-AF65-F5344CB8AC3E}">
        <p14:creationId xmlns:p14="http://schemas.microsoft.com/office/powerpoint/2010/main" val="3467691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132856"/>
            <a:ext cx="8229600" cy="1143000"/>
          </a:xfrm>
        </p:spPr>
        <p:txBody>
          <a:bodyPr>
            <a:normAutofit fontScale="90000"/>
          </a:bodyPr>
          <a:lstStyle/>
          <a:p>
            <a:pPr algn="ctr"/>
            <a:r>
              <a:rPr lang="lv-LV" dirty="0" smtClean="0"/>
              <a:t>Paldies </a:t>
            </a:r>
            <a:br>
              <a:rPr lang="lv-LV" dirty="0" smtClean="0"/>
            </a:br>
            <a:r>
              <a:rPr lang="lv-LV" dirty="0" smtClean="0"/>
              <a:t>par līdzdalību un veltīto uzmanību!</a:t>
            </a:r>
            <a:endParaRPr lang="lv-LV" dirty="0"/>
          </a:p>
        </p:txBody>
      </p:sp>
    </p:spTree>
    <p:extLst>
      <p:ext uri="{BB962C8B-B14F-4D97-AF65-F5344CB8AC3E}">
        <p14:creationId xmlns:p14="http://schemas.microsoft.com/office/powerpoint/2010/main" val="17826146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1313</TotalTime>
  <Words>2293</Words>
  <Application>Microsoft Office PowerPoint</Application>
  <PresentationFormat>On-screen Show (4:3)</PresentationFormat>
  <Paragraphs>175</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Clarity</vt:lpstr>
      <vt:lpstr> STARPINSTITŪCIJU SADARBĪBA bērnu tiesību aizsardzībā</vt:lpstr>
      <vt:lpstr>Prezentācijas saturs</vt:lpstr>
      <vt:lpstr>Pētījuma mērķis un uzdevumi</vt:lpstr>
      <vt:lpstr>Izpētes mērķa grupas</vt:lpstr>
      <vt:lpstr>Pētniecības un datu ieguves metodes</vt:lpstr>
      <vt:lpstr>Aptauja un intervijas</vt:lpstr>
      <vt:lpstr>Reģionālās domnīcas</vt:lpstr>
      <vt:lpstr>Reģionālās domnīcas</vt:lpstr>
      <vt:lpstr>ES valstu prakse</vt:lpstr>
      <vt:lpstr>ES valstu prakse</vt:lpstr>
      <vt:lpstr>ES valstu prakse</vt:lpstr>
      <vt:lpstr>ES valstu prakse</vt:lpstr>
      <vt:lpstr>ES valstu prakse</vt:lpstr>
      <vt:lpstr>SECINĀJUMI UN PRIEKŠLIKUMI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Paldies  par līdzdalību un veltīto uzmanību!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Gatis</dc:creator>
  <cp:lastModifiedBy>Gatis</cp:lastModifiedBy>
  <cp:revision>38</cp:revision>
  <dcterms:created xsi:type="dcterms:W3CDTF">2019-09-10T07:18:41Z</dcterms:created>
  <dcterms:modified xsi:type="dcterms:W3CDTF">2019-11-20T05:57:50Z</dcterms:modified>
</cp:coreProperties>
</file>