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256" r:id="rId2"/>
    <p:sldId id="294" r:id="rId3"/>
    <p:sldId id="264" r:id="rId4"/>
    <p:sldId id="265" r:id="rId5"/>
    <p:sldId id="266" r:id="rId6"/>
    <p:sldId id="267" r:id="rId7"/>
    <p:sldId id="269" r:id="rId8"/>
    <p:sldId id="270" r:id="rId9"/>
    <p:sldId id="295" r:id="rId10"/>
    <p:sldId id="296" r:id="rId11"/>
    <p:sldId id="268" r:id="rId12"/>
    <p:sldId id="272" r:id="rId13"/>
    <p:sldId id="274" r:id="rId14"/>
    <p:sldId id="273" r:id="rId15"/>
    <p:sldId id="275" r:id="rId16"/>
    <p:sldId id="276" r:id="rId17"/>
    <p:sldId id="277" r:id="rId18"/>
    <p:sldId id="278" r:id="rId19"/>
    <p:sldId id="279" r:id="rId20"/>
    <p:sldId id="280" r:id="rId21"/>
    <p:sldId id="282" r:id="rId22"/>
    <p:sldId id="281" r:id="rId23"/>
    <p:sldId id="283" r:id="rId24"/>
    <p:sldId id="297" r:id="rId25"/>
    <p:sldId id="298" r:id="rId26"/>
    <p:sldId id="286" r:id="rId27"/>
    <p:sldId id="284" r:id="rId28"/>
    <p:sldId id="287" r:id="rId29"/>
    <p:sldId id="285" r:id="rId30"/>
    <p:sldId id="292" r:id="rId31"/>
    <p:sldId id="293" r:id="rId32"/>
    <p:sldId id="288" r:id="rId33"/>
    <p:sldId id="289" r:id="rId34"/>
    <p:sldId id="290" r:id="rId35"/>
    <p:sldId id="343" r:id="rId36"/>
    <p:sldId id="291" r:id="rId37"/>
    <p:sldId id="299" r:id="rId38"/>
    <p:sldId id="300" r:id="rId39"/>
    <p:sldId id="257" r:id="rId40"/>
    <p:sldId id="258" r:id="rId41"/>
    <p:sldId id="259" r:id="rId42"/>
    <p:sldId id="260" r:id="rId43"/>
    <p:sldId id="262" r:id="rId44"/>
    <p:sldId id="263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36" r:id="rId69"/>
    <p:sldId id="337" r:id="rId70"/>
    <p:sldId id="338" r:id="rId71"/>
    <p:sldId id="342" r:id="rId72"/>
    <p:sldId id="340" r:id="rId73"/>
    <p:sldId id="341" r:id="rId74"/>
    <p:sldId id="325" r:id="rId75"/>
    <p:sldId id="324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x="9144000" cy="6858000" type="screen4x3"/>
  <p:notesSz cx="6858000" cy="9144000"/>
  <p:photoAlbum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22" autoAdjust="0"/>
    <p:restoredTop sz="94660"/>
  </p:normalViewPr>
  <p:slideViewPr>
    <p:cSldViewPr>
      <p:cViewPr>
        <p:scale>
          <a:sx n="53" d="100"/>
          <a:sy n="53" d="100"/>
        </p:scale>
        <p:origin x="-1002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AA5D303-5885-4704-8497-0737FB8D9D43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592DC64-27A0-44FF-B8F5-3C7C82D5A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E09FC3-533E-4927-A0EB-6B702E52121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5CC479-1A2E-44C3-B2C2-7DF65755509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50BF4-A99E-43FB-8EF9-24D804BE9AB1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09B70-A210-44A0-BB6C-EE9D2D816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2CF1F-8606-4E1B-B9AC-543147368CFD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2C424-B64F-4220-8446-2D17AE5C62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7D600-A625-4F5E-9755-5BD6FAC4459F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80BD6-6F2F-49A5-BF84-73FC927F7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8173C-6C9B-4E48-96AB-C3490E48FCDB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B033-1229-4D2B-8CEB-92DCF836E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FD717-07ED-4DC5-BA2C-237F0FC37A55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230DF-7367-41DC-9F15-ADAA5063CE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8812F-A854-493A-A85D-1F6E3FF40EEE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BEC9E-420D-4D40-906D-B469B03DF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1F8CC-D013-4C7F-884B-2908A30223F3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7D485-6A37-4F03-9DDA-5958AEA17D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33099-6DE9-44B0-A422-006856D2F824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AE51F-8CAB-4280-8B1F-141C12CF7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333F2-83DF-4564-B1A2-0EDE763B7DFB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36B0A-9D6E-4CB1-A859-F146933AE7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E9AE2-003B-495A-BC69-91A6C8B6DC8B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B49D5-8AAF-4E02-B1B5-62D6849A4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D5791-66E4-4ED4-ABCA-4FD335E3607C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B317D-F822-4597-B8B5-7F0AC9BD5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1CCD6B-F23A-4226-B6F9-9325522F7EE3}" type="datetimeFigureOut">
              <a:rPr lang="en-US"/>
              <a:pPr>
                <a:defRPr/>
              </a:pPr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F4BD21-8D56-4EB3-906E-A9C560538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5000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85918" y="1357298"/>
            <a:ext cx="5929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400" b="1" dirty="0">
                <a:ln w="19050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KRĀSLAVAS </a:t>
            </a:r>
            <a:r>
              <a:rPr lang="lv-LV" sz="2400" b="1" dirty="0" smtClean="0">
                <a:ln w="19050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 VARAVīKSNES</a:t>
            </a:r>
            <a:r>
              <a:rPr lang="lv-LV" sz="2400" b="1" dirty="0">
                <a:ln w="19050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 </a:t>
            </a:r>
            <a:r>
              <a:rPr lang="lv-LV" sz="2400" b="1" dirty="0" smtClean="0">
                <a:ln w="19050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 </a:t>
            </a:r>
            <a:r>
              <a:rPr lang="lv-LV" sz="2400" b="1" dirty="0">
                <a:ln w="19050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VIDUSSKOLA </a:t>
            </a:r>
            <a:endParaRPr lang="en-US" sz="2400" b="1" dirty="0">
              <a:ln w="19050">
                <a:solidFill>
                  <a:srgbClr val="00B05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428728" y="2143116"/>
            <a:ext cx="639604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lv-LV" sz="5400" b="1" dirty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Jaungada pasakas </a:t>
            </a:r>
            <a:r>
              <a:rPr lang="lv-LV" sz="5400" b="1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tapšanas vēsture</a:t>
            </a:r>
            <a:endParaRPr lang="lv-LV" sz="5400" b="1" dirty="0">
              <a:ln w="1905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43042" y="4500570"/>
            <a:ext cx="5929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400" b="1" dirty="0" smtClean="0">
                <a:ln w="19050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2011./2012. māc.g.</a:t>
            </a:r>
            <a:endParaRPr lang="en-US" sz="2400" b="1" dirty="0">
              <a:ln w="19050">
                <a:solidFill>
                  <a:srgbClr val="00B05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15370" cy="1143000"/>
          </a:xfrm>
        </p:spPr>
        <p:txBody>
          <a:bodyPr>
            <a:normAutofit fontScale="90000"/>
          </a:bodyPr>
          <a:lstStyle/>
          <a:p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Jaungada pasaka ir stundas</a:t>
            </a:r>
            <a:b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</a:br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garš uzvedums dzejā un prozā, ar dziesmām un dejām.</a:t>
            </a:r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en-US" sz="40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5362" name="Picture 3" descr="DSCF269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71938"/>
            <a:ext cx="371475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DSCF275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500" y="4143375"/>
            <a:ext cx="3619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DSCF301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25" y="2643188"/>
            <a:ext cx="2643188" cy="198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00108"/>
            <a:ext cx="8001027" cy="4500578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lv-LV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Jaungada pasākums skolā notiek </a:t>
            </a:r>
          </a:p>
          <a:p>
            <a:pPr algn="just">
              <a:lnSpc>
                <a:spcPct val="90000"/>
              </a:lnSpc>
              <a:buNone/>
            </a:pPr>
            <a:r>
              <a:rPr lang="lv-LV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	kopš 1989.gada.</a:t>
            </a:r>
          </a:p>
          <a:p>
            <a:pPr algn="just">
              <a:lnSpc>
                <a:spcPct val="90000"/>
              </a:lnSpc>
            </a:pPr>
            <a:r>
              <a:rPr lang="lv-LV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Uzvedumā piedalās 130 – 150 Krāslavas Varavīksnes vidusskolas audzēkņi (tajā skaitā arī skolas absolventi un skolotāji).</a:t>
            </a:r>
          </a:p>
          <a:p>
            <a:pPr algn="just">
              <a:lnSpc>
                <a:spcPct val="90000"/>
              </a:lnSpc>
            </a:pPr>
            <a:r>
              <a:rPr lang="lv-LV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Katru gadu tiek organizēti 10-12 uzvedumi pilsētas iedzīvotājiem, skolas audzēkņiem, kā arī labdarības izrādes pilsētas un novada bērniem.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Viss sākas ar scenārija tapšanu...</a:t>
            </a:r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en-US" sz="40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7410" name="Content Placeholder 3" descr="100_03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187" r="35275"/>
          <a:stretch>
            <a:fillRect/>
          </a:stretch>
        </p:blipFill>
        <p:spPr>
          <a:xfrm rot="21136024">
            <a:off x="428625" y="1428750"/>
            <a:ext cx="3000375" cy="4365625"/>
          </a:xfrm>
        </p:spPr>
      </p:pic>
      <p:pic>
        <p:nvPicPr>
          <p:cNvPr id="17411" name="Picture 5" descr="100_034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92719">
            <a:off x="4371975" y="3189288"/>
            <a:ext cx="426878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2" descr="\\SKOLA\skolotaji\Anzela_S\Jaun pasaka\PASAKA\terps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19252">
            <a:off x="3671888" y="1470025"/>
            <a:ext cx="3582987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lv-LV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Mūzikas izvēle.</a:t>
            </a:r>
            <a:endParaRPr lang="en-US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18434" name="Content Placeholder 3" descr="100_034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2976" y="1598613"/>
            <a:ext cx="7013575" cy="5259387"/>
          </a:xfr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Content Placeholder 3" descr="100_0340.jpg"/>
          <p:cNvPicPr>
            <a:picLocks noGrp="1" noChangeAspect="1"/>
          </p:cNvPicPr>
          <p:nvPr>
            <p:ph idx="1"/>
          </p:nvPr>
        </p:nvPicPr>
        <p:blipFill>
          <a:blip r:embed="rId2"/>
          <a:srcRect l="11960" t="31876"/>
          <a:stretch>
            <a:fillRect/>
          </a:stretch>
        </p:blipFill>
        <p:spPr>
          <a:xfrm>
            <a:off x="0" y="3214688"/>
            <a:ext cx="6748463" cy="3643312"/>
          </a:xfr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 l="13626" t="36562" r="23438" b="11874"/>
          <a:stretch>
            <a:fillRect/>
          </a:stretch>
        </p:blipFill>
        <p:spPr bwMode="auto">
          <a:xfrm>
            <a:off x="2957513" y="0"/>
            <a:ext cx="6186487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214282" y="1000108"/>
            <a:ext cx="2571736" cy="1714500"/>
          </a:xfrm>
        </p:spPr>
        <p:txBody>
          <a:bodyPr/>
          <a:lstStyle/>
          <a:p>
            <a:r>
              <a:rPr lang="lv-LV" sz="32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Tērpu šūšana.</a:t>
            </a:r>
            <a:endParaRPr lang="en-US" sz="32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3357562"/>
            <a:ext cx="8229600" cy="654050"/>
          </a:xfrm>
        </p:spPr>
        <p:txBody>
          <a:bodyPr>
            <a:normAutofit fontScale="90000"/>
          </a:bodyPr>
          <a:lstStyle/>
          <a:p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Fonogrammas ieraksts.</a:t>
            </a:r>
            <a:endParaRPr lang="en-US" sz="40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20482" name="Content Placeholder 3" descr="IMG_3989.jpg"/>
          <p:cNvPicPr>
            <a:picLocks noGrp="1" noChangeAspect="1"/>
          </p:cNvPicPr>
          <p:nvPr>
            <p:ph idx="1"/>
          </p:nvPr>
        </p:nvPicPr>
        <p:blipFill>
          <a:blip r:embed="rId3"/>
          <a:srcRect t="3677" r="27779"/>
          <a:stretch>
            <a:fillRect/>
          </a:stretch>
        </p:blipFill>
        <p:spPr>
          <a:xfrm>
            <a:off x="0" y="4071942"/>
            <a:ext cx="2786063" cy="2786058"/>
          </a:xfrm>
        </p:spPr>
      </p:pic>
      <p:pic>
        <p:nvPicPr>
          <p:cNvPr id="20483" name="Picture 4" descr="IMG_3890.jpg"/>
          <p:cNvPicPr>
            <a:picLocks noChangeAspect="1"/>
          </p:cNvPicPr>
          <p:nvPr/>
        </p:nvPicPr>
        <p:blipFill>
          <a:blip r:embed="rId4"/>
          <a:srcRect t="29167" b="20833"/>
          <a:stretch>
            <a:fillRect/>
          </a:stretch>
        </p:blipFill>
        <p:spPr bwMode="auto">
          <a:xfrm>
            <a:off x="0" y="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6" descr="IMG_3874.jpg"/>
          <p:cNvPicPr>
            <a:picLocks noChangeAspect="1"/>
          </p:cNvPicPr>
          <p:nvPr/>
        </p:nvPicPr>
        <p:blipFill>
          <a:blip r:embed="rId5"/>
          <a:srcRect l="11539"/>
          <a:stretch>
            <a:fillRect/>
          </a:stretch>
        </p:blipFill>
        <p:spPr bwMode="auto">
          <a:xfrm>
            <a:off x="5857875" y="4071938"/>
            <a:ext cx="328612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7" descr="IMG_3904.jpg"/>
          <p:cNvPicPr>
            <a:picLocks noChangeAspect="1"/>
          </p:cNvPicPr>
          <p:nvPr/>
        </p:nvPicPr>
        <p:blipFill>
          <a:blip r:embed="rId6"/>
          <a:srcRect l="5768" r="11539"/>
          <a:stretch>
            <a:fillRect/>
          </a:stretch>
        </p:blipFill>
        <p:spPr bwMode="auto">
          <a:xfrm>
            <a:off x="2786063" y="4071938"/>
            <a:ext cx="3071812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488" y="1285860"/>
            <a:ext cx="5472112" cy="725487"/>
          </a:xfrm>
        </p:spPr>
        <p:txBody>
          <a:bodyPr>
            <a:normAutofit/>
          </a:bodyPr>
          <a:lstStyle/>
          <a:p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Dekorāciju darināšana</a:t>
            </a:r>
            <a:r>
              <a:rPr lang="lv-LV" sz="4000" dirty="0" smtClean="0">
                <a:latin typeface="Arial" charset="0"/>
              </a:rPr>
              <a:t>.</a:t>
            </a:r>
            <a:endParaRPr lang="en-US" sz="4000" dirty="0" smtClean="0">
              <a:latin typeface="Arial" charset="0"/>
            </a:endParaRPr>
          </a:p>
        </p:txBody>
      </p:sp>
      <p:pic>
        <p:nvPicPr>
          <p:cNvPr id="22530" name="Picture 2" descr="C:\Documents and Settings\Andzela\My Documents\skazka\dec -07 07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464" t="1123" r="28589"/>
          <a:stretch>
            <a:fillRect/>
          </a:stretch>
        </p:blipFill>
        <p:spPr>
          <a:xfrm>
            <a:off x="500063" y="285750"/>
            <a:ext cx="2286000" cy="3857625"/>
          </a:xfrm>
        </p:spPr>
      </p:pic>
      <p:pic>
        <p:nvPicPr>
          <p:cNvPr id="22531" name="Picture 6" descr="DSCF4334.JPG"/>
          <p:cNvPicPr>
            <a:picLocks noChangeAspect="1"/>
          </p:cNvPicPr>
          <p:nvPr/>
        </p:nvPicPr>
        <p:blipFill>
          <a:blip r:embed="rId3"/>
          <a:srcRect l="8594" t="11458" r="57813" b="5208"/>
          <a:stretch>
            <a:fillRect/>
          </a:stretch>
        </p:blipFill>
        <p:spPr bwMode="auto">
          <a:xfrm>
            <a:off x="785813" y="4332288"/>
            <a:ext cx="1357312" cy="252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2" descr="\\Skola\skolotaji\Anzela_S\Jaun pasaka\2010\skazka\DSCF27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0" y="2143125"/>
            <a:ext cx="62865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2928938"/>
            <a:ext cx="4929187" cy="369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3" descr="\\SKOLA\skolotaji\Anzela_S\Jaun pasaka\skazka\сканирование0027.jpg"/>
          <p:cNvPicPr>
            <a:picLocks noChangeAspect="1" noChangeArrowheads="1"/>
          </p:cNvPicPr>
          <p:nvPr/>
        </p:nvPicPr>
        <p:blipFill>
          <a:blip r:embed="rId3"/>
          <a:srcRect l="4974" t="14091"/>
          <a:stretch>
            <a:fillRect/>
          </a:stretch>
        </p:blipFill>
        <p:spPr bwMode="auto">
          <a:xfrm>
            <a:off x="4143372" y="214290"/>
            <a:ext cx="4143375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IMG_4321.jpg"/>
          <p:cNvPicPr>
            <a:picLocks noChangeAspect="1"/>
          </p:cNvPicPr>
          <p:nvPr/>
        </p:nvPicPr>
        <p:blipFill>
          <a:blip r:embed="rId4" cstate="print"/>
          <a:srcRect l="23438" t="23958" r="45312" b="6250"/>
          <a:stretch>
            <a:fillRect/>
          </a:stretch>
        </p:blipFill>
        <p:spPr>
          <a:xfrm>
            <a:off x="0" y="0"/>
            <a:ext cx="2388375" cy="4000528"/>
          </a:xfrm>
          <a:prstGeom prst="rect">
            <a:avLst/>
          </a:prstGeom>
        </p:spPr>
      </p:pic>
      <p:pic>
        <p:nvPicPr>
          <p:cNvPr id="1026" name="Picture 2" descr="\\Rain\materiali\bildes\2011_2012\decembris\Jaungada pasaka\New Folder\IMG_4366.jpg"/>
          <p:cNvPicPr>
            <a:picLocks noChangeAspect="1" noChangeArrowheads="1"/>
          </p:cNvPicPr>
          <p:nvPr/>
        </p:nvPicPr>
        <p:blipFill>
          <a:blip r:embed="rId5" cstate="print"/>
          <a:srcRect l="50703" t="24219" r="23633" b="13906"/>
          <a:stretch>
            <a:fillRect/>
          </a:stretch>
        </p:blipFill>
        <p:spPr bwMode="auto">
          <a:xfrm>
            <a:off x="1571604" y="2714596"/>
            <a:ext cx="2291428" cy="4143404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\\Rain\materiali\bildes\2011_2012\decembris\Jaungada pasaka\IMG_429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7438" r="21239"/>
          <a:stretch>
            <a:fillRect/>
          </a:stretch>
        </p:blipFill>
        <p:spPr>
          <a:xfrm>
            <a:off x="642938" y="214313"/>
            <a:ext cx="8001000" cy="6289675"/>
          </a:xfr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/>
          <a:lstStyle/>
          <a:p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Darba grupa: Irēna Fjodorova,</a:t>
            </a:r>
            <a:b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</a:br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Tatjana Vagale, Nadežda Tadello, </a:t>
            </a:r>
            <a:b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</a:br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Viktorija Cimermane,  Anžela Semjonova.</a:t>
            </a:r>
            <a:endParaRPr lang="en-US" sz="28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25602" name="Picture 2" descr="\\SKOLA\skolotaji\Anzela_S\Jaun pasaka\PASAKA\terps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11136"/>
          <a:stretch>
            <a:fillRect/>
          </a:stretch>
        </p:blipFill>
        <p:spPr>
          <a:xfrm>
            <a:off x="1000100" y="2071678"/>
            <a:ext cx="7143772" cy="4416150"/>
          </a:xfr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No daudzu gadu scenārijiem var izveidot apjomīgu dažādu tautu pasaku grāmatu.</a:t>
            </a:r>
            <a:endParaRPr lang="en-US" sz="40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28794" y="2214554"/>
            <a:ext cx="5715020" cy="4286642"/>
          </a:xfr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Content Placeholder 3" descr="DSCF4219.JPG"/>
          <p:cNvPicPr>
            <a:picLocks noGrp="1" noChangeAspect="1"/>
          </p:cNvPicPr>
          <p:nvPr>
            <p:ph idx="1"/>
          </p:nvPr>
        </p:nvPicPr>
        <p:blipFill>
          <a:blip r:embed="rId2"/>
          <a:srcRect l="38162"/>
          <a:stretch>
            <a:fillRect/>
          </a:stretch>
        </p:blipFill>
        <p:spPr>
          <a:xfrm>
            <a:off x="571500" y="2000250"/>
            <a:ext cx="3732213" cy="4525963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143000"/>
          </a:xfrm>
        </p:spPr>
        <p:txBody>
          <a:bodyPr>
            <a:noAutofit/>
          </a:bodyPr>
          <a:lstStyle/>
          <a:p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Varoņi, bez kuriem nav iedomājams </a:t>
            </a:r>
            <a:b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</a:br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neviens uzvedums.</a:t>
            </a:r>
            <a:b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</a:br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Sniegbaltīte un Salavecis</a:t>
            </a:r>
            <a:endParaRPr lang="en-US" sz="28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27651" name="Picture 3" descr="\\Skola\skolotaji\Anzela_S\Jaun pasaka\2009\102_FUJI\DSCF4510.JPG"/>
          <p:cNvPicPr>
            <a:picLocks noChangeAspect="1" noChangeArrowheads="1"/>
          </p:cNvPicPr>
          <p:nvPr/>
        </p:nvPicPr>
        <p:blipFill>
          <a:blip r:embed="rId3"/>
          <a:srcRect l="13086" r="14844"/>
          <a:stretch>
            <a:fillRect/>
          </a:stretch>
        </p:blipFill>
        <p:spPr bwMode="auto">
          <a:xfrm>
            <a:off x="4429125" y="2000250"/>
            <a:ext cx="4357688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5" descr="DSCF426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500188"/>
            <a:ext cx="3643312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6" descr="DSCF3056.JPG"/>
          <p:cNvPicPr>
            <a:picLocks noChangeAspect="1"/>
          </p:cNvPicPr>
          <p:nvPr/>
        </p:nvPicPr>
        <p:blipFill>
          <a:blip r:embed="rId3"/>
          <a:srcRect l="32610" t="18842" r="23337" b="4347"/>
          <a:stretch>
            <a:fillRect/>
          </a:stretch>
        </p:blipFill>
        <p:spPr bwMode="auto">
          <a:xfrm>
            <a:off x="4786313" y="1500188"/>
            <a:ext cx="371475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42910" y="571480"/>
            <a:ext cx="8229600" cy="1143000"/>
          </a:xfrm>
        </p:spPr>
        <p:txBody>
          <a:bodyPr>
            <a:normAutofit/>
          </a:bodyPr>
          <a:lstStyle/>
          <a:p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Ragana</a:t>
            </a:r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</a:rPr>
              <a:t>               </a:t>
            </a:r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Sniega Karaliene</a:t>
            </a:r>
            <a:endParaRPr lang="en-US" sz="40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lv-LV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Sniegpārsliņas</a:t>
            </a:r>
            <a:endParaRPr lang="en-US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29698" name="Picture 2" descr="\\Skola\skolotaji\Anzela_S\Jaun pasaka\2010\skazka\DSCF276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303" t="32204" b="7591"/>
          <a:stretch>
            <a:fillRect/>
          </a:stretch>
        </p:blipFill>
        <p:spPr>
          <a:xfrm>
            <a:off x="500063" y="1571625"/>
            <a:ext cx="8215312" cy="5102225"/>
          </a:xfr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/>
          <a:lstStyle/>
          <a:p>
            <a:r>
              <a:rPr lang="lv-LV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Meža iemītnieki</a:t>
            </a:r>
            <a:endParaRPr lang="en-US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30722" name="Content Placeholder 3" descr="DSCF2788.JPG"/>
          <p:cNvPicPr>
            <a:picLocks noGrp="1" noChangeAspect="1"/>
          </p:cNvPicPr>
          <p:nvPr>
            <p:ph idx="1"/>
          </p:nvPr>
        </p:nvPicPr>
        <p:blipFill>
          <a:blip r:embed="rId2"/>
          <a:srcRect t="21466" r="12119" b="4349"/>
          <a:stretch>
            <a:fillRect/>
          </a:stretch>
        </p:blipFill>
        <p:spPr>
          <a:xfrm>
            <a:off x="642938" y="1571625"/>
            <a:ext cx="8001000" cy="5065713"/>
          </a:xfr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4688" y="274638"/>
            <a:ext cx="2928937" cy="1143000"/>
          </a:xfrm>
        </p:spPr>
        <p:txBody>
          <a:bodyPr>
            <a:normAutofit fontScale="90000"/>
          </a:bodyPr>
          <a:lstStyle/>
          <a:p>
            <a:r>
              <a:rPr lang="lv-LV" sz="4000" smtClean="0">
                <a:latin typeface="Arial" charset="0"/>
              </a:rPr>
              <a:t>Gada simbols</a:t>
            </a:r>
            <a:endParaRPr lang="en-US" sz="4000" smtClean="0">
              <a:latin typeface="Arial" charset="0"/>
            </a:endParaRP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9066" t="12627" r="27788" b="47913"/>
          <a:stretch>
            <a:fillRect/>
          </a:stretch>
        </p:blipFill>
        <p:spPr>
          <a:xfrm>
            <a:off x="0" y="214313"/>
            <a:ext cx="3214688" cy="2870200"/>
          </a:xfrm>
        </p:spPr>
      </p:pic>
      <p:pic>
        <p:nvPicPr>
          <p:cNvPr id="31747" name="Picture 5" descr="DSCF4432.JPG"/>
          <p:cNvPicPr>
            <a:picLocks noChangeAspect="1"/>
          </p:cNvPicPr>
          <p:nvPr/>
        </p:nvPicPr>
        <p:blipFill>
          <a:blip r:embed="rId3"/>
          <a:srcRect l="50000" t="22917" r="6944"/>
          <a:stretch>
            <a:fillRect/>
          </a:stretch>
        </p:blipFill>
        <p:spPr bwMode="auto">
          <a:xfrm>
            <a:off x="6357938" y="-6350"/>
            <a:ext cx="2786062" cy="665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6" descr="DSCF3737.JPG"/>
          <p:cNvPicPr>
            <a:picLocks noChangeAspect="1"/>
          </p:cNvPicPr>
          <p:nvPr/>
        </p:nvPicPr>
        <p:blipFill>
          <a:blip r:embed="rId4"/>
          <a:srcRect l="17188" t="14583" r="30469" b="19791"/>
          <a:stretch>
            <a:fillRect/>
          </a:stretch>
        </p:blipFill>
        <p:spPr bwMode="auto">
          <a:xfrm>
            <a:off x="0" y="3286125"/>
            <a:ext cx="3571875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7" descr="IMG_4413.jpg"/>
          <p:cNvPicPr>
            <a:picLocks noChangeAspect="1"/>
          </p:cNvPicPr>
          <p:nvPr/>
        </p:nvPicPr>
        <p:blipFill>
          <a:blip r:embed="rId5"/>
          <a:srcRect l="39844" t="22916" r="31250" b="14583"/>
          <a:stretch>
            <a:fillRect/>
          </a:stretch>
        </p:blipFill>
        <p:spPr bwMode="auto">
          <a:xfrm>
            <a:off x="3643313" y="2357438"/>
            <a:ext cx="2643187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Burves</a:t>
            </a:r>
            <a:endParaRPr lang="en-US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32770" name="Picture 4" descr="IMG_4339.jpg"/>
          <p:cNvPicPr>
            <a:picLocks noChangeAspect="1"/>
          </p:cNvPicPr>
          <p:nvPr/>
        </p:nvPicPr>
        <p:blipFill>
          <a:blip r:embed="rId3"/>
          <a:srcRect l="32813" t="16666" r="39844" b="7291"/>
          <a:stretch>
            <a:fillRect/>
          </a:stretch>
        </p:blipFill>
        <p:spPr bwMode="auto">
          <a:xfrm>
            <a:off x="6357938" y="1214438"/>
            <a:ext cx="2571750" cy="536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2" descr="\\Skola\skolotaji\Anzela_S\Jaun pasaka\Pasaka3\95-5.jpg"/>
          <p:cNvPicPr>
            <a:picLocks noChangeAspect="1" noChangeArrowheads="1"/>
          </p:cNvPicPr>
          <p:nvPr/>
        </p:nvPicPr>
        <p:blipFill>
          <a:blip r:embed="rId4"/>
          <a:srcRect l="18246" r="48416" b="3905"/>
          <a:stretch>
            <a:fillRect/>
          </a:stretch>
        </p:blipFill>
        <p:spPr bwMode="auto">
          <a:xfrm>
            <a:off x="214313" y="1214438"/>
            <a:ext cx="2770187" cy="539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8" descr="сканирование0035.jpg"/>
          <p:cNvPicPr>
            <a:picLocks noChangeAspect="1"/>
          </p:cNvPicPr>
          <p:nvPr/>
        </p:nvPicPr>
        <p:blipFill>
          <a:blip r:embed="rId5"/>
          <a:srcRect l="31651" t="22881" r="38708"/>
          <a:stretch>
            <a:fillRect/>
          </a:stretch>
        </p:blipFill>
        <p:spPr bwMode="auto">
          <a:xfrm>
            <a:off x="3143250" y="1214438"/>
            <a:ext cx="3071813" cy="540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4672" b="21080"/>
          <a:stretch>
            <a:fillRect/>
          </a:stretch>
        </p:blipFill>
        <p:spPr>
          <a:xfrm>
            <a:off x="214313" y="571500"/>
            <a:ext cx="8743950" cy="5429250"/>
          </a:xfr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Content Placeholder 7" descr="zvaigznites.bmp"/>
          <p:cNvPicPr>
            <a:picLocks noGrp="1" noChangeAspect="1"/>
          </p:cNvPicPr>
          <p:nvPr>
            <p:ph idx="1"/>
          </p:nvPr>
        </p:nvPicPr>
        <p:blipFill>
          <a:blip r:embed="rId2"/>
          <a:srcRect t="21259" r="8871"/>
          <a:stretch>
            <a:fillRect/>
          </a:stretch>
        </p:blipFill>
        <p:spPr>
          <a:xfrm>
            <a:off x="500063" y="1214438"/>
            <a:ext cx="8374062" cy="5221287"/>
          </a:xfr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Content Placeholder 3" descr="DSCF277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328613"/>
            <a:ext cx="8358188" cy="6269037"/>
          </a:xfr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5872146" cy="1143000"/>
          </a:xfrm>
        </p:spPr>
        <p:txBody>
          <a:bodyPr/>
          <a:lstStyle/>
          <a:p>
            <a:r>
              <a:rPr lang="lv-LV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Ļaunie gari</a:t>
            </a:r>
            <a:endParaRPr lang="en-US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37890" name="Picture 2" descr="\\Skola\skolotaji\Anzela_S\Jaun pasaka\Pasaka3\95-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9238" t="8832" r="7770" b="4489"/>
          <a:stretch>
            <a:fillRect/>
          </a:stretch>
        </p:blipFill>
        <p:spPr>
          <a:xfrm>
            <a:off x="0" y="1143000"/>
            <a:ext cx="2857500" cy="5072063"/>
          </a:xfrm>
        </p:spPr>
      </p:pic>
      <p:pic>
        <p:nvPicPr>
          <p:cNvPr id="37891" name="Picture 6" descr="DSCF2807.JPG"/>
          <p:cNvPicPr>
            <a:picLocks noChangeAspect="1"/>
          </p:cNvPicPr>
          <p:nvPr/>
        </p:nvPicPr>
        <p:blipFill>
          <a:blip r:embed="rId3"/>
          <a:srcRect l="33594" t="10416" r="28125" b="9985"/>
          <a:stretch>
            <a:fillRect/>
          </a:stretch>
        </p:blipFill>
        <p:spPr bwMode="auto">
          <a:xfrm>
            <a:off x="2928938" y="1143000"/>
            <a:ext cx="32861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7" descr="DSCF2811.JPG"/>
          <p:cNvPicPr>
            <a:picLocks noChangeAspect="1"/>
          </p:cNvPicPr>
          <p:nvPr/>
        </p:nvPicPr>
        <p:blipFill>
          <a:blip r:embed="rId4"/>
          <a:srcRect l="41388" t="9375" r="22656" b="4329"/>
          <a:stretch>
            <a:fillRect/>
          </a:stretch>
        </p:blipFill>
        <p:spPr bwMode="auto">
          <a:xfrm>
            <a:off x="6286500" y="1143000"/>
            <a:ext cx="28575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6" descr="velni.bmp"/>
          <p:cNvPicPr>
            <a:picLocks noChangeAspect="1"/>
          </p:cNvPicPr>
          <p:nvPr/>
        </p:nvPicPr>
        <p:blipFill>
          <a:blip r:embed="rId2"/>
          <a:srcRect t="7857" r="12190"/>
          <a:stretch>
            <a:fillRect/>
          </a:stretch>
        </p:blipFill>
        <p:spPr bwMode="auto">
          <a:xfrm>
            <a:off x="642938" y="401638"/>
            <a:ext cx="7572375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1214414" y="2285992"/>
            <a:ext cx="678661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Mīļākie aktieri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16"/>
            <a:ext cx="5357818" cy="1143000"/>
          </a:xfrm>
        </p:spPr>
        <p:txBody>
          <a:bodyPr/>
          <a:lstStyle/>
          <a:p>
            <a:r>
              <a:rPr lang="lv-LV" dirty="0" smtClean="0">
                <a:solidFill>
                  <a:schemeClr val="accent4">
                    <a:lumMod val="50000"/>
                  </a:schemeClr>
                </a:solidFill>
              </a:rPr>
              <a:t>Andrejs Jakubovskis – kulturoloģijas un vēstures skolotājs, kultūras metodiķis.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Picture 4" descr="27.JPG"/>
          <p:cNvPicPr>
            <a:picLocks noChangeAspect="1"/>
          </p:cNvPicPr>
          <p:nvPr/>
        </p:nvPicPr>
        <p:blipFill>
          <a:blip r:embed="rId2"/>
          <a:srcRect l="40625" t="12500" r="32812" b="41666"/>
          <a:stretch>
            <a:fillRect/>
          </a:stretch>
        </p:blipFill>
        <p:spPr>
          <a:xfrm>
            <a:off x="5000628" y="714356"/>
            <a:ext cx="3919330" cy="5072074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3" descr="11-03.jpg"/>
          <p:cNvPicPr>
            <a:picLocks noChangeAspect="1"/>
          </p:cNvPicPr>
          <p:nvPr/>
        </p:nvPicPr>
        <p:blipFill>
          <a:blip r:embed="rId2"/>
          <a:srcRect l="35284" t="8444" r="39297" b="4288"/>
          <a:stretch>
            <a:fillRect/>
          </a:stretch>
        </p:blipFill>
        <p:spPr bwMode="auto">
          <a:xfrm>
            <a:off x="500063" y="285750"/>
            <a:ext cx="2857500" cy="631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Picture 4" descr="98-4.jpg"/>
          <p:cNvPicPr>
            <a:picLocks noChangeAspect="1"/>
          </p:cNvPicPr>
          <p:nvPr/>
        </p:nvPicPr>
        <p:blipFill>
          <a:blip r:embed="rId3"/>
          <a:srcRect l="42528" r="24396" b="2121"/>
          <a:stretch>
            <a:fillRect/>
          </a:stretch>
        </p:blipFill>
        <p:spPr bwMode="auto">
          <a:xfrm>
            <a:off x="3571875" y="285750"/>
            <a:ext cx="3000375" cy="630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5" descr="5-95.jpg"/>
          <p:cNvPicPr>
            <a:picLocks noChangeAspect="1"/>
          </p:cNvPicPr>
          <p:nvPr/>
        </p:nvPicPr>
        <p:blipFill>
          <a:blip r:embed="rId4"/>
          <a:srcRect l="37341" t="16653" r="40958"/>
          <a:stretch>
            <a:fillRect/>
          </a:stretch>
        </p:blipFill>
        <p:spPr bwMode="auto">
          <a:xfrm>
            <a:off x="6786563" y="285750"/>
            <a:ext cx="2143125" cy="624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DSCF3816.JPG"/>
          <p:cNvPicPr>
            <a:picLocks noChangeAspect="1"/>
          </p:cNvPicPr>
          <p:nvPr/>
        </p:nvPicPr>
        <p:blipFill>
          <a:blip r:embed="rId2"/>
          <a:srcRect l="36234" t="38542" r="47420" b="6250"/>
          <a:stretch>
            <a:fillRect/>
          </a:stretch>
        </p:blipFill>
        <p:spPr bwMode="auto">
          <a:xfrm>
            <a:off x="785813" y="1285875"/>
            <a:ext cx="1889125" cy="52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6" descr="DSCF4365.JPG"/>
          <p:cNvPicPr>
            <a:picLocks noChangeAspect="1"/>
          </p:cNvPicPr>
          <p:nvPr/>
        </p:nvPicPr>
        <p:blipFill>
          <a:blip r:embed="rId3"/>
          <a:srcRect l="25000" r="38281"/>
          <a:stretch>
            <a:fillRect/>
          </a:stretch>
        </p:blipFill>
        <p:spPr bwMode="auto">
          <a:xfrm>
            <a:off x="3214688" y="1285875"/>
            <a:ext cx="2571750" cy="525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7" descr="IMG_4385.jpg"/>
          <p:cNvPicPr>
            <a:picLocks noChangeAspect="1"/>
          </p:cNvPicPr>
          <p:nvPr/>
        </p:nvPicPr>
        <p:blipFill>
          <a:blip r:embed="rId4"/>
          <a:srcRect l="40625" t="33333" r="40625" b="7291"/>
          <a:stretch>
            <a:fillRect/>
          </a:stretch>
        </p:blipFill>
        <p:spPr bwMode="auto">
          <a:xfrm>
            <a:off x="6357938" y="1285875"/>
            <a:ext cx="2214562" cy="525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Content Placeholder 3" descr="98-2.jpg"/>
          <p:cNvPicPr>
            <a:picLocks noGrp="1" noChangeAspect="1"/>
          </p:cNvPicPr>
          <p:nvPr>
            <p:ph idx="1"/>
          </p:nvPr>
        </p:nvPicPr>
        <p:blipFill>
          <a:blip r:embed="rId2"/>
          <a:srcRect l="28299" t="13243" r="10938" b="15257"/>
          <a:stretch>
            <a:fillRect/>
          </a:stretch>
        </p:blipFill>
        <p:spPr>
          <a:xfrm>
            <a:off x="4214810" y="428604"/>
            <a:ext cx="3857625" cy="5648325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14348" y="857232"/>
            <a:ext cx="3286148" cy="4429156"/>
          </a:xfrm>
        </p:spPr>
        <p:txBody>
          <a:bodyPr/>
          <a:lstStyle/>
          <a:p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Skatus, kuros piedalās Žanna Drozdovska (Krāslavas novada sociālā pedagoģe), gaida gan bērni, gan pieaugušie. Žanna piedalās arī scenārija tapšanā.</a:t>
            </a:r>
            <a:endParaRPr lang="en-US" sz="28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Content Placeholder 3" descr="IMG_4361.jpg"/>
          <p:cNvPicPr>
            <a:picLocks noGrp="1" noChangeAspect="1"/>
          </p:cNvPicPr>
          <p:nvPr>
            <p:ph idx="1"/>
          </p:nvPr>
        </p:nvPicPr>
        <p:blipFill>
          <a:blip r:embed="rId2"/>
          <a:srcRect l="31059" t="10417" r="26324"/>
          <a:stretch>
            <a:fillRect/>
          </a:stretch>
        </p:blipFill>
        <p:spPr>
          <a:xfrm>
            <a:off x="158383" y="357167"/>
            <a:ext cx="3931017" cy="6197622"/>
          </a:xfrm>
        </p:spPr>
      </p:pic>
      <p:pic>
        <p:nvPicPr>
          <p:cNvPr id="41987" name="Picture 4" descr="3-01.jpg"/>
          <p:cNvPicPr>
            <a:picLocks noChangeAspect="1"/>
          </p:cNvPicPr>
          <p:nvPr/>
        </p:nvPicPr>
        <p:blipFill>
          <a:blip r:embed="rId3"/>
          <a:srcRect l="5986" t="7539" r="50000"/>
          <a:stretch>
            <a:fillRect/>
          </a:stretch>
        </p:blipFill>
        <p:spPr bwMode="auto">
          <a:xfrm>
            <a:off x="4429124" y="285728"/>
            <a:ext cx="4535772" cy="617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1511300"/>
          </a:xfrm>
        </p:spPr>
        <p:txBody>
          <a:bodyPr>
            <a:normAutofit fontScale="90000"/>
          </a:bodyPr>
          <a:lstStyle/>
          <a:p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13 gadus Salaveča lomā ir </a:t>
            </a:r>
            <a:b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</a:br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sākumskolas skolotājs Ēriks Zaikovskis.</a:t>
            </a:r>
            <a:endParaRPr lang="en-US" sz="40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44034" name="Picture 3" descr="DSCF269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411413"/>
            <a:ext cx="5929312" cy="444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8670"/>
            <a:ext cx="9144000" cy="1582737"/>
          </a:xfrm>
        </p:spPr>
        <p:txBody>
          <a:bodyPr>
            <a:normAutofit fontScale="90000"/>
          </a:bodyPr>
          <a:lstStyle/>
          <a:p>
            <a:r>
              <a:rPr lang="lv-LV" sz="4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Sākumskolas skolotāja Valentīna Sadovska jau 15 gadus ir labākā Ragana.</a:t>
            </a:r>
            <a:endParaRPr lang="en-US" sz="40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45058" name="Content Placeholder 3" descr="DSCF2820.JPG"/>
          <p:cNvPicPr>
            <a:picLocks noGrp="1" noChangeAspect="1"/>
          </p:cNvPicPr>
          <p:nvPr>
            <p:ph idx="1"/>
          </p:nvPr>
        </p:nvPicPr>
        <p:blipFill>
          <a:blip r:embed="rId2"/>
          <a:srcRect l="11836" t="16753" r="42619"/>
          <a:stretch>
            <a:fillRect/>
          </a:stretch>
        </p:blipFill>
        <p:spPr>
          <a:xfrm>
            <a:off x="1071538" y="2548919"/>
            <a:ext cx="3143251" cy="4309082"/>
          </a:xfrm>
        </p:spPr>
      </p:pic>
      <p:pic>
        <p:nvPicPr>
          <p:cNvPr id="45059" name="Picture 4" descr="DSCF397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571750"/>
            <a:ext cx="3214687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439737"/>
          </a:xfrm>
        </p:spPr>
        <p:txBody>
          <a:bodyPr/>
          <a:lstStyle/>
          <a:p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Jekaterina Semjonova Jaungada eglītes pasākumā piedalījās 12 mācību gadus </a:t>
            </a:r>
            <a:b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</a:br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būdama gan kā skolniece,  gan kā LU studente.</a:t>
            </a:r>
            <a:endParaRPr lang="en-US" sz="28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46082" name="Picture 4" descr="001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8802"/>
            <a:ext cx="2506662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5" descr="сканирование0002.jpg"/>
          <p:cNvPicPr>
            <a:picLocks noChangeAspect="1"/>
          </p:cNvPicPr>
          <p:nvPr/>
        </p:nvPicPr>
        <p:blipFill>
          <a:blip r:embed="rId3"/>
          <a:srcRect l="7410" t="23167" r="51331"/>
          <a:stretch>
            <a:fillRect/>
          </a:stretch>
        </p:blipFill>
        <p:spPr bwMode="auto">
          <a:xfrm>
            <a:off x="2857488" y="1928802"/>
            <a:ext cx="3000375" cy="360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6" descr="сканирование0063.jpg"/>
          <p:cNvPicPr>
            <a:picLocks noChangeAspect="1"/>
          </p:cNvPicPr>
          <p:nvPr/>
        </p:nvPicPr>
        <p:blipFill>
          <a:blip r:embed="rId4"/>
          <a:srcRect l="10381" t="31023" r="12856"/>
          <a:stretch>
            <a:fillRect/>
          </a:stretch>
        </p:blipFill>
        <p:spPr bwMode="auto">
          <a:xfrm>
            <a:off x="6072198" y="1857364"/>
            <a:ext cx="2571750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Content Placeholder 3" descr="сканирование0018.jpg"/>
          <p:cNvPicPr>
            <a:picLocks noGrp="1" noChangeAspect="1"/>
          </p:cNvPicPr>
          <p:nvPr>
            <p:ph idx="1"/>
          </p:nvPr>
        </p:nvPicPr>
        <p:blipFill>
          <a:blip r:embed="rId2"/>
          <a:srcRect l="33086" t="24623" r="11336" b="24867"/>
          <a:stretch>
            <a:fillRect/>
          </a:stretch>
        </p:blipFill>
        <p:spPr>
          <a:xfrm>
            <a:off x="4500563" y="285750"/>
            <a:ext cx="4357687" cy="6062663"/>
          </a:xfrm>
        </p:spPr>
      </p:pic>
      <p:pic>
        <p:nvPicPr>
          <p:cNvPr id="47106" name="Picture 4" descr="сканирование0027.jpg"/>
          <p:cNvPicPr>
            <a:picLocks noChangeAspect="1"/>
          </p:cNvPicPr>
          <p:nvPr/>
        </p:nvPicPr>
        <p:blipFill>
          <a:blip r:embed="rId3"/>
          <a:srcRect l="12624" r="28961"/>
          <a:stretch>
            <a:fillRect/>
          </a:stretch>
        </p:blipFill>
        <p:spPr bwMode="auto">
          <a:xfrm>
            <a:off x="357188" y="285750"/>
            <a:ext cx="401637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Content Placeholder 4" descr="сканирование0035.jpg"/>
          <p:cNvPicPr>
            <a:picLocks noGrp="1" noChangeAspect="1"/>
          </p:cNvPicPr>
          <p:nvPr>
            <p:ph idx="1"/>
          </p:nvPr>
        </p:nvPicPr>
        <p:blipFill>
          <a:blip r:embed="rId2"/>
          <a:srcRect l="25407" t="20860" r="30836"/>
          <a:stretch>
            <a:fillRect/>
          </a:stretch>
        </p:blipFill>
        <p:spPr>
          <a:xfrm rot="21287800">
            <a:off x="2338074" y="513433"/>
            <a:ext cx="3649068" cy="4465379"/>
          </a:xfrm>
        </p:spPr>
      </p:pic>
      <p:pic>
        <p:nvPicPr>
          <p:cNvPr id="48131" name="Picture 5" descr="сканирование0036.jpg"/>
          <p:cNvPicPr>
            <a:picLocks noChangeAspect="1"/>
          </p:cNvPicPr>
          <p:nvPr/>
        </p:nvPicPr>
        <p:blipFill>
          <a:blip r:embed="rId3"/>
          <a:srcRect l="17506" r="18919"/>
          <a:stretch>
            <a:fillRect/>
          </a:stretch>
        </p:blipFill>
        <p:spPr bwMode="auto">
          <a:xfrm>
            <a:off x="5000596" y="2438368"/>
            <a:ext cx="4143404" cy="441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 l="73370" t="17578" r="11005" b="16015"/>
          <a:stretch>
            <a:fillRect/>
          </a:stretch>
        </p:blipFill>
        <p:spPr bwMode="auto">
          <a:xfrm>
            <a:off x="285720" y="571480"/>
            <a:ext cx="2000264" cy="591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tle_01_01_0002.jpg"/>
          <p:cNvPicPr>
            <a:picLocks noChangeAspect="1"/>
          </p:cNvPicPr>
          <p:nvPr/>
        </p:nvPicPr>
        <p:blipFill>
          <a:blip r:embed="rId2"/>
          <a:srcRect l="25000" t="15625" r="21874"/>
          <a:stretch>
            <a:fillRect/>
          </a:stretch>
        </p:blipFill>
        <p:spPr>
          <a:xfrm>
            <a:off x="5264487" y="0"/>
            <a:ext cx="3879513" cy="4929222"/>
          </a:xfrm>
          <a:prstGeom prst="rect">
            <a:avLst/>
          </a:prstGeom>
        </p:spPr>
      </p:pic>
      <p:pic>
        <p:nvPicPr>
          <p:cNvPr id="6" name="Picture 3" descr="5-03.jpg"/>
          <p:cNvPicPr>
            <a:picLocks noChangeAspect="1"/>
          </p:cNvPicPr>
          <p:nvPr/>
        </p:nvPicPr>
        <p:blipFill>
          <a:blip r:embed="rId3"/>
          <a:srcRect t="12440" r="6311"/>
          <a:stretch>
            <a:fillRect/>
          </a:stretch>
        </p:blipFill>
        <p:spPr bwMode="auto">
          <a:xfrm>
            <a:off x="0" y="-69060"/>
            <a:ext cx="4333853" cy="6927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itle_01_01_00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58" y="3357562"/>
            <a:ext cx="3921491" cy="321471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3" descr="DSCF3973.JPG"/>
          <p:cNvPicPr>
            <a:picLocks noChangeAspect="1"/>
          </p:cNvPicPr>
          <p:nvPr/>
        </p:nvPicPr>
        <p:blipFill>
          <a:blip r:embed="rId2" cstate="print"/>
          <a:srcRect l="15625" t="4166" r="35938"/>
          <a:stretch>
            <a:fillRect/>
          </a:stretch>
        </p:blipFill>
        <p:spPr bwMode="auto">
          <a:xfrm>
            <a:off x="192562" y="714356"/>
            <a:ext cx="2984699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6" descr="DSCF4490.JPG"/>
          <p:cNvPicPr>
            <a:picLocks noChangeAspect="1"/>
          </p:cNvPicPr>
          <p:nvPr/>
        </p:nvPicPr>
        <p:blipFill>
          <a:blip r:embed="rId3" cstate="print"/>
          <a:srcRect l="22221" r="15279"/>
          <a:stretch>
            <a:fillRect/>
          </a:stretch>
        </p:blipFill>
        <p:spPr bwMode="auto">
          <a:xfrm>
            <a:off x="5929313" y="0"/>
            <a:ext cx="3214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2" descr="\\Skola\skolotaji\Anzela_S\Jaun pasaka\jaungada_pasaka_2006_2007\38.JPG"/>
          <p:cNvPicPr>
            <a:picLocks noChangeAspect="1" noChangeArrowheads="1"/>
          </p:cNvPicPr>
          <p:nvPr/>
        </p:nvPicPr>
        <p:blipFill>
          <a:blip r:embed="rId4"/>
          <a:srcRect l="47188" t="25000" r="26563" b="10001"/>
          <a:stretch>
            <a:fillRect/>
          </a:stretch>
        </p:blipFill>
        <p:spPr bwMode="auto">
          <a:xfrm>
            <a:off x="3357554" y="1428736"/>
            <a:ext cx="2500312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71744"/>
            <a:ext cx="8929718" cy="1143000"/>
          </a:xfrm>
        </p:spPr>
        <p:txBody>
          <a:bodyPr/>
          <a:lstStyle/>
          <a:p>
            <a:r>
              <a:rPr lang="lv-LV" sz="3600" dirty="0" smtClean="0">
                <a:solidFill>
                  <a:schemeClr val="accent4">
                    <a:lumMod val="50000"/>
                  </a:schemeClr>
                </a:solidFill>
              </a:rPr>
              <a:t>Jaungadas paskas dalībniekiem tika organizētas </a:t>
            </a:r>
            <a:br>
              <a:rPr lang="lv-LV" sz="36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lv-LV" sz="3600" dirty="0" smtClean="0">
                <a:solidFill>
                  <a:schemeClr val="accent4">
                    <a:lumMod val="50000"/>
                  </a:schemeClr>
                </a:solidFill>
              </a:rPr>
              <a:t>ekskursijas. Dalībnieki ir pabijuši Rīgā, Tallinā, Viļņā, Klaipēdā, Palangā, Daugavpiļi, </a:t>
            </a:r>
            <a:r>
              <a:rPr lang="lv-LV" sz="3600" dirty="0" smtClean="0">
                <a:solidFill>
                  <a:schemeClr val="accent4">
                    <a:lumMod val="50000"/>
                  </a:schemeClr>
                </a:solidFill>
              </a:rPr>
              <a:t>Verhedvinskā</a:t>
            </a:r>
            <a:r>
              <a:rPr lang="lv-LV" sz="3600" dirty="0" smtClean="0">
                <a:solidFill>
                  <a:schemeClr val="accent4">
                    <a:lumMod val="50000"/>
                  </a:schemeClr>
                </a:solidFill>
              </a:rPr>
              <a:t>, Polockā, Braslavā, Minskā, Pleskavā, Sankt-Peterburgā, Maskavā, Stokholmā, Varšavā, Krakovā.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357430"/>
            <a:ext cx="8229600" cy="1143000"/>
          </a:xfrm>
        </p:spPr>
        <p:txBody>
          <a:bodyPr/>
          <a:lstStyle/>
          <a:p>
            <a:r>
              <a:rPr lang="lv-LV" dirty="0" smtClean="0">
                <a:solidFill>
                  <a:schemeClr val="accent4">
                    <a:lumMod val="50000"/>
                  </a:schemeClr>
                </a:solidFill>
              </a:rPr>
              <a:t>Pirmā izrāde notika 1989.gadā.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0-2.jpg"/>
          <p:cNvPicPr>
            <a:picLocks noGrp="1" noChangeAspect="1"/>
          </p:cNvPicPr>
          <p:nvPr isPhoto="1"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642910" y="714356"/>
            <a:ext cx="8143900" cy="55932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" descr="89-1.jpg"/>
          <p:cNvPicPr>
            <a:picLocks noGrp="1" noChangeAspect="1"/>
          </p:cNvPicPr>
          <p:nvPr isPhoto="1"/>
        </p:nvPicPr>
        <p:blipFill>
          <a:blip r:embed="rId2"/>
          <a:srcRect l="2344" t="5273" r="3125" b="6387"/>
          <a:stretch>
            <a:fillRect/>
          </a:stretch>
        </p:blipFill>
        <p:spPr bwMode="auto">
          <a:xfrm>
            <a:off x="214313" y="928688"/>
            <a:ext cx="8643937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 descr="89-2.jpg"/>
          <p:cNvPicPr>
            <a:picLocks noGrp="1" noChangeAspect="1"/>
          </p:cNvPicPr>
          <p:nvPr isPhoto="1"/>
        </p:nvPicPr>
        <p:blipFill>
          <a:blip r:embed="rId2"/>
          <a:srcRect t="5708" b="4443"/>
          <a:stretch>
            <a:fillRect/>
          </a:stretch>
        </p:blipFill>
        <p:spPr bwMode="auto">
          <a:xfrm>
            <a:off x="0" y="928688"/>
            <a:ext cx="9144000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" descr="89-3.jpg"/>
          <p:cNvPicPr>
            <a:picLocks noGrp="1" noChangeAspect="1"/>
          </p:cNvPicPr>
          <p:nvPr isPhoto="1"/>
        </p:nvPicPr>
        <p:blipFill>
          <a:blip r:embed="rId2"/>
          <a:srcRect l="7143" t="5208" b="7291"/>
          <a:stretch>
            <a:fillRect/>
          </a:stretch>
        </p:blipFill>
        <p:spPr bwMode="auto">
          <a:xfrm>
            <a:off x="642938" y="357188"/>
            <a:ext cx="371475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0" name="Picture 2" descr="89-4.jpg"/>
          <p:cNvPicPr>
            <a:picLocks noGrp="1" noChangeAspect="1"/>
          </p:cNvPicPr>
          <p:nvPr isPhoto="1"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285750"/>
            <a:ext cx="4491038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" descr="89-5.jpg"/>
          <p:cNvPicPr>
            <a:picLocks noGrp="1" noChangeAspect="1"/>
          </p:cNvPicPr>
          <p:nvPr isPhoto="1"/>
        </p:nvPicPr>
        <p:blipFill>
          <a:blip r:embed="rId2"/>
          <a:srcRect t="4166" r="3757" b="3125"/>
          <a:stretch>
            <a:fillRect/>
          </a:stretch>
        </p:blipFill>
        <p:spPr bwMode="auto">
          <a:xfrm>
            <a:off x="214313" y="214313"/>
            <a:ext cx="5000625" cy="635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2" descr="89-6.jpg"/>
          <p:cNvPicPr>
            <a:picLocks noGrp="1" noChangeAspect="1"/>
          </p:cNvPicPr>
          <p:nvPr isPhoto="1"/>
        </p:nvPicPr>
        <p:blipFill>
          <a:blip r:embed="rId3"/>
          <a:srcRect t="4166" r="14235" b="9375"/>
          <a:stretch>
            <a:fillRect/>
          </a:stretch>
        </p:blipFill>
        <p:spPr bwMode="auto">
          <a:xfrm>
            <a:off x="5286375" y="285750"/>
            <a:ext cx="3643313" cy="617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2285992"/>
            <a:ext cx="73145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v-LV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Jaungada pasaka </a:t>
            </a:r>
          </a:p>
          <a:p>
            <a:pPr algn="ctr"/>
            <a:r>
              <a:rPr lang="lv-LV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gaidu gaitā...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-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642918"/>
            <a:ext cx="7821545" cy="500066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-98.jpg"/>
          <p:cNvPicPr>
            <a:picLocks noChangeAspect="1"/>
          </p:cNvPicPr>
          <p:nvPr/>
        </p:nvPicPr>
        <p:blipFill>
          <a:blip r:embed="rId2"/>
          <a:srcRect b="4389"/>
          <a:stretch>
            <a:fillRect/>
          </a:stretch>
        </p:blipFill>
        <p:spPr>
          <a:xfrm>
            <a:off x="785786" y="1000108"/>
            <a:ext cx="7790144" cy="466906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-95.jpg"/>
          <p:cNvPicPr>
            <a:picLocks noChangeAspect="1"/>
          </p:cNvPicPr>
          <p:nvPr/>
        </p:nvPicPr>
        <p:blipFill>
          <a:blip r:embed="rId2"/>
          <a:srcRect r="2941"/>
          <a:stretch>
            <a:fillRect/>
          </a:stretch>
        </p:blipFill>
        <p:spPr>
          <a:xfrm>
            <a:off x="1071538" y="639158"/>
            <a:ext cx="7072362" cy="536913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-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428604"/>
            <a:ext cx="7886058" cy="5672428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/>
          <a:srcRect b="2283"/>
          <a:stretch>
            <a:fillRect/>
          </a:stretch>
        </p:blipFill>
        <p:spPr>
          <a:xfrm>
            <a:off x="714348" y="530491"/>
            <a:ext cx="7786742" cy="5613153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saLeopol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857232"/>
            <a:ext cx="3544615" cy="5012308"/>
          </a:xfrm>
          <a:prstGeom prst="rect">
            <a:avLst/>
          </a:prstGeom>
        </p:spPr>
      </p:pic>
      <p:pic>
        <p:nvPicPr>
          <p:cNvPr id="3" name="Picture 2" descr="MelnaKaraliene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1500174"/>
            <a:ext cx="4633846" cy="3618462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upa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99175"/>
            <a:ext cx="7786742" cy="5985104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P_01_5.jpg"/>
          <p:cNvPicPr>
            <a:picLocks noChangeAspect="1"/>
          </p:cNvPicPr>
          <p:nvPr/>
        </p:nvPicPr>
        <p:blipFill>
          <a:blip r:embed="rId2"/>
          <a:srcRect t="4744"/>
          <a:stretch>
            <a:fillRect/>
          </a:stretch>
        </p:blipFill>
        <p:spPr>
          <a:xfrm>
            <a:off x="285720" y="928670"/>
            <a:ext cx="4639970" cy="4214260"/>
          </a:xfrm>
          <a:prstGeom prst="rect">
            <a:avLst/>
          </a:prstGeom>
        </p:spPr>
      </p:pic>
      <p:pic>
        <p:nvPicPr>
          <p:cNvPr id="3" name="Picture 2" descr="JP_01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1214422"/>
            <a:ext cx="3857652" cy="3857652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6-1.jpg"/>
          <p:cNvPicPr>
            <a:picLocks noChangeAspect="1"/>
          </p:cNvPicPr>
          <p:nvPr/>
        </p:nvPicPr>
        <p:blipFill>
          <a:blip r:embed="rId2"/>
          <a:srcRect r="2442"/>
          <a:stretch>
            <a:fillRect/>
          </a:stretch>
        </p:blipFill>
        <p:spPr>
          <a:xfrm>
            <a:off x="357158" y="571480"/>
            <a:ext cx="8501122" cy="5534514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571480"/>
            <a:ext cx="7858148" cy="581503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595"/>
            <a:ext cx="9144000" cy="648081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428604"/>
            <a:ext cx="8143900" cy="6107925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/>
          <a:srcRect l="16549" t="31250" r="7746" b="7528"/>
          <a:stretch>
            <a:fillRect/>
          </a:stretch>
        </p:blipFill>
        <p:spPr>
          <a:xfrm>
            <a:off x="357158" y="333916"/>
            <a:ext cx="8501122" cy="5809728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76" y="142828"/>
            <a:ext cx="8477342" cy="6358006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0.JPG"/>
          <p:cNvPicPr>
            <a:picLocks noChangeAspect="1"/>
          </p:cNvPicPr>
          <p:nvPr/>
        </p:nvPicPr>
        <p:blipFill>
          <a:blip r:embed="rId2"/>
          <a:srcRect l="8593" t="23958" r="13281" b="16666"/>
          <a:stretch>
            <a:fillRect/>
          </a:stretch>
        </p:blipFill>
        <p:spPr>
          <a:xfrm>
            <a:off x="357158" y="785794"/>
            <a:ext cx="8522428" cy="4857784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.JPG"/>
          <p:cNvPicPr>
            <a:picLocks noChangeAspect="1"/>
          </p:cNvPicPr>
          <p:nvPr/>
        </p:nvPicPr>
        <p:blipFill>
          <a:blip r:embed="rId2"/>
          <a:srcRect t="16666" b="7291"/>
          <a:stretch>
            <a:fillRect/>
          </a:stretch>
        </p:blipFill>
        <p:spPr>
          <a:xfrm>
            <a:off x="0" y="642918"/>
            <a:ext cx="9144000" cy="5214974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3711.JPG"/>
          <p:cNvPicPr>
            <a:picLocks noChangeAspect="1"/>
          </p:cNvPicPr>
          <p:nvPr/>
        </p:nvPicPr>
        <p:blipFill>
          <a:blip r:embed="rId2" cstate="print"/>
          <a:srcRect l="26415" r="16981"/>
          <a:stretch>
            <a:fillRect/>
          </a:stretch>
        </p:blipFill>
        <p:spPr>
          <a:xfrm>
            <a:off x="214282" y="428604"/>
            <a:ext cx="4286280" cy="5679297"/>
          </a:xfrm>
          <a:prstGeom prst="rect">
            <a:avLst/>
          </a:prstGeom>
        </p:spPr>
      </p:pic>
      <p:pic>
        <p:nvPicPr>
          <p:cNvPr id="3" name="Picture 2" descr="DSCF3734.JPG"/>
          <p:cNvPicPr>
            <a:picLocks noChangeAspect="1"/>
          </p:cNvPicPr>
          <p:nvPr/>
        </p:nvPicPr>
        <p:blipFill>
          <a:blip r:embed="rId3" cstate="print"/>
          <a:srcRect l="27344" t="22916" r="26562"/>
          <a:stretch>
            <a:fillRect/>
          </a:stretch>
        </p:blipFill>
        <p:spPr>
          <a:xfrm>
            <a:off x="4643438" y="571480"/>
            <a:ext cx="4214842" cy="5286388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3722.JPG"/>
          <p:cNvPicPr>
            <a:picLocks noChangeAspect="1"/>
          </p:cNvPicPr>
          <p:nvPr/>
        </p:nvPicPr>
        <p:blipFill>
          <a:blip r:embed="rId2" cstate="print"/>
          <a:srcRect t="16666" b="7291"/>
          <a:stretch>
            <a:fillRect/>
          </a:stretch>
        </p:blipFill>
        <p:spPr>
          <a:xfrm>
            <a:off x="0" y="857232"/>
            <a:ext cx="9144000" cy="5214974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3746.JPG"/>
          <p:cNvPicPr>
            <a:picLocks noChangeAspect="1"/>
          </p:cNvPicPr>
          <p:nvPr/>
        </p:nvPicPr>
        <p:blipFill>
          <a:blip r:embed="rId2" cstate="print"/>
          <a:srcRect t="5208" b="16666"/>
          <a:stretch>
            <a:fillRect/>
          </a:stretch>
        </p:blipFill>
        <p:spPr>
          <a:xfrm>
            <a:off x="0" y="642918"/>
            <a:ext cx="9144000" cy="535785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38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285728"/>
            <a:ext cx="7929586" cy="594719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42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85728"/>
            <a:ext cx="8072462" cy="6054347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F43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571480"/>
            <a:ext cx="7643834" cy="5732876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42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428604"/>
            <a:ext cx="8001056" cy="6000792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26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57166"/>
            <a:ext cx="8286808" cy="6215106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27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66"/>
            <a:ext cx="8143900" cy="6107925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28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57166"/>
            <a:ext cx="8286776" cy="6215082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F28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57166"/>
            <a:ext cx="8143900" cy="6107925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30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85728"/>
            <a:ext cx="8382027" cy="628652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29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500042"/>
            <a:ext cx="7786710" cy="5840033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44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85728"/>
            <a:ext cx="8429652" cy="6322239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42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85728"/>
            <a:ext cx="8286776" cy="6215082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2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85728"/>
            <a:ext cx="8358246" cy="6268685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3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57166"/>
            <a:ext cx="8072462" cy="6054347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3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14290"/>
            <a:ext cx="8358246" cy="6268685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3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85727"/>
            <a:ext cx="8429684" cy="6322263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3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8429652" cy="6322239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3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57166"/>
            <a:ext cx="8215338" cy="6161504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4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428604"/>
            <a:ext cx="7786710" cy="5840033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4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85728"/>
            <a:ext cx="8501090" cy="6375818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4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4810" y="3429000"/>
            <a:ext cx="43577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2800" dirty="0" smtClean="0">
                <a:solidFill>
                  <a:schemeClr val="accent4">
                    <a:lumMod val="50000"/>
                  </a:schemeClr>
                </a:solidFill>
              </a:rPr>
              <a:t>Prezentācijas veidoja: skolas parlamenta locekle Irina Abramova (11.a)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5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165</Words>
  <Application>Microsoft Office PowerPoint</Application>
  <PresentationFormat>On-screen Show (4:3)</PresentationFormat>
  <Paragraphs>35</Paragraphs>
  <Slides>85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Office Theme</vt:lpstr>
      <vt:lpstr>Slide 1</vt:lpstr>
      <vt:lpstr>Jaungada pasaka ir stundas  garš uzvedums dzejā un prozā, ar dziesmām un dejām. </vt:lpstr>
      <vt:lpstr>Slide 3</vt:lpstr>
      <vt:lpstr>Viss sākas ar scenārija tapšanu... </vt:lpstr>
      <vt:lpstr>Mūzikas izvēle.</vt:lpstr>
      <vt:lpstr>Tērpu šūšana.</vt:lpstr>
      <vt:lpstr>Fonogrammas ieraksts.</vt:lpstr>
      <vt:lpstr>Dekorāciju darināšana.</vt:lpstr>
      <vt:lpstr>Slide 9</vt:lpstr>
      <vt:lpstr>Slide 10</vt:lpstr>
      <vt:lpstr>Darba grupa: Irēna Fjodorova,  Tatjana Vagale, Nadežda Tadello,  Viktorija Cimermane,  Anžela Semjonova.</vt:lpstr>
      <vt:lpstr>No daudzu gadu scenārijiem var izveidot apjomīgu dažādu tautu pasaku grāmatu.</vt:lpstr>
      <vt:lpstr>Varoņi, bez kuriem nav iedomājams  neviens uzvedums. Sniegbaltīte un Salavecis</vt:lpstr>
      <vt:lpstr>Ragana               Sniega Karaliene</vt:lpstr>
      <vt:lpstr>Sniegpārsliņas</vt:lpstr>
      <vt:lpstr>Meža iemītnieki</vt:lpstr>
      <vt:lpstr>Gada simbols</vt:lpstr>
      <vt:lpstr>Burves</vt:lpstr>
      <vt:lpstr>Slide 19</vt:lpstr>
      <vt:lpstr>Slide 20</vt:lpstr>
      <vt:lpstr>Slide 21</vt:lpstr>
      <vt:lpstr>Ļaunie gari</vt:lpstr>
      <vt:lpstr>Slide 23</vt:lpstr>
      <vt:lpstr>Slide 24</vt:lpstr>
      <vt:lpstr>Andrejs Jakubovskis – kulturoloģijas un vēstures skolotājs, kultūras metodiķis.</vt:lpstr>
      <vt:lpstr>Slide 26</vt:lpstr>
      <vt:lpstr>Slide 27</vt:lpstr>
      <vt:lpstr>Skatus, kuros piedalās Žanna Drozdovska (Krāslavas novada sociālā pedagoģe), gaida gan bērni, gan pieaugušie. Žanna piedalās arī scenārija tapšanā.</vt:lpstr>
      <vt:lpstr>Slide 29</vt:lpstr>
      <vt:lpstr>13 gadus Salaveča lomā ir  sākumskolas skolotājs Ēriks Zaikovskis.</vt:lpstr>
      <vt:lpstr>Sākumskolas skolotāja Valentīna Sadovska jau 15 gadus ir labākā Ragana.</vt:lpstr>
      <vt:lpstr>Jekaterina Semjonova Jaungada eglītes pasākumā piedalījās 12 mācību gadus  būdama gan kā skolniece,  gan kā LU studente.</vt:lpstr>
      <vt:lpstr>Slide 33</vt:lpstr>
      <vt:lpstr>Slide 34</vt:lpstr>
      <vt:lpstr>Slide 35</vt:lpstr>
      <vt:lpstr>Slide 36</vt:lpstr>
      <vt:lpstr>Jaungadas paskas dalībniekiem tika organizētas  ekskursijas. Dalībnieki ir pabijuši Rīgā, Tallinā, Viļņā, Klaipēdā, Palangā, Daugavpiļi, Verhedvinskā, Polockā, Braslavā, Minskā, Pleskavā, Sankt-Peterburgā, Maskavā, Stokholmā, Varšavā, Krakovā.</vt:lpstr>
      <vt:lpstr>Pirmā izrāde notika 1989.gadā.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</vt:vector>
  </TitlesOfParts>
  <Company>Varaviksne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Andzelika</dc:creator>
  <cp:lastModifiedBy>Andzelika</cp:lastModifiedBy>
  <cp:revision>70</cp:revision>
  <dcterms:created xsi:type="dcterms:W3CDTF">2012-03-19T09:30:52Z</dcterms:created>
  <dcterms:modified xsi:type="dcterms:W3CDTF">2012-03-29T10:04:07Z</dcterms:modified>
</cp:coreProperties>
</file>