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1"/>
  </p:notesMasterIdLst>
  <p:handoutMasterIdLst>
    <p:handoutMasterId r:id="rId12"/>
  </p:handoutMasterIdLst>
  <p:sldIdLst>
    <p:sldId id="256" r:id="rId2"/>
    <p:sldId id="275" r:id="rId3"/>
    <p:sldId id="277" r:id="rId4"/>
    <p:sldId id="267" r:id="rId5"/>
    <p:sldId id="272" r:id="rId6"/>
    <p:sldId id="269" r:id="rId7"/>
    <p:sldId id="274" r:id="rId8"/>
    <p:sldId id="276" r:id="rId9"/>
    <p:sldId id="271" r:id="rId10"/>
  </p:sldIdLst>
  <p:sldSz cx="9144000" cy="6858000" type="screen4x3"/>
  <p:notesSz cx="6797675" cy="9928225"/>
  <p:defaultTextStyle>
    <a:defPPr>
      <a:defRPr lang="en-US"/>
    </a:defPPr>
    <a:lvl1pPr algn="l" defTabSz="449263" rtl="0" eaLnBrk="0" fontAlgn="base" hangingPunct="0">
      <a:lnSpc>
        <a:spcPct val="93000"/>
      </a:lnSpc>
      <a:spcBef>
        <a:spcPct val="50000"/>
      </a:spcBef>
      <a:spcAft>
        <a:spcPct val="0"/>
      </a:spcAft>
      <a:buClr>
        <a:srgbClr val="000000"/>
      </a:buClr>
      <a:buSzPct val="100000"/>
      <a:buFont typeface="Arial" charset="0"/>
      <a:defRPr sz="2400" kern="1200">
        <a:solidFill>
          <a:schemeClr val="tx1"/>
        </a:solidFill>
        <a:latin typeface="Arial" charset="0"/>
        <a:ea typeface="+mn-ea"/>
        <a:cs typeface="+mn-cs"/>
      </a:defRPr>
    </a:lvl1pPr>
    <a:lvl2pPr marL="457200" algn="l" defTabSz="449263" rtl="0" eaLnBrk="0" fontAlgn="base" hangingPunct="0">
      <a:lnSpc>
        <a:spcPct val="93000"/>
      </a:lnSpc>
      <a:spcBef>
        <a:spcPct val="50000"/>
      </a:spcBef>
      <a:spcAft>
        <a:spcPct val="0"/>
      </a:spcAft>
      <a:buClr>
        <a:srgbClr val="000000"/>
      </a:buClr>
      <a:buSzPct val="100000"/>
      <a:buFont typeface="Arial" charset="0"/>
      <a:defRPr sz="2400" kern="1200">
        <a:solidFill>
          <a:schemeClr val="tx1"/>
        </a:solidFill>
        <a:latin typeface="Arial" charset="0"/>
        <a:ea typeface="+mn-ea"/>
        <a:cs typeface="+mn-cs"/>
      </a:defRPr>
    </a:lvl2pPr>
    <a:lvl3pPr marL="914400" algn="l" defTabSz="449263" rtl="0" eaLnBrk="0" fontAlgn="base" hangingPunct="0">
      <a:lnSpc>
        <a:spcPct val="93000"/>
      </a:lnSpc>
      <a:spcBef>
        <a:spcPct val="50000"/>
      </a:spcBef>
      <a:spcAft>
        <a:spcPct val="0"/>
      </a:spcAft>
      <a:buClr>
        <a:srgbClr val="000000"/>
      </a:buClr>
      <a:buSzPct val="100000"/>
      <a:buFont typeface="Arial" charset="0"/>
      <a:defRPr sz="2400" kern="1200">
        <a:solidFill>
          <a:schemeClr val="tx1"/>
        </a:solidFill>
        <a:latin typeface="Arial" charset="0"/>
        <a:ea typeface="+mn-ea"/>
        <a:cs typeface="+mn-cs"/>
      </a:defRPr>
    </a:lvl3pPr>
    <a:lvl4pPr marL="1371600" algn="l" defTabSz="449263" rtl="0" eaLnBrk="0" fontAlgn="base" hangingPunct="0">
      <a:lnSpc>
        <a:spcPct val="93000"/>
      </a:lnSpc>
      <a:spcBef>
        <a:spcPct val="50000"/>
      </a:spcBef>
      <a:spcAft>
        <a:spcPct val="0"/>
      </a:spcAft>
      <a:buClr>
        <a:srgbClr val="000000"/>
      </a:buClr>
      <a:buSzPct val="100000"/>
      <a:buFont typeface="Arial" charset="0"/>
      <a:defRPr sz="2400" kern="1200">
        <a:solidFill>
          <a:schemeClr val="tx1"/>
        </a:solidFill>
        <a:latin typeface="Arial" charset="0"/>
        <a:ea typeface="+mn-ea"/>
        <a:cs typeface="+mn-cs"/>
      </a:defRPr>
    </a:lvl4pPr>
    <a:lvl5pPr marL="1828800" algn="l" defTabSz="449263" rtl="0" eaLnBrk="0" fontAlgn="base" hangingPunct="0">
      <a:lnSpc>
        <a:spcPct val="93000"/>
      </a:lnSpc>
      <a:spcBef>
        <a:spcPct val="50000"/>
      </a:spcBef>
      <a:spcAft>
        <a:spcPct val="0"/>
      </a:spcAft>
      <a:buClr>
        <a:srgbClr val="000000"/>
      </a:buClr>
      <a:buSzPct val="100000"/>
      <a:buFont typeface="Arial" charset="0"/>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89568"/>
    <a:srgbClr val="FF0000"/>
    <a:srgbClr val="969696"/>
    <a:srgbClr val="808080"/>
    <a:srgbClr val="77777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91" autoAdjust="0"/>
    <p:restoredTop sz="94660"/>
  </p:normalViewPr>
  <p:slideViewPr>
    <p:cSldViewPr>
      <p:cViewPr varScale="1">
        <p:scale>
          <a:sx n="66" d="100"/>
          <a:sy n="66" d="100"/>
        </p:scale>
        <p:origin x="-108" y="-111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1"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solidFill>
                  <a:srgbClr val="000000"/>
                </a:solidFill>
              </a:defRPr>
            </a:lvl1pPr>
          </a:lstStyle>
          <a:p>
            <a:endParaRPr lang="en-US"/>
          </a:p>
        </p:txBody>
      </p:sp>
      <p:sp>
        <p:nvSpPr>
          <p:cNvPr id="50179" name="Rectangle 3"/>
          <p:cNvSpPr>
            <a:spLocks noGrp="1" noChangeArrowheads="1"/>
          </p:cNvSpPr>
          <p:nvPr>
            <p:ph type="dt" sz="quarter" idx="1"/>
          </p:nvPr>
        </p:nvSpPr>
        <p:spPr bwMode="auto">
          <a:xfrm>
            <a:off x="3850444"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rgbClr val="000000"/>
                </a:solidFill>
              </a:defRPr>
            </a:lvl1pPr>
          </a:lstStyle>
          <a:p>
            <a:fld id="{173712BF-676D-46C0-8CCF-A567EC750201}" type="datetime1">
              <a:rPr lang="lv-LV"/>
              <a:pPr/>
              <a:t>2010.04.22.</a:t>
            </a:fld>
            <a:endParaRPr lang="en-US"/>
          </a:p>
        </p:txBody>
      </p:sp>
      <p:sp>
        <p:nvSpPr>
          <p:cNvPr id="50180" name="Rectangle 4"/>
          <p:cNvSpPr>
            <a:spLocks noGrp="1" noChangeArrowheads="1"/>
          </p:cNvSpPr>
          <p:nvPr>
            <p:ph type="ftr" sz="quarter" idx="2"/>
          </p:nvPr>
        </p:nvSpPr>
        <p:spPr bwMode="auto">
          <a:xfrm>
            <a:off x="1"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solidFill>
                  <a:srgbClr val="000000"/>
                </a:solidFill>
              </a:defRPr>
            </a:lvl1pPr>
          </a:lstStyle>
          <a:p>
            <a:endParaRPr lang="en-US"/>
          </a:p>
        </p:txBody>
      </p:sp>
      <p:sp>
        <p:nvSpPr>
          <p:cNvPr id="50181" name="Rectangle 5"/>
          <p:cNvSpPr>
            <a:spLocks noGrp="1" noChangeArrowheads="1"/>
          </p:cNvSpPr>
          <p:nvPr>
            <p:ph type="sldNum" sz="quarter" idx="3"/>
          </p:nvPr>
        </p:nvSpPr>
        <p:spPr bwMode="auto">
          <a:xfrm>
            <a:off x="3850444"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solidFill>
                  <a:srgbClr val="000000"/>
                </a:solidFill>
              </a:defRPr>
            </a:lvl1pPr>
          </a:lstStyle>
          <a:p>
            <a:fld id="{18A00688-8C75-485B-AC12-DD3BFE78B79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797675" cy="9928225"/>
          </a:xfrm>
          <a:prstGeom prst="roundRect">
            <a:avLst>
              <a:gd name="adj" fmla="val 23"/>
            </a:avLst>
          </a:prstGeom>
          <a:solidFill>
            <a:srgbClr val="FFFFFF"/>
          </a:solidFill>
          <a:ln w="9525">
            <a:noFill/>
            <a:round/>
            <a:headEnd/>
            <a:tailEnd/>
          </a:ln>
          <a:effectLst/>
        </p:spPr>
        <p:txBody>
          <a:bodyPr wrap="none" anchor="ctr"/>
          <a:lstStyle/>
          <a:p>
            <a:endParaRPr lang="lv-LV"/>
          </a:p>
        </p:txBody>
      </p:sp>
      <p:sp>
        <p:nvSpPr>
          <p:cNvPr id="2050" name="Rectangle 2"/>
          <p:cNvSpPr>
            <a:spLocks noGrp="1" noChangeArrowheads="1"/>
          </p:cNvSpPr>
          <p:nvPr>
            <p:ph type="hdr"/>
          </p:nvPr>
        </p:nvSpPr>
        <p:spPr bwMode="auto">
          <a:xfrm>
            <a:off x="1" y="2"/>
            <a:ext cx="2944086" cy="4946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endParaRPr lang="en-GB"/>
          </a:p>
        </p:txBody>
      </p:sp>
      <p:sp>
        <p:nvSpPr>
          <p:cNvPr id="2051" name="Rectangle 3"/>
          <p:cNvSpPr>
            <a:spLocks noGrp="1" noChangeArrowheads="1"/>
          </p:cNvSpPr>
          <p:nvPr>
            <p:ph type="dt"/>
          </p:nvPr>
        </p:nvSpPr>
        <p:spPr bwMode="auto">
          <a:xfrm>
            <a:off x="3850444" y="2"/>
            <a:ext cx="2944085" cy="4946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fld id="{5FB674F2-0CC9-4DE6-9D4B-BDD6D5E3E384}" type="datetime1">
              <a:rPr lang="lv-LV"/>
              <a:pPr/>
              <a:t>2010.04.22.</a:t>
            </a:fld>
            <a:endParaRPr lang="en-GB"/>
          </a:p>
        </p:txBody>
      </p:sp>
      <p:sp>
        <p:nvSpPr>
          <p:cNvPr id="2052" name="Rectangle 4"/>
          <p:cNvSpPr>
            <a:spLocks noGrp="1" noRot="1" noChangeAspect="1" noChangeArrowheads="1"/>
          </p:cNvSpPr>
          <p:nvPr>
            <p:ph type="sldImg"/>
          </p:nvPr>
        </p:nvSpPr>
        <p:spPr bwMode="auto">
          <a:xfrm>
            <a:off x="900113" y="742950"/>
            <a:ext cx="4960937" cy="3721100"/>
          </a:xfrm>
          <a:prstGeom prst="rect">
            <a:avLst/>
          </a:prstGeom>
          <a:solidFill>
            <a:srgbClr val="FFFFFF"/>
          </a:solidFill>
          <a:ln w="9360">
            <a:solidFill>
              <a:srgbClr val="000000"/>
            </a:solidFill>
            <a:miter lim="800000"/>
            <a:headEnd/>
            <a:tailEnd/>
          </a:ln>
          <a:effectLst/>
        </p:spPr>
      </p:sp>
      <p:sp>
        <p:nvSpPr>
          <p:cNvPr id="2053" name="Rectangle 5"/>
          <p:cNvSpPr>
            <a:spLocks noGrp="1" noChangeArrowheads="1"/>
          </p:cNvSpPr>
          <p:nvPr>
            <p:ph type="body"/>
          </p:nvPr>
        </p:nvSpPr>
        <p:spPr bwMode="auto">
          <a:xfrm>
            <a:off x="1257256" y="1132439"/>
            <a:ext cx="4352400" cy="3107741"/>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lv-LV" smtClean="0"/>
          </a:p>
        </p:txBody>
      </p:sp>
      <p:sp>
        <p:nvSpPr>
          <p:cNvPr id="2054" name="Rectangle 6"/>
          <p:cNvSpPr>
            <a:spLocks noGrp="1" noChangeArrowheads="1"/>
          </p:cNvSpPr>
          <p:nvPr>
            <p:ph type="ftr"/>
          </p:nvPr>
        </p:nvSpPr>
        <p:spPr bwMode="auto">
          <a:xfrm>
            <a:off x="1" y="9430090"/>
            <a:ext cx="2944086" cy="49468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endParaRPr lang="en-GB"/>
          </a:p>
        </p:txBody>
      </p:sp>
      <p:sp>
        <p:nvSpPr>
          <p:cNvPr id="2055" name="Rectangle 7"/>
          <p:cNvSpPr>
            <a:spLocks noGrp="1" noChangeArrowheads="1"/>
          </p:cNvSpPr>
          <p:nvPr>
            <p:ph type="sldNum"/>
          </p:nvPr>
        </p:nvSpPr>
        <p:spPr bwMode="auto">
          <a:xfrm>
            <a:off x="3850444" y="9430090"/>
            <a:ext cx="2944085" cy="49468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fld id="{E21F1E3B-EFEE-44D7-8B94-03489CEB9E8F}" type="slidenum">
              <a:rPr lang="en-GB"/>
              <a:pPr/>
              <a:t>‹#›</a:t>
            </a:fld>
            <a:endParaRPr lang="en-GB"/>
          </a:p>
        </p:txBody>
      </p:sp>
    </p:spTree>
  </p:cSld>
  <p:clrMap bg1="lt1" tx1="dk1" bg2="lt2" tx2="dk2" accent1="accent1" accent2="accent2" accent3="accent3" accent4="accent4" accent5="accent5" accent6="accent6" hlink="hlink" folHlink="folHlink"/>
  <p:notesStyle>
    <a:lvl1pPr algn="l" defTabSz="449263" rtl="0" fontAlgn="base">
      <a:spcBef>
        <a:spcPct val="30000"/>
      </a:spcBef>
      <a:spcAft>
        <a:spcPct val="0"/>
      </a:spcAft>
      <a:buClr>
        <a:srgbClr val="000000"/>
      </a:buClr>
      <a:buSzPct val="100000"/>
      <a:buFont typeface="Arial Unicode MS" pitchFamily="34" charset="-128"/>
      <a:defRPr sz="1200" kern="1200">
        <a:solidFill>
          <a:srgbClr val="000000"/>
        </a:solidFill>
        <a:latin typeface="Arial Unicode MS" pitchFamily="34" charset="-128"/>
        <a:ea typeface="+mn-ea"/>
        <a:cs typeface="+mn-cs"/>
      </a:defRPr>
    </a:lvl1pPr>
    <a:lvl2pPr marL="742950" indent="-285750" algn="l" defTabSz="449263" rtl="0" fontAlgn="base">
      <a:spcBef>
        <a:spcPct val="30000"/>
      </a:spcBef>
      <a:spcAft>
        <a:spcPct val="0"/>
      </a:spcAft>
      <a:buClr>
        <a:srgbClr val="000000"/>
      </a:buClr>
      <a:buSzPct val="100000"/>
      <a:buFont typeface="Arial Unicode MS" pitchFamily="34" charset="-128"/>
      <a:defRPr sz="1200" kern="1200">
        <a:solidFill>
          <a:srgbClr val="000000"/>
        </a:solidFill>
        <a:latin typeface="Arial Unicode MS" pitchFamily="34" charset="-128"/>
        <a:ea typeface="+mn-ea"/>
        <a:cs typeface="+mn-cs"/>
      </a:defRPr>
    </a:lvl2pPr>
    <a:lvl3pPr marL="1143000" indent="-228600" algn="l" defTabSz="449263" rtl="0" fontAlgn="base">
      <a:spcBef>
        <a:spcPct val="30000"/>
      </a:spcBef>
      <a:spcAft>
        <a:spcPct val="0"/>
      </a:spcAft>
      <a:buClr>
        <a:srgbClr val="000000"/>
      </a:buClr>
      <a:buSzPct val="100000"/>
      <a:buFont typeface="Arial Unicode MS" pitchFamily="34" charset="-128"/>
      <a:defRPr sz="1200" kern="1200">
        <a:solidFill>
          <a:srgbClr val="000000"/>
        </a:solidFill>
        <a:latin typeface="Arial Unicode MS" pitchFamily="34" charset="-128"/>
        <a:ea typeface="+mn-ea"/>
        <a:cs typeface="+mn-cs"/>
      </a:defRPr>
    </a:lvl3pPr>
    <a:lvl4pPr marL="1600200" indent="-228600" algn="l" defTabSz="449263" rtl="0" fontAlgn="base">
      <a:spcBef>
        <a:spcPct val="30000"/>
      </a:spcBef>
      <a:spcAft>
        <a:spcPct val="0"/>
      </a:spcAft>
      <a:buClr>
        <a:srgbClr val="000000"/>
      </a:buClr>
      <a:buSzPct val="100000"/>
      <a:buFont typeface="Arial Unicode MS" pitchFamily="34" charset="-128"/>
      <a:defRPr sz="1200" kern="1200">
        <a:solidFill>
          <a:srgbClr val="000000"/>
        </a:solidFill>
        <a:latin typeface="Arial Unicode MS" pitchFamily="34" charset="-128"/>
        <a:ea typeface="+mn-ea"/>
        <a:cs typeface="+mn-cs"/>
      </a:defRPr>
    </a:lvl4pPr>
    <a:lvl5pPr marL="2057400" indent="-228600" algn="l" defTabSz="449263" rtl="0" fontAlgn="base">
      <a:spcBef>
        <a:spcPct val="30000"/>
      </a:spcBef>
      <a:spcAft>
        <a:spcPct val="0"/>
      </a:spcAft>
      <a:buClr>
        <a:srgbClr val="000000"/>
      </a:buClr>
      <a:buSzPct val="100000"/>
      <a:buFont typeface="Arial Unicode MS" pitchFamily="34" charset="-128"/>
      <a:defRPr sz="1200" kern="1200">
        <a:solidFill>
          <a:srgbClr val="000000"/>
        </a:solidFill>
        <a:latin typeface="Arial Unicode MS" pitchFamily="34" charset="-12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917575" y="744538"/>
            <a:ext cx="4962525" cy="3722687"/>
          </a:xfrm>
          <a:ln/>
        </p:spPr>
      </p:sp>
      <p:sp>
        <p:nvSpPr>
          <p:cNvPr id="204803" name="Rectangle 3"/>
          <p:cNvSpPr>
            <a:spLocks noGrp="1" noChangeArrowheads="1"/>
          </p:cNvSpPr>
          <p:nvPr>
            <p:ph type="body" idx="1"/>
          </p:nvPr>
        </p:nvSpPr>
        <p:spPr>
          <a:xfrm>
            <a:off x="679768" y="4715907"/>
            <a:ext cx="5438140" cy="4467701"/>
          </a:xfrm>
        </p:spPr>
        <p:txBody>
          <a:bodyPr/>
          <a:lstStyle/>
          <a:p>
            <a:pPr>
              <a:lnSpc>
                <a:spcPct val="80000"/>
              </a:lnSpc>
              <a:buFont typeface="Arial Unicode MS" pitchFamily="34" charset="-128"/>
              <a:buChar char="•"/>
            </a:pPr>
            <a:r>
              <a:rPr lang="en-GB" sz="1400" b="1"/>
              <a:t>Mitä siis vaaditaan terveydenalan ammattilaisilta? Ensinnäkin  kykyä ja tietoa väkivallan oireista heidän kohdatessaan potilaita tai asiakkaita. Tähän tarvitaan ennen muuta, että väkivallan mahdollisuus on heidän tietoisuudessaan, ja että kysymyksiä väkivallan mahdollisesta ilmenemisestä rutiininomaisesti esitetään terveystarkastuksen yhteydessä. </a:t>
            </a:r>
          </a:p>
          <a:p>
            <a:pPr>
              <a:lnSpc>
                <a:spcPct val="80000"/>
              </a:lnSpc>
              <a:buFont typeface="Arial Unicode MS" pitchFamily="34" charset="-128"/>
              <a:buChar char="•"/>
            </a:pPr>
            <a:endParaRPr lang="en-GB" sz="1400" b="1"/>
          </a:p>
          <a:p>
            <a:pPr>
              <a:lnSpc>
                <a:spcPct val="80000"/>
              </a:lnSpc>
              <a:buFont typeface="Arial Unicode MS" pitchFamily="34" charset="-128"/>
              <a:buChar char="•"/>
            </a:pPr>
            <a:r>
              <a:rPr lang="en-GB" sz="1400" b="1"/>
              <a:t>Kynnys esittää kysymyksiä väkivallasta tai alkoholinkäytöstä saattaa olla korkea terveydenhoitoalalla työskentelevillekin, ja niitä vältetään mielellään. Tähän tilanteeseen on suhteellisen helppo tuoda muutos esimerkiksi sen kautta, että eri alojen perus- ja jatkokoulutukseen sisällytetään alueeseen liittyvää tietoutta.</a:t>
            </a:r>
          </a:p>
          <a:p>
            <a:pPr>
              <a:lnSpc>
                <a:spcPct val="80000"/>
              </a:lnSpc>
              <a:buFont typeface="Arial Unicode MS" pitchFamily="34" charset="-128"/>
              <a:buChar char="•"/>
            </a:pPr>
            <a:r>
              <a:rPr lang="en-GB" sz="1400" b="1"/>
              <a:t>Tärkeää on myös tukea uhria ja ottaa selville, onko mahdollisesti  erikoistuneen palvelun tarvetta. </a:t>
            </a:r>
          </a:p>
          <a:p>
            <a:pPr>
              <a:lnSpc>
                <a:spcPct val="80000"/>
              </a:lnSpc>
              <a:buFont typeface="Arial Unicode MS" pitchFamily="34" charset="-128"/>
              <a:buChar char="•"/>
            </a:pPr>
            <a:r>
              <a:rPr lang="en-GB" sz="1400" b="1"/>
              <a:t>Väkivallan dokumentointi on tärkeää, ja kysymykset mahdollisista lapsista ja heidän tilanteestaan ovat tärkeitä.</a:t>
            </a:r>
          </a:p>
          <a:p>
            <a:pPr>
              <a:lnSpc>
                <a:spcPct val="80000"/>
              </a:lnSpc>
              <a:buFont typeface="Arial Unicode MS" pitchFamily="34" charset="-128"/>
              <a:buChar char="•"/>
            </a:pPr>
            <a:r>
              <a:rPr lang="en-GB" sz="1400" b="1"/>
              <a:t>Ammattilaisten verkostot, jotka tarjoavat pikaista apua väkivallan uhreille ovat kuten jo mainittu, ensiarvoisen tärkeitä.</a:t>
            </a:r>
            <a:endParaRPr lang="en-US" sz="1400" b="1"/>
          </a:p>
          <a:p>
            <a:pPr>
              <a:lnSpc>
                <a:spcPct val="80000"/>
              </a:lnSpc>
              <a:buFont typeface="Arial Unicode MS" pitchFamily="34" charset="-128"/>
              <a:buChar char="•"/>
            </a:pPr>
            <a:endParaRPr lang="en-US" sz="1400" b="1"/>
          </a:p>
          <a:p>
            <a:pPr>
              <a:lnSpc>
                <a:spcPct val="80000"/>
              </a:lnSpc>
              <a:buFont typeface="Arial Unicode MS" pitchFamily="34" charset="-128"/>
              <a:buChar char="•"/>
            </a:pPr>
            <a:endParaRPr lang="en-US" sz="1400" b="1"/>
          </a:p>
          <a:p>
            <a:pPr>
              <a:lnSpc>
                <a:spcPct val="80000"/>
              </a:lnSpc>
              <a:buFont typeface="Arial Unicode MS" pitchFamily="34" charset="-128"/>
              <a:buChar char="•"/>
            </a:pPr>
            <a:endParaRPr lang="en-US" sz="800"/>
          </a:p>
          <a:p>
            <a:pPr>
              <a:lnSpc>
                <a:spcPct val="80000"/>
              </a:lnSpc>
              <a:buFont typeface="Arial Unicode MS" pitchFamily="34" charset="-128"/>
              <a:buChar char="•"/>
            </a:pPr>
            <a:endParaRPr lang="en-US" sz="800"/>
          </a:p>
          <a:p>
            <a:pPr>
              <a:lnSpc>
                <a:spcPct val="80000"/>
              </a:lnSpc>
              <a:buFont typeface="Arial Unicode MS" pitchFamily="34" charset="-128"/>
              <a:buChar char="•"/>
            </a:pPr>
            <a:r>
              <a:rPr lang="en-US" sz="800"/>
              <a:t>Recognising violence at an early stage is not an easy task. Yet, research has been able to</a:t>
            </a:r>
          </a:p>
          <a:p>
            <a:pPr>
              <a:lnSpc>
                <a:spcPct val="80000"/>
              </a:lnSpc>
            </a:pPr>
            <a:r>
              <a:rPr lang="en-US" sz="800"/>
              <a:t>name factors that can help health professionals to identify victims of violence. Lists of indicators about violent behaviour have been elaborated but in order to recognise violence additional information about the woman’s condition and life situation is needed.</a:t>
            </a:r>
          </a:p>
          <a:p>
            <a:pPr>
              <a:lnSpc>
                <a:spcPct val="80000"/>
              </a:lnSpc>
            </a:pPr>
            <a:endParaRPr lang="en-US" sz="800"/>
          </a:p>
          <a:p>
            <a:pPr>
              <a:lnSpc>
                <a:spcPct val="80000"/>
              </a:lnSpc>
              <a:buFont typeface="Arial Unicode MS" pitchFamily="34" charset="-128"/>
              <a:buChar char="•"/>
            </a:pPr>
            <a:r>
              <a:rPr lang="en-US" sz="800"/>
              <a:t>Women are – as already stated - very hesitant to start talking about violence. But if abused women ask for</a:t>
            </a:r>
          </a:p>
          <a:p>
            <a:pPr>
              <a:lnSpc>
                <a:spcPct val="80000"/>
              </a:lnSpc>
            </a:pPr>
            <a:r>
              <a:rPr lang="en-US" sz="800"/>
              <a:t>help from public institutions, it is very likely that they will turn to health professionals.</a:t>
            </a:r>
          </a:p>
          <a:p>
            <a:pPr>
              <a:lnSpc>
                <a:spcPct val="80000"/>
              </a:lnSpc>
            </a:pPr>
            <a:endParaRPr lang="en-US" sz="800"/>
          </a:p>
          <a:p>
            <a:pPr>
              <a:lnSpc>
                <a:spcPct val="80000"/>
              </a:lnSpc>
              <a:buFont typeface="Arial Unicode MS" pitchFamily="34" charset="-128"/>
              <a:buChar char="•"/>
            </a:pPr>
            <a:r>
              <a:rPr lang="en-US" sz="800"/>
              <a:t>Usually women do not ask for help until the abuse has continued for a long time. That is why it is important to develop operational models in maternity and child health care which improve early recognising of violence and bringing up the issue.</a:t>
            </a:r>
          </a:p>
          <a:p>
            <a:pPr>
              <a:lnSpc>
                <a:spcPct val="80000"/>
              </a:lnSpc>
            </a:pPr>
            <a:endParaRPr lang="en-GB" sz="800"/>
          </a:p>
          <a:p>
            <a:pPr>
              <a:lnSpc>
                <a:spcPct val="80000"/>
              </a:lnSpc>
              <a:buFont typeface="Arial Unicode MS" pitchFamily="34" charset="-128"/>
              <a:buChar char="•"/>
            </a:pPr>
            <a:r>
              <a:rPr lang="en-US" sz="800"/>
              <a:t>The cycle of violence means that there are periods of assaults and maltreatment and peaceful periods. The change between these periods is known in learning theories as intermittent reinforcement. In research it could be demonstrated that this model of behavior produces emotional bonds and reduces the victim’s ability to make decisions independently. The violent periods cause desperation and hopelessness whereas peaceful periods lead to relief and hope.</a:t>
            </a:r>
          </a:p>
          <a:p>
            <a:pPr>
              <a:lnSpc>
                <a:spcPct val="80000"/>
              </a:lnSpc>
            </a:pPr>
            <a:endParaRPr lang="en-US" sz="800"/>
          </a:p>
          <a:p>
            <a:pPr>
              <a:lnSpc>
                <a:spcPct val="80000"/>
              </a:lnSpc>
              <a:buFont typeface="Arial Unicode MS" pitchFamily="34" charset="-128"/>
              <a:buChar char="•"/>
            </a:pPr>
            <a:r>
              <a:rPr lang="en-US" sz="800"/>
              <a:t>The Power and Control Wheel, Equality Wheel and Cycle of Violence can be useful tools when talking to the victim. They might help the victim to understand her situation better. The aim of supporting the victim is to empower her so that she can take her life into her own hands. This requires empathy and patience by the health professional because sometimes the empowering process can take a long time.</a:t>
            </a:r>
          </a:p>
          <a:p>
            <a:pPr>
              <a:lnSpc>
                <a:spcPct val="80000"/>
              </a:lnSpc>
            </a:pPr>
            <a:endParaRPr lang="en-US" sz="800"/>
          </a:p>
          <a:p>
            <a:pPr>
              <a:lnSpc>
                <a:spcPct val="80000"/>
              </a:lnSpc>
            </a:pPr>
            <a:r>
              <a:rPr lang="en-US" sz="800"/>
              <a:t>Alcoholism</a:t>
            </a:r>
          </a:p>
          <a:p>
            <a:pPr>
              <a:lnSpc>
                <a:spcPct val="80000"/>
              </a:lnSpc>
              <a:buFont typeface="Arial Unicode MS" pitchFamily="34" charset="-128"/>
              <a:buChar char="•"/>
            </a:pPr>
            <a:r>
              <a:rPr lang="en-US" sz="800"/>
              <a:t>It is also important to listen to women talking about their partners’ behavior under the influence of alcohol. Violent behavior when drunk is often not taken very serious. It can be underestimated or even ignored. Abused women can just do the same.</a:t>
            </a:r>
          </a:p>
          <a:p>
            <a:pPr>
              <a:lnSpc>
                <a:spcPct val="80000"/>
              </a:lnSpc>
            </a:pPr>
            <a:endParaRPr lang="en-US" sz="800"/>
          </a:p>
          <a:p>
            <a:pPr>
              <a:lnSpc>
                <a:spcPct val="80000"/>
              </a:lnSpc>
              <a:buFont typeface="Arial Unicode MS" pitchFamily="34" charset="-128"/>
              <a:buChar char="•"/>
            </a:pPr>
            <a:r>
              <a:rPr lang="en-US" sz="800"/>
              <a:t>Violence is considered to be a temporary behaviour and is not paid any particular attention to. Being violent and having an alcohol problem are two problems which have to be treated separately. </a:t>
            </a:r>
          </a:p>
          <a:p>
            <a:pPr>
              <a:lnSpc>
                <a:spcPct val="80000"/>
              </a:lnSpc>
            </a:pPr>
            <a:endParaRPr lang="en-US" sz="800"/>
          </a:p>
          <a:p>
            <a:pPr>
              <a:lnSpc>
                <a:spcPct val="80000"/>
              </a:lnSpc>
              <a:buFont typeface="Arial Unicode MS" pitchFamily="34" charset="-128"/>
              <a:buChar char="•"/>
            </a:pPr>
            <a:r>
              <a:rPr lang="en-US" sz="800"/>
              <a:t>Asking naturally about violence can be trained so that it becomes routine. By asking about violence a health professional demonstrates professional caring and attention to the well-being of women and children. AS long as it is not included as a routine part of the examination it will be a challenge to the health professionals to motivate themselves to pose the instrumental questions.</a:t>
            </a:r>
          </a:p>
          <a:p>
            <a:pPr>
              <a:lnSpc>
                <a:spcPct val="80000"/>
              </a:lnSpc>
            </a:pPr>
            <a:endParaRPr lang="en-US" sz="800"/>
          </a:p>
          <a:p>
            <a:pPr>
              <a:lnSpc>
                <a:spcPct val="80000"/>
              </a:lnSpc>
              <a:buFont typeface="Arial Unicode MS" pitchFamily="34" charset="-128"/>
              <a:buChar char="•"/>
            </a:pPr>
            <a:r>
              <a:rPr lang="en-GB" sz="800"/>
              <a:t>The impact of violence must be documented as a routine.</a:t>
            </a:r>
          </a:p>
          <a:p>
            <a:pPr>
              <a:lnSpc>
                <a:spcPct val="80000"/>
              </a:lnSpc>
            </a:pPr>
            <a:endParaRPr lang="en-GB" sz="800"/>
          </a:p>
          <a:p>
            <a:pPr>
              <a:lnSpc>
                <a:spcPct val="80000"/>
              </a:lnSpc>
              <a:buFont typeface="Arial Unicode MS" pitchFamily="34" charset="-128"/>
              <a:buChar char="•"/>
            </a:pPr>
            <a:r>
              <a:rPr lang="en-GB" sz="800"/>
              <a:t>Intersectoral collaboration is vital to be able to provide good quality services for victims. Also this can be trained for example through checklists where the service provider asks about potential children and their needs and also examines the victims need for other services, specialized health care etc.</a:t>
            </a:r>
            <a:endParaRPr lang="en-US" sz="800"/>
          </a:p>
          <a:p>
            <a:pPr>
              <a:lnSpc>
                <a:spcPct val="80000"/>
              </a:lnSpc>
            </a:pPr>
            <a:endParaRPr lang="en-US" sz="800"/>
          </a:p>
          <a:p>
            <a:pPr>
              <a:lnSpc>
                <a:spcPct val="80000"/>
              </a:lnSpc>
            </a:pPr>
            <a:endParaRPr lang="en-US" sz="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lv-LV"/>
          </a:p>
        </p:txBody>
      </p:sp>
      <p:sp>
        <p:nvSpPr>
          <p:cNvPr id="4" name="Date Placeholder 3"/>
          <p:cNvSpPr>
            <a:spLocks noGrp="1"/>
          </p:cNvSpPr>
          <p:nvPr>
            <p:ph type="dt" idx="10"/>
          </p:nvPr>
        </p:nvSpPr>
        <p:spPr/>
        <p:txBody>
          <a:bodyPr/>
          <a:lstStyle>
            <a:lvl1pPr>
              <a:defRPr/>
            </a:lvl1pPr>
          </a:lstStyle>
          <a:p>
            <a:fld id="{7406E6B3-B6D0-4E55-8467-F8ACDA435DDC}" type="datetime1">
              <a:rPr lang="lv-LV"/>
              <a:pPr/>
              <a:t>2010.04.22.</a:t>
            </a:fld>
            <a:endParaRPr lang="en-GB"/>
          </a:p>
        </p:txBody>
      </p:sp>
      <p:sp>
        <p:nvSpPr>
          <p:cNvPr id="5" name="Footer Placeholder 4"/>
          <p:cNvSpPr>
            <a:spLocks noGrp="1"/>
          </p:cNvSpPr>
          <p:nvPr>
            <p:ph type="ftr" idx="11"/>
          </p:nvPr>
        </p:nvSpPr>
        <p:spPr/>
        <p:txBody>
          <a:bodyPr/>
          <a:lstStyle>
            <a:lvl1pPr>
              <a:defRPr/>
            </a:lvl1pPr>
          </a:lstStyle>
          <a:p>
            <a:r>
              <a:rPr lang="en-GB"/>
              <a:t>Sagatavots Veselības ministrijā</a:t>
            </a:r>
          </a:p>
        </p:txBody>
      </p:sp>
      <p:sp>
        <p:nvSpPr>
          <p:cNvPr id="6" name="Slide Number Placeholder 5"/>
          <p:cNvSpPr>
            <a:spLocks noGrp="1"/>
          </p:cNvSpPr>
          <p:nvPr>
            <p:ph type="sldNum" idx="12"/>
          </p:nvPr>
        </p:nvSpPr>
        <p:spPr/>
        <p:txBody>
          <a:bodyPr/>
          <a:lstStyle>
            <a:lvl1pPr>
              <a:defRPr/>
            </a:lvl1pPr>
          </a:lstStyle>
          <a:p>
            <a:fld id="{53E32C42-C1DB-4FB0-91FA-A01CD26A59C0}"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idx="10"/>
          </p:nvPr>
        </p:nvSpPr>
        <p:spPr/>
        <p:txBody>
          <a:bodyPr/>
          <a:lstStyle>
            <a:lvl1pPr>
              <a:defRPr/>
            </a:lvl1pPr>
          </a:lstStyle>
          <a:p>
            <a:fld id="{FAD2C493-EA57-46DA-8508-108DE4D43181}" type="datetime1">
              <a:rPr lang="lv-LV"/>
              <a:pPr/>
              <a:t>2010.04.22.</a:t>
            </a:fld>
            <a:endParaRPr lang="en-GB"/>
          </a:p>
        </p:txBody>
      </p:sp>
      <p:sp>
        <p:nvSpPr>
          <p:cNvPr id="5" name="Footer Placeholder 4"/>
          <p:cNvSpPr>
            <a:spLocks noGrp="1"/>
          </p:cNvSpPr>
          <p:nvPr>
            <p:ph type="ftr" idx="11"/>
          </p:nvPr>
        </p:nvSpPr>
        <p:spPr/>
        <p:txBody>
          <a:bodyPr/>
          <a:lstStyle>
            <a:lvl1pPr>
              <a:defRPr/>
            </a:lvl1pPr>
          </a:lstStyle>
          <a:p>
            <a:r>
              <a:rPr lang="en-GB"/>
              <a:t>Sagatavots Veselības ministrijā</a:t>
            </a:r>
          </a:p>
        </p:txBody>
      </p:sp>
      <p:sp>
        <p:nvSpPr>
          <p:cNvPr id="6" name="Slide Number Placeholder 5"/>
          <p:cNvSpPr>
            <a:spLocks noGrp="1"/>
          </p:cNvSpPr>
          <p:nvPr>
            <p:ph type="sldNum" idx="12"/>
          </p:nvPr>
        </p:nvSpPr>
        <p:spPr/>
        <p:txBody>
          <a:bodyPr/>
          <a:lstStyle>
            <a:lvl1pPr>
              <a:defRPr/>
            </a:lvl1pPr>
          </a:lstStyle>
          <a:p>
            <a:fld id="{9A38D845-8118-4FED-B067-1FF877E7BB00}"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fld id="{04E783D5-FA5C-441A-9FB1-FD7F349109A1}" type="datetime1">
              <a:rPr lang="lv-LV"/>
              <a:pPr/>
              <a:t>2010.04.22.</a:t>
            </a:fld>
            <a:endParaRPr lang="en-GB"/>
          </a:p>
        </p:txBody>
      </p:sp>
      <p:sp>
        <p:nvSpPr>
          <p:cNvPr id="5" name="Footer Placeholder 4"/>
          <p:cNvSpPr>
            <a:spLocks noGrp="1"/>
          </p:cNvSpPr>
          <p:nvPr>
            <p:ph type="ftr" idx="11"/>
          </p:nvPr>
        </p:nvSpPr>
        <p:spPr/>
        <p:txBody>
          <a:bodyPr/>
          <a:lstStyle>
            <a:lvl1pPr>
              <a:defRPr/>
            </a:lvl1pPr>
          </a:lstStyle>
          <a:p>
            <a:r>
              <a:rPr lang="en-GB"/>
              <a:t>Sagatavots Veselības ministrijā</a:t>
            </a:r>
          </a:p>
        </p:txBody>
      </p:sp>
      <p:sp>
        <p:nvSpPr>
          <p:cNvPr id="6" name="Slide Number Placeholder 5"/>
          <p:cNvSpPr>
            <a:spLocks noGrp="1"/>
          </p:cNvSpPr>
          <p:nvPr>
            <p:ph type="sldNum" idx="12"/>
          </p:nvPr>
        </p:nvSpPr>
        <p:spPr/>
        <p:txBody>
          <a:bodyPr/>
          <a:lstStyle>
            <a:lvl1pPr>
              <a:defRPr/>
            </a:lvl1pPr>
          </a:lstStyle>
          <a:p>
            <a:fld id="{EF4E5213-EB16-4DA3-BC39-8F0879403AD6}"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1476375" y="1700213"/>
            <a:ext cx="3757613"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5386388" y="1700213"/>
            <a:ext cx="3757612"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idx="10"/>
          </p:nvPr>
        </p:nvSpPr>
        <p:spPr/>
        <p:txBody>
          <a:bodyPr/>
          <a:lstStyle>
            <a:lvl1pPr>
              <a:defRPr/>
            </a:lvl1pPr>
          </a:lstStyle>
          <a:p>
            <a:fld id="{0B932CF2-2198-45EE-AB02-83B572F261FD}" type="datetime1">
              <a:rPr lang="lv-LV"/>
              <a:pPr/>
              <a:t>2010.04.22.</a:t>
            </a:fld>
            <a:endParaRPr lang="en-GB"/>
          </a:p>
        </p:txBody>
      </p:sp>
      <p:sp>
        <p:nvSpPr>
          <p:cNvPr id="6" name="Footer Placeholder 5"/>
          <p:cNvSpPr>
            <a:spLocks noGrp="1"/>
          </p:cNvSpPr>
          <p:nvPr>
            <p:ph type="ftr" idx="11"/>
          </p:nvPr>
        </p:nvSpPr>
        <p:spPr/>
        <p:txBody>
          <a:bodyPr/>
          <a:lstStyle>
            <a:lvl1pPr>
              <a:defRPr/>
            </a:lvl1pPr>
          </a:lstStyle>
          <a:p>
            <a:r>
              <a:rPr lang="en-GB"/>
              <a:t>Sagatavots Veselības ministrijā</a:t>
            </a:r>
          </a:p>
        </p:txBody>
      </p:sp>
      <p:sp>
        <p:nvSpPr>
          <p:cNvPr id="7" name="Slide Number Placeholder 6"/>
          <p:cNvSpPr>
            <a:spLocks noGrp="1"/>
          </p:cNvSpPr>
          <p:nvPr>
            <p:ph type="sldNum" idx="12"/>
          </p:nvPr>
        </p:nvSpPr>
        <p:spPr/>
        <p:txBody>
          <a:bodyPr/>
          <a:lstStyle>
            <a:lvl1pPr>
              <a:defRPr/>
            </a:lvl1pPr>
          </a:lstStyle>
          <a:p>
            <a:fld id="{C1729191-5808-454C-B813-F8AD8C55F0A5}"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idx="10"/>
          </p:nvPr>
        </p:nvSpPr>
        <p:spPr/>
        <p:txBody>
          <a:bodyPr/>
          <a:lstStyle>
            <a:lvl1pPr>
              <a:defRPr/>
            </a:lvl1pPr>
          </a:lstStyle>
          <a:p>
            <a:fld id="{285C9F3D-1309-4EC1-9576-16965CAD40B4}" type="datetime1">
              <a:rPr lang="lv-LV"/>
              <a:pPr/>
              <a:t>2010.04.22.</a:t>
            </a:fld>
            <a:endParaRPr lang="en-GB"/>
          </a:p>
        </p:txBody>
      </p:sp>
      <p:sp>
        <p:nvSpPr>
          <p:cNvPr id="8" name="Footer Placeholder 7"/>
          <p:cNvSpPr>
            <a:spLocks noGrp="1"/>
          </p:cNvSpPr>
          <p:nvPr>
            <p:ph type="ftr" idx="11"/>
          </p:nvPr>
        </p:nvSpPr>
        <p:spPr/>
        <p:txBody>
          <a:bodyPr/>
          <a:lstStyle>
            <a:lvl1pPr>
              <a:defRPr/>
            </a:lvl1pPr>
          </a:lstStyle>
          <a:p>
            <a:r>
              <a:rPr lang="en-GB"/>
              <a:t>Sagatavots Veselības ministrijā</a:t>
            </a:r>
          </a:p>
        </p:txBody>
      </p:sp>
      <p:sp>
        <p:nvSpPr>
          <p:cNvPr id="9" name="Slide Number Placeholder 8"/>
          <p:cNvSpPr>
            <a:spLocks noGrp="1"/>
          </p:cNvSpPr>
          <p:nvPr>
            <p:ph type="sldNum" idx="12"/>
          </p:nvPr>
        </p:nvSpPr>
        <p:spPr/>
        <p:txBody>
          <a:bodyPr/>
          <a:lstStyle>
            <a:lvl1pPr>
              <a:defRPr/>
            </a:lvl1pPr>
          </a:lstStyle>
          <a:p>
            <a:fld id="{A18B6D6F-ACC4-45F2-8C4B-33B83A9D250A}"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idx="10"/>
          </p:nvPr>
        </p:nvSpPr>
        <p:spPr/>
        <p:txBody>
          <a:bodyPr/>
          <a:lstStyle>
            <a:lvl1pPr>
              <a:defRPr/>
            </a:lvl1pPr>
          </a:lstStyle>
          <a:p>
            <a:fld id="{0EEFCFA0-F1F3-429F-9C6E-396DAFBBE29F}" type="datetime1">
              <a:rPr lang="lv-LV"/>
              <a:pPr/>
              <a:t>2010.04.22.</a:t>
            </a:fld>
            <a:endParaRPr lang="en-GB"/>
          </a:p>
        </p:txBody>
      </p:sp>
      <p:sp>
        <p:nvSpPr>
          <p:cNvPr id="4" name="Footer Placeholder 3"/>
          <p:cNvSpPr>
            <a:spLocks noGrp="1"/>
          </p:cNvSpPr>
          <p:nvPr>
            <p:ph type="ftr" idx="11"/>
          </p:nvPr>
        </p:nvSpPr>
        <p:spPr/>
        <p:txBody>
          <a:bodyPr/>
          <a:lstStyle>
            <a:lvl1pPr>
              <a:defRPr/>
            </a:lvl1pPr>
          </a:lstStyle>
          <a:p>
            <a:r>
              <a:rPr lang="en-GB"/>
              <a:t>Sagatavots Veselības ministrijā</a:t>
            </a:r>
          </a:p>
        </p:txBody>
      </p:sp>
      <p:sp>
        <p:nvSpPr>
          <p:cNvPr id="5" name="Slide Number Placeholder 4"/>
          <p:cNvSpPr>
            <a:spLocks noGrp="1"/>
          </p:cNvSpPr>
          <p:nvPr>
            <p:ph type="sldNum" idx="12"/>
          </p:nvPr>
        </p:nvSpPr>
        <p:spPr/>
        <p:txBody>
          <a:bodyPr/>
          <a:lstStyle>
            <a:lvl1pPr>
              <a:defRPr/>
            </a:lvl1pPr>
          </a:lstStyle>
          <a:p>
            <a:fld id="{5A50BDAC-5AD4-47F2-B82A-6402495FAF80}"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fld id="{4A70A9A1-0588-4E76-8707-D29C7D8EB171}" type="datetime1">
              <a:rPr lang="lv-LV"/>
              <a:pPr/>
              <a:t>2010.04.22.</a:t>
            </a:fld>
            <a:endParaRPr lang="en-GB"/>
          </a:p>
        </p:txBody>
      </p:sp>
      <p:sp>
        <p:nvSpPr>
          <p:cNvPr id="3" name="Footer Placeholder 2"/>
          <p:cNvSpPr>
            <a:spLocks noGrp="1"/>
          </p:cNvSpPr>
          <p:nvPr>
            <p:ph type="ftr" idx="11"/>
          </p:nvPr>
        </p:nvSpPr>
        <p:spPr/>
        <p:txBody>
          <a:bodyPr/>
          <a:lstStyle>
            <a:lvl1pPr>
              <a:defRPr/>
            </a:lvl1pPr>
          </a:lstStyle>
          <a:p>
            <a:r>
              <a:rPr lang="en-GB"/>
              <a:t>Sagatavots Veselības ministrijā</a:t>
            </a:r>
          </a:p>
        </p:txBody>
      </p:sp>
      <p:sp>
        <p:nvSpPr>
          <p:cNvPr id="4" name="Slide Number Placeholder 3"/>
          <p:cNvSpPr>
            <a:spLocks noGrp="1"/>
          </p:cNvSpPr>
          <p:nvPr>
            <p:ph type="sldNum" idx="12"/>
          </p:nvPr>
        </p:nvSpPr>
        <p:spPr/>
        <p:txBody>
          <a:bodyPr/>
          <a:lstStyle>
            <a:lvl1pPr>
              <a:defRPr/>
            </a:lvl1pPr>
          </a:lstStyle>
          <a:p>
            <a:fld id="{BF646BF5-0654-4EF7-A4B2-67E920C7487E}"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fld id="{C0D79074-9444-402F-A878-CA5A70380A03}" type="datetime1">
              <a:rPr lang="lv-LV"/>
              <a:pPr/>
              <a:t>2010.04.22.</a:t>
            </a:fld>
            <a:endParaRPr lang="en-GB"/>
          </a:p>
        </p:txBody>
      </p:sp>
      <p:sp>
        <p:nvSpPr>
          <p:cNvPr id="6" name="Footer Placeholder 5"/>
          <p:cNvSpPr>
            <a:spLocks noGrp="1"/>
          </p:cNvSpPr>
          <p:nvPr>
            <p:ph type="ftr" idx="11"/>
          </p:nvPr>
        </p:nvSpPr>
        <p:spPr/>
        <p:txBody>
          <a:bodyPr/>
          <a:lstStyle>
            <a:lvl1pPr>
              <a:defRPr/>
            </a:lvl1pPr>
          </a:lstStyle>
          <a:p>
            <a:r>
              <a:rPr lang="en-GB"/>
              <a:t>Sagatavots Veselības ministrijā</a:t>
            </a:r>
          </a:p>
        </p:txBody>
      </p:sp>
      <p:sp>
        <p:nvSpPr>
          <p:cNvPr id="7" name="Slide Number Placeholder 6"/>
          <p:cNvSpPr>
            <a:spLocks noGrp="1"/>
          </p:cNvSpPr>
          <p:nvPr>
            <p:ph type="sldNum" idx="12"/>
          </p:nvPr>
        </p:nvSpPr>
        <p:spPr/>
        <p:txBody>
          <a:bodyPr/>
          <a:lstStyle>
            <a:lvl1pPr>
              <a:defRPr/>
            </a:lvl1pPr>
          </a:lstStyle>
          <a:p>
            <a:fld id="{9DBF4311-F947-46E2-B735-BB31E6BE2893}"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fld id="{EEFD0A89-D0C8-4684-90BD-69D0F1BF44E5}" type="datetime1">
              <a:rPr lang="lv-LV"/>
              <a:pPr/>
              <a:t>2010.04.22.</a:t>
            </a:fld>
            <a:endParaRPr lang="en-GB"/>
          </a:p>
        </p:txBody>
      </p:sp>
      <p:sp>
        <p:nvSpPr>
          <p:cNvPr id="6" name="Footer Placeholder 5"/>
          <p:cNvSpPr>
            <a:spLocks noGrp="1"/>
          </p:cNvSpPr>
          <p:nvPr>
            <p:ph type="ftr" idx="11"/>
          </p:nvPr>
        </p:nvSpPr>
        <p:spPr/>
        <p:txBody>
          <a:bodyPr/>
          <a:lstStyle>
            <a:lvl1pPr>
              <a:defRPr/>
            </a:lvl1pPr>
          </a:lstStyle>
          <a:p>
            <a:r>
              <a:rPr lang="en-GB"/>
              <a:t>Sagatavots Veselības ministrijā</a:t>
            </a:r>
          </a:p>
        </p:txBody>
      </p:sp>
      <p:sp>
        <p:nvSpPr>
          <p:cNvPr id="7" name="Slide Number Placeholder 6"/>
          <p:cNvSpPr>
            <a:spLocks noGrp="1"/>
          </p:cNvSpPr>
          <p:nvPr>
            <p:ph type="sldNum" idx="12"/>
          </p:nvPr>
        </p:nvSpPr>
        <p:spPr/>
        <p:txBody>
          <a:bodyPr/>
          <a:lstStyle>
            <a:lvl1pPr>
              <a:defRPr/>
            </a:lvl1pPr>
          </a:lstStyle>
          <a:p>
            <a:fld id="{97836A8F-939F-4637-A65E-41D30EEC84F4}"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idx="10"/>
          </p:nvPr>
        </p:nvSpPr>
        <p:spPr/>
        <p:txBody>
          <a:bodyPr/>
          <a:lstStyle>
            <a:lvl1pPr>
              <a:defRPr/>
            </a:lvl1pPr>
          </a:lstStyle>
          <a:p>
            <a:fld id="{9830D39C-569D-438B-B248-E1D171BD54BD}" type="datetime1">
              <a:rPr lang="lv-LV"/>
              <a:pPr/>
              <a:t>2010.04.22.</a:t>
            </a:fld>
            <a:endParaRPr lang="en-GB"/>
          </a:p>
        </p:txBody>
      </p:sp>
      <p:sp>
        <p:nvSpPr>
          <p:cNvPr id="5" name="Footer Placeholder 4"/>
          <p:cNvSpPr>
            <a:spLocks noGrp="1"/>
          </p:cNvSpPr>
          <p:nvPr>
            <p:ph type="ftr" idx="11"/>
          </p:nvPr>
        </p:nvSpPr>
        <p:spPr/>
        <p:txBody>
          <a:bodyPr/>
          <a:lstStyle>
            <a:lvl1pPr>
              <a:defRPr/>
            </a:lvl1pPr>
          </a:lstStyle>
          <a:p>
            <a:r>
              <a:rPr lang="en-GB"/>
              <a:t>Sagatavots Veselības ministrijā</a:t>
            </a:r>
          </a:p>
        </p:txBody>
      </p:sp>
      <p:sp>
        <p:nvSpPr>
          <p:cNvPr id="6" name="Slide Number Placeholder 5"/>
          <p:cNvSpPr>
            <a:spLocks noGrp="1"/>
          </p:cNvSpPr>
          <p:nvPr>
            <p:ph type="sldNum" idx="12"/>
          </p:nvPr>
        </p:nvSpPr>
        <p:spPr/>
        <p:txBody>
          <a:bodyPr/>
          <a:lstStyle>
            <a:lvl1pPr>
              <a:defRPr/>
            </a:lvl1pPr>
          </a:lstStyle>
          <a:p>
            <a:fld id="{8173AB3D-3F53-4DF5-9676-2D4BB26CAFEF}"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7888" y="188913"/>
            <a:ext cx="1916112" cy="6408737"/>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1476375" y="188913"/>
            <a:ext cx="5599113" cy="6408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idx="10"/>
          </p:nvPr>
        </p:nvSpPr>
        <p:spPr/>
        <p:txBody>
          <a:bodyPr/>
          <a:lstStyle>
            <a:lvl1pPr>
              <a:defRPr/>
            </a:lvl1pPr>
          </a:lstStyle>
          <a:p>
            <a:fld id="{BED606D8-03BB-4CC8-833B-9228B3C3D6B6}" type="datetime1">
              <a:rPr lang="lv-LV"/>
              <a:pPr/>
              <a:t>2010.04.22.</a:t>
            </a:fld>
            <a:endParaRPr lang="en-GB"/>
          </a:p>
        </p:txBody>
      </p:sp>
      <p:sp>
        <p:nvSpPr>
          <p:cNvPr id="5" name="Footer Placeholder 4"/>
          <p:cNvSpPr>
            <a:spLocks noGrp="1"/>
          </p:cNvSpPr>
          <p:nvPr>
            <p:ph type="ftr" idx="11"/>
          </p:nvPr>
        </p:nvSpPr>
        <p:spPr/>
        <p:txBody>
          <a:bodyPr/>
          <a:lstStyle>
            <a:lvl1pPr>
              <a:defRPr/>
            </a:lvl1pPr>
          </a:lstStyle>
          <a:p>
            <a:r>
              <a:rPr lang="en-GB"/>
              <a:t>Sagatavots Veselības ministrijā</a:t>
            </a:r>
          </a:p>
        </p:txBody>
      </p:sp>
      <p:sp>
        <p:nvSpPr>
          <p:cNvPr id="6" name="Slide Number Placeholder 5"/>
          <p:cNvSpPr>
            <a:spLocks noGrp="1"/>
          </p:cNvSpPr>
          <p:nvPr>
            <p:ph type="sldNum" idx="12"/>
          </p:nvPr>
        </p:nvSpPr>
        <p:spPr/>
        <p:txBody>
          <a:bodyPr/>
          <a:lstStyle>
            <a:lvl1pPr>
              <a:defRPr/>
            </a:lvl1pPr>
          </a:lstStyle>
          <a:p>
            <a:fld id="{8B275833-00A1-4B67-B9F0-94B6EA551263}"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979613" y="188913"/>
            <a:ext cx="7164387" cy="1511300"/>
          </a:xfrm>
        </p:spPr>
        <p:txBody>
          <a:bodyPr/>
          <a:lstStyle/>
          <a:p>
            <a:r>
              <a:rPr lang="en-US" smtClean="0"/>
              <a:t>Click to edit Master title style</a:t>
            </a:r>
            <a:endParaRPr lang="lv-LV"/>
          </a:p>
        </p:txBody>
      </p:sp>
      <p:sp>
        <p:nvSpPr>
          <p:cNvPr id="3" name="Content Placeholder 2"/>
          <p:cNvSpPr>
            <a:spLocks noGrp="1"/>
          </p:cNvSpPr>
          <p:nvPr>
            <p:ph sz="quarter" idx="1"/>
          </p:nvPr>
        </p:nvSpPr>
        <p:spPr>
          <a:xfrm>
            <a:off x="1476375" y="1700213"/>
            <a:ext cx="3757613"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quarter" idx="2"/>
          </p:nvPr>
        </p:nvSpPr>
        <p:spPr>
          <a:xfrm>
            <a:off x="5386388" y="1700213"/>
            <a:ext cx="3757612"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Content Placeholder 4"/>
          <p:cNvSpPr>
            <a:spLocks noGrp="1"/>
          </p:cNvSpPr>
          <p:nvPr>
            <p:ph sz="quarter" idx="3"/>
          </p:nvPr>
        </p:nvSpPr>
        <p:spPr>
          <a:xfrm>
            <a:off x="1476375" y="4224338"/>
            <a:ext cx="3757613" cy="2373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Content Placeholder 5"/>
          <p:cNvSpPr>
            <a:spLocks noGrp="1"/>
          </p:cNvSpPr>
          <p:nvPr>
            <p:ph sz="quarter" idx="4"/>
          </p:nvPr>
        </p:nvSpPr>
        <p:spPr>
          <a:xfrm>
            <a:off x="5386388" y="4224338"/>
            <a:ext cx="3757612" cy="2373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idx="10"/>
          </p:nvPr>
        </p:nvSpPr>
        <p:spPr>
          <a:xfrm>
            <a:off x="0" y="6597650"/>
            <a:ext cx="1114425" cy="306388"/>
          </a:xfrm>
        </p:spPr>
        <p:txBody>
          <a:bodyPr/>
          <a:lstStyle>
            <a:lvl1pPr>
              <a:defRPr/>
            </a:lvl1pPr>
          </a:lstStyle>
          <a:p>
            <a:fld id="{94BF1E72-323F-4D5D-923C-98A2CECDAC05}" type="datetime1">
              <a:rPr lang="lv-LV"/>
              <a:pPr/>
              <a:t>2010.04.22.</a:t>
            </a:fld>
            <a:endParaRPr lang="en-GB"/>
          </a:p>
        </p:txBody>
      </p:sp>
      <p:sp>
        <p:nvSpPr>
          <p:cNvPr id="8" name="Footer Placeholder 7"/>
          <p:cNvSpPr>
            <a:spLocks noGrp="1"/>
          </p:cNvSpPr>
          <p:nvPr>
            <p:ph type="ftr" idx="11"/>
          </p:nvPr>
        </p:nvSpPr>
        <p:spPr>
          <a:xfrm>
            <a:off x="1187450" y="6605588"/>
            <a:ext cx="6910388" cy="277812"/>
          </a:xfrm>
        </p:spPr>
        <p:txBody>
          <a:bodyPr/>
          <a:lstStyle>
            <a:lvl1pPr>
              <a:defRPr/>
            </a:lvl1pPr>
          </a:lstStyle>
          <a:p>
            <a:r>
              <a:rPr lang="en-GB"/>
              <a:t>Sagatavots Veselības ministrijā</a:t>
            </a:r>
          </a:p>
        </p:txBody>
      </p:sp>
      <p:sp>
        <p:nvSpPr>
          <p:cNvPr id="9" name="Slide Number Placeholder 8"/>
          <p:cNvSpPr>
            <a:spLocks noGrp="1"/>
          </p:cNvSpPr>
          <p:nvPr>
            <p:ph type="sldNum" idx="12"/>
          </p:nvPr>
        </p:nvSpPr>
        <p:spPr>
          <a:xfrm>
            <a:off x="8604250" y="6597650"/>
            <a:ext cx="538163" cy="306388"/>
          </a:xfrm>
        </p:spPr>
        <p:txBody>
          <a:bodyPr/>
          <a:lstStyle>
            <a:lvl1pPr>
              <a:defRPr/>
            </a:lvl1pPr>
          </a:lstStyle>
          <a:p>
            <a:fld id="{B97AD956-530E-459A-8B20-E9671743B763}"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pSp>
        <p:nvGrpSpPr>
          <p:cNvPr id="1025" name="Group 1"/>
          <p:cNvGrpSpPr>
            <a:grpSpLocks/>
          </p:cNvGrpSpPr>
          <p:nvPr/>
        </p:nvGrpSpPr>
        <p:grpSpPr bwMode="auto">
          <a:xfrm>
            <a:off x="0" y="0"/>
            <a:ext cx="9142413" cy="6883400"/>
            <a:chOff x="0" y="0"/>
            <a:chExt cx="5759" cy="4336"/>
          </a:xfrm>
        </p:grpSpPr>
        <p:sp>
          <p:nvSpPr>
            <p:cNvPr id="1026" name="Rectangle 2"/>
            <p:cNvSpPr>
              <a:spLocks noChangeArrowheads="1"/>
            </p:cNvSpPr>
            <p:nvPr/>
          </p:nvSpPr>
          <p:spPr bwMode="auto">
            <a:xfrm>
              <a:off x="0" y="0"/>
              <a:ext cx="1247" cy="4178"/>
            </a:xfrm>
            <a:prstGeom prst="rect">
              <a:avLst/>
            </a:prstGeom>
            <a:solidFill>
              <a:srgbClr val="C0A999"/>
            </a:solidFill>
            <a:ln w="9525">
              <a:noFill/>
              <a:round/>
              <a:headEnd/>
              <a:tailEnd/>
            </a:ln>
            <a:effectLst/>
          </p:spPr>
          <p:txBody>
            <a:bodyPr wrap="none" anchor="ctr"/>
            <a:lstStyle/>
            <a:p>
              <a:endParaRPr lang="lv-LV"/>
            </a:p>
          </p:txBody>
        </p:sp>
        <p:sp>
          <p:nvSpPr>
            <p:cNvPr id="1027" name="Rectangle 3"/>
            <p:cNvSpPr>
              <a:spLocks noChangeArrowheads="1"/>
            </p:cNvSpPr>
            <p:nvPr/>
          </p:nvSpPr>
          <p:spPr bwMode="auto">
            <a:xfrm>
              <a:off x="0" y="4173"/>
              <a:ext cx="5760" cy="164"/>
            </a:xfrm>
            <a:prstGeom prst="rect">
              <a:avLst/>
            </a:prstGeom>
            <a:solidFill>
              <a:srgbClr val="FAAA89"/>
            </a:solidFill>
            <a:ln w="9525">
              <a:noFill/>
              <a:round/>
              <a:headEnd/>
              <a:tailEnd/>
            </a:ln>
            <a:effectLst/>
          </p:spPr>
          <p:txBody>
            <a:bodyPr wrap="none" anchor="ctr"/>
            <a:lstStyle/>
            <a:p>
              <a:endParaRPr lang="lv-LV"/>
            </a:p>
          </p:txBody>
        </p:sp>
      </p:grpSp>
      <p:sp>
        <p:nvSpPr>
          <p:cNvPr id="1030" name="Rectangle 6"/>
          <p:cNvSpPr>
            <a:spLocks noGrp="1" noChangeArrowheads="1"/>
          </p:cNvSpPr>
          <p:nvPr>
            <p:ph type="body" idx="1"/>
          </p:nvPr>
        </p:nvSpPr>
        <p:spPr bwMode="auto">
          <a:xfrm>
            <a:off x="1476375" y="1700213"/>
            <a:ext cx="7667625" cy="4897437"/>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US" smtClean="0"/>
              <a:t>Click to edit the outline text format</a:t>
            </a:r>
          </a:p>
          <a:p>
            <a:pPr lvl="1"/>
            <a:r>
              <a:rPr lang="en-US" smtClean="0"/>
              <a:t>Second Outline Level</a:t>
            </a:r>
          </a:p>
          <a:p>
            <a:pPr lvl="2"/>
            <a:r>
              <a:rPr lang="en-US" smtClean="0"/>
              <a:t>Third Outline Level</a:t>
            </a:r>
          </a:p>
          <a:p>
            <a:pPr lvl="3"/>
            <a:r>
              <a:rPr lang="en-US" smtClean="0"/>
              <a:t>Fourth Outline Level</a:t>
            </a:r>
          </a:p>
          <a:p>
            <a:pPr lvl="4"/>
            <a:r>
              <a:rPr lang="en-US" smtClean="0"/>
              <a:t>Fifth Outline Level</a:t>
            </a:r>
          </a:p>
          <a:p>
            <a:pPr lvl="4"/>
            <a:r>
              <a:rPr lang="en-US" smtClean="0"/>
              <a:t>Sixth Outline Level</a:t>
            </a:r>
          </a:p>
          <a:p>
            <a:pPr lvl="4"/>
            <a:r>
              <a:rPr lang="en-US" smtClean="0"/>
              <a:t>Seventh Outline Level</a:t>
            </a:r>
          </a:p>
          <a:p>
            <a:pPr lvl="4"/>
            <a:r>
              <a:rPr lang="en-US" smtClean="0"/>
              <a:t>Eighth Outline Level</a:t>
            </a:r>
          </a:p>
          <a:p>
            <a:pPr lvl="4"/>
            <a:r>
              <a:rPr lang="en-US" smtClean="0"/>
              <a:t>Ninth Outline Level</a:t>
            </a:r>
          </a:p>
        </p:txBody>
      </p:sp>
      <p:sp>
        <p:nvSpPr>
          <p:cNvPr id="1031" name="Rectangle 7"/>
          <p:cNvSpPr>
            <a:spLocks noGrp="1" noChangeArrowheads="1"/>
          </p:cNvSpPr>
          <p:nvPr>
            <p:ph type="dt"/>
          </p:nvPr>
        </p:nvSpPr>
        <p:spPr bwMode="auto">
          <a:xfrm>
            <a:off x="0" y="6597650"/>
            <a:ext cx="1114425" cy="3063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0000"/>
                </a:solidFill>
              </a:defRPr>
            </a:lvl1pPr>
          </a:lstStyle>
          <a:p>
            <a:fld id="{9695A112-2B35-42FC-925C-EB4AF5FA7B46}" type="datetime1">
              <a:rPr lang="lv-LV"/>
              <a:pPr/>
              <a:t>2010.04.22.</a:t>
            </a:fld>
            <a:endParaRPr lang="en-GB"/>
          </a:p>
        </p:txBody>
      </p:sp>
      <p:sp>
        <p:nvSpPr>
          <p:cNvPr id="1032" name="Rectangle 8"/>
          <p:cNvSpPr>
            <a:spLocks noGrp="1" noChangeArrowheads="1"/>
          </p:cNvSpPr>
          <p:nvPr>
            <p:ph type="ftr"/>
          </p:nvPr>
        </p:nvSpPr>
        <p:spPr bwMode="auto">
          <a:xfrm>
            <a:off x="1187450" y="6605588"/>
            <a:ext cx="6910388" cy="27781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r>
              <a:rPr lang="en-GB"/>
              <a:t>Sagatavots Veselības ministrijā</a:t>
            </a:r>
          </a:p>
        </p:txBody>
      </p:sp>
      <p:sp>
        <p:nvSpPr>
          <p:cNvPr id="1033" name="Rectangle 9"/>
          <p:cNvSpPr>
            <a:spLocks noGrp="1" noChangeArrowheads="1"/>
          </p:cNvSpPr>
          <p:nvPr>
            <p:ph type="sldNum"/>
          </p:nvPr>
        </p:nvSpPr>
        <p:spPr bwMode="auto">
          <a:xfrm>
            <a:off x="8604250" y="6597650"/>
            <a:ext cx="538163" cy="3063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0000"/>
                </a:solidFill>
              </a:defRPr>
            </a:lvl1pPr>
          </a:lstStyle>
          <a:p>
            <a:fld id="{C66CC919-5D40-4C8D-9C02-5D1FBFC1849B}" type="slidenum">
              <a:rPr lang="en-GB"/>
              <a:pPr/>
              <a:t>‹#›</a:t>
            </a:fld>
            <a:endParaRPr lang="en-GB"/>
          </a:p>
        </p:txBody>
      </p:sp>
      <p:pic>
        <p:nvPicPr>
          <p:cNvPr id="1046" name="Picture 22" descr="logo"/>
          <p:cNvPicPr>
            <a:picLocks noChangeAspect="1" noChangeArrowheads="1"/>
          </p:cNvPicPr>
          <p:nvPr/>
        </p:nvPicPr>
        <p:blipFill>
          <a:blip r:embed="rId14" cstate="print"/>
          <a:srcRect/>
          <a:stretch>
            <a:fillRect/>
          </a:stretch>
        </p:blipFill>
        <p:spPr bwMode="auto">
          <a:xfrm>
            <a:off x="0" y="188913"/>
            <a:ext cx="1979613" cy="1522412"/>
          </a:xfrm>
          <a:prstGeom prst="rect">
            <a:avLst/>
          </a:prstGeom>
          <a:noFill/>
        </p:spPr>
      </p:pic>
      <p:sp>
        <p:nvSpPr>
          <p:cNvPr id="1029" name="Rectangle 5"/>
          <p:cNvSpPr>
            <a:spLocks noGrp="1" noChangeArrowheads="1"/>
          </p:cNvSpPr>
          <p:nvPr>
            <p:ph type="title"/>
          </p:nvPr>
        </p:nvSpPr>
        <p:spPr bwMode="auto">
          <a:xfrm>
            <a:off x="1979613" y="188913"/>
            <a:ext cx="7164387" cy="1511300"/>
          </a:xfrm>
          <a:prstGeom prst="rect">
            <a:avLst/>
          </a:prstGeom>
          <a:noFill/>
          <a:ln w="9525">
            <a:noFill/>
            <a:round/>
            <a:headEnd/>
            <a:tailEnd/>
          </a:ln>
          <a:effectLst>
            <a:outerShdw dist="35921" dir="2700000" algn="ctr" rotWithShape="0">
              <a:srgbClr val="808080"/>
            </a:outerShdw>
          </a:effectLst>
        </p:spPr>
        <p:txBody>
          <a:bodyPr vert="horz" wrap="square" lIns="90000" tIns="46800" rIns="90000" bIns="46800" numCol="1" anchor="ctr" anchorCtr="0" compatLnSpc="1">
            <a:prstTxWarp prst="textNoShape">
              <a:avLst/>
            </a:prstTxWarp>
          </a:bodyPr>
          <a:lstStyle/>
          <a:p>
            <a:pPr lvl="0"/>
            <a:r>
              <a:rPr lang="lv-LV" smtClean="0"/>
              <a:t>C</a:t>
            </a:r>
            <a:r>
              <a:rPr lang="en-US" smtClean="0"/>
              <a:t>lick to edit the title text format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449263" rtl="0" eaLnBrk="1" fontAlgn="base" hangingPunct="1">
        <a:lnSpc>
          <a:spcPct val="101000"/>
        </a:lnSpc>
        <a:spcBef>
          <a:spcPct val="0"/>
        </a:spcBef>
        <a:spcAft>
          <a:spcPct val="0"/>
        </a:spcAft>
        <a:buClr>
          <a:srgbClr val="8A4D48"/>
        </a:buClr>
        <a:buSzPct val="100000"/>
        <a:buFont typeface="Trajan Pro Omni" pitchFamily="18" charset="-70"/>
        <a:defRPr sz="4000">
          <a:solidFill>
            <a:srgbClr val="8A4D48"/>
          </a:solidFill>
          <a:effectLst>
            <a:outerShdw blurRad="38100" dist="38100" dir="2700000" algn="tl">
              <a:srgbClr val="C0C0C0"/>
            </a:outerShdw>
          </a:effectLst>
          <a:latin typeface="+mj-lt"/>
          <a:ea typeface="+mj-ea"/>
          <a:cs typeface="+mj-cs"/>
        </a:defRPr>
      </a:lvl1pPr>
      <a:lvl2pPr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2pPr>
      <a:lvl3pPr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3pPr>
      <a:lvl4pPr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4pPr>
      <a:lvl5pPr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5pPr>
      <a:lvl6pPr marL="457200"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6pPr>
      <a:lvl7pPr marL="914400"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7pPr>
      <a:lvl8pPr marL="1371600"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8pPr>
      <a:lvl9pPr marL="1828800" algn="l" defTabSz="449263" rtl="0" eaLnBrk="1" fontAlgn="base" hangingPunct="1">
        <a:spcBef>
          <a:spcPct val="0"/>
        </a:spcBef>
        <a:spcAft>
          <a:spcPct val="0"/>
        </a:spcAft>
        <a:buClr>
          <a:srgbClr val="8A4D48"/>
        </a:buClr>
        <a:buSzPct val="100000"/>
        <a:buFont typeface="Trajan Pro Omni" pitchFamily="18" charset="-70"/>
        <a:defRPr sz="4400">
          <a:solidFill>
            <a:srgbClr val="000000"/>
          </a:solidFill>
          <a:latin typeface="Arial Unicode MS" pitchFamily="34" charset="-128"/>
        </a:defRPr>
      </a:lvl9pPr>
    </p:titleStyle>
    <p:bodyStyle>
      <a:lvl1pPr marL="608013" indent="-608013" algn="l" defTabSz="449263" rtl="0" eaLnBrk="1" fontAlgn="base" hangingPunct="1">
        <a:lnSpc>
          <a:spcPct val="93000"/>
        </a:lnSpc>
        <a:spcBef>
          <a:spcPts val="800"/>
        </a:spcBef>
        <a:spcAft>
          <a:spcPct val="0"/>
        </a:spcAft>
        <a:buClr>
          <a:srgbClr val="000000"/>
        </a:buClr>
        <a:buSzPct val="100000"/>
        <a:buFont typeface="Balt Times Omni" pitchFamily="50" charset="0"/>
        <a:buAutoNum type="arabicPeriod"/>
        <a:defRPr sz="3200">
          <a:solidFill>
            <a:srgbClr val="000000"/>
          </a:solidFill>
          <a:latin typeface="+mn-lt"/>
          <a:ea typeface="+mn-ea"/>
          <a:cs typeface="+mn-cs"/>
        </a:defRPr>
      </a:lvl1pPr>
      <a:lvl2pPr marL="989013" indent="-531813" algn="l" defTabSz="449263" rtl="0" eaLnBrk="1" fontAlgn="base" hangingPunct="1">
        <a:lnSpc>
          <a:spcPct val="93000"/>
        </a:lnSpc>
        <a:spcBef>
          <a:spcPts val="700"/>
        </a:spcBef>
        <a:spcAft>
          <a:spcPct val="0"/>
        </a:spcAft>
        <a:buClr>
          <a:srgbClr val="000000"/>
        </a:buClr>
        <a:buSzPct val="100000"/>
        <a:buFont typeface="Wingdings" pitchFamily="2" charset="2"/>
        <a:buChar char=""/>
        <a:defRPr sz="2600">
          <a:solidFill>
            <a:srgbClr val="000000"/>
          </a:solidFill>
          <a:latin typeface="+mn-lt"/>
        </a:defRPr>
      </a:lvl2pPr>
      <a:lvl3pPr marL="1371600" indent="-457200" algn="l" defTabSz="449263" rtl="0" eaLnBrk="1" fontAlgn="base" hangingPunct="1">
        <a:lnSpc>
          <a:spcPct val="93000"/>
        </a:lnSpc>
        <a:spcBef>
          <a:spcPts val="600"/>
        </a:spcBef>
        <a:spcAft>
          <a:spcPct val="0"/>
        </a:spcAft>
        <a:buClr>
          <a:srgbClr val="000000"/>
        </a:buClr>
        <a:buSzPct val="100000"/>
        <a:buChar char="•"/>
        <a:defRPr sz="2000">
          <a:solidFill>
            <a:srgbClr val="000000"/>
          </a:solidFill>
          <a:latin typeface="+mn-lt"/>
        </a:defRPr>
      </a:lvl3pPr>
      <a:lvl4pPr marL="17510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4pPr>
      <a:lvl5pPr marL="22082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5pPr>
      <a:lvl6pPr marL="26654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6pPr>
      <a:lvl7pPr marL="31226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7pPr>
      <a:lvl8pPr marL="35798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8pPr>
      <a:lvl9pPr marL="4037013" indent="-379413" algn="l" defTabSz="449263" rtl="0" eaLnBrk="1" fontAlgn="base" hangingPunct="1">
        <a:lnSpc>
          <a:spcPct val="93000"/>
        </a:lnSpc>
        <a:spcBef>
          <a:spcPts val="500"/>
        </a:spcBef>
        <a:spcAft>
          <a:spcPct val="0"/>
        </a:spcAft>
        <a:buClr>
          <a:srgbClr val="000000"/>
        </a:buClr>
        <a:buSzPct val="100000"/>
        <a:buFont typeface="Balt Times Omni" pitchFamily="50" charset="0"/>
        <a:buChar char="»"/>
        <a:defRPr sz="2000">
          <a:solidFill>
            <a:srgbClr val="000000"/>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0"/>
          </p:nvPr>
        </p:nvSpPr>
        <p:spPr/>
        <p:txBody>
          <a:bodyPr/>
          <a:lstStyle/>
          <a:p>
            <a:fld id="{AECD9283-B516-4FCD-BE61-7B88FD34BD7E}" type="datetime1">
              <a:rPr lang="lv-LV"/>
              <a:pPr/>
              <a:t>2010.04.22.</a:t>
            </a:fld>
            <a:endParaRPr lang="en-GB"/>
          </a:p>
        </p:txBody>
      </p:sp>
      <p:sp>
        <p:nvSpPr>
          <p:cNvPr id="5" name="Footer Placeholder 4"/>
          <p:cNvSpPr>
            <a:spLocks noGrp="1"/>
          </p:cNvSpPr>
          <p:nvPr>
            <p:ph type="ftr" idx="11"/>
          </p:nvPr>
        </p:nvSpPr>
        <p:spPr>
          <a:xfrm>
            <a:off x="1142976" y="5572140"/>
            <a:ext cx="6910388" cy="277812"/>
          </a:xfrm>
        </p:spPr>
        <p:txBody>
          <a:bodyPr/>
          <a:lstStyle/>
          <a:p>
            <a:r>
              <a:rPr lang="en-GB" sz="1800" dirty="0"/>
              <a:t>Sagatavots Veselības ministrijā</a:t>
            </a:r>
          </a:p>
        </p:txBody>
      </p:sp>
      <p:sp>
        <p:nvSpPr>
          <p:cNvPr id="6" name="Slide Number Placeholder 5"/>
          <p:cNvSpPr>
            <a:spLocks noGrp="1"/>
          </p:cNvSpPr>
          <p:nvPr>
            <p:ph type="sldNum" idx="12"/>
          </p:nvPr>
        </p:nvSpPr>
        <p:spPr/>
        <p:txBody>
          <a:bodyPr/>
          <a:lstStyle/>
          <a:p>
            <a:fld id="{2C9FD15B-6A55-4674-8127-F25F9041FB3E}" type="slidenum">
              <a:rPr lang="en-GB"/>
              <a:pPr/>
              <a:t>1</a:t>
            </a:fld>
            <a:endParaRPr lang="en-GB"/>
          </a:p>
        </p:txBody>
      </p:sp>
      <p:sp>
        <p:nvSpPr>
          <p:cNvPr id="196612" name="Rectangle 4"/>
          <p:cNvSpPr>
            <a:spLocks noGrp="1" noChangeArrowheads="1"/>
          </p:cNvSpPr>
          <p:nvPr>
            <p:ph type="title"/>
          </p:nvPr>
        </p:nvSpPr>
        <p:spPr>
          <a:xfrm>
            <a:off x="1857356" y="785794"/>
            <a:ext cx="7164387" cy="1511300"/>
          </a:xfrm>
        </p:spPr>
        <p:txBody>
          <a:bodyPr/>
          <a:lstStyle/>
          <a:p>
            <a:r>
              <a:rPr lang="lv-LV" dirty="0" smtClean="0"/>
              <a:t>Sadarbības veidošanas problēmas un izaicinājumi Latvijas veselības aprūpes sistēmā</a:t>
            </a:r>
            <a:endParaRPr lang="lv-LV" dirty="0"/>
          </a:p>
        </p:txBody>
      </p:sp>
      <p:sp>
        <p:nvSpPr>
          <p:cNvPr id="7" name="TextBox 6"/>
          <p:cNvSpPr txBox="1"/>
          <p:nvPr/>
        </p:nvSpPr>
        <p:spPr>
          <a:xfrm>
            <a:off x="928662" y="3786190"/>
            <a:ext cx="6429420" cy="1466299"/>
          </a:xfrm>
          <a:prstGeom prst="rect">
            <a:avLst/>
          </a:prstGeom>
          <a:noFill/>
        </p:spPr>
        <p:txBody>
          <a:bodyPr wrap="square" rtlCol="0">
            <a:spAutoFit/>
          </a:bodyPr>
          <a:lstStyle/>
          <a:p>
            <a:r>
              <a:rPr lang="lv-LV" b="1" dirty="0" smtClean="0"/>
              <a:t>Konference “Bērna interešu ievērošana, organizējot </a:t>
            </a:r>
            <a:r>
              <a:rPr lang="lv-LV" b="1" dirty="0" err="1" smtClean="0"/>
              <a:t>starpinstitucionālu</a:t>
            </a:r>
            <a:r>
              <a:rPr lang="lv-LV" b="1" dirty="0" smtClean="0"/>
              <a:t> sadarbību, vardarbības pret bērnu gadījumu risināšanā”  2010.gada 23. aprīlī</a:t>
            </a:r>
            <a:endParaRPr lang="lv-LV"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3" y="0"/>
            <a:ext cx="7164387" cy="1285860"/>
          </a:xfrm>
        </p:spPr>
        <p:txBody>
          <a:bodyPr/>
          <a:lstStyle/>
          <a:p>
            <a:r>
              <a:rPr lang="lv-LV" sz="2800" dirty="0" smtClean="0"/>
              <a:t>Vardarbības profilakses jautājumu risināšanā iesaistītās institūcijas</a:t>
            </a:r>
            <a:endParaRPr lang="lv-LV" sz="2800" dirty="0"/>
          </a:p>
        </p:txBody>
      </p:sp>
      <p:graphicFrame>
        <p:nvGraphicFramePr>
          <p:cNvPr id="7" name="Content Placeholder 6"/>
          <p:cNvGraphicFramePr>
            <a:graphicFrameLocks noGrp="1"/>
          </p:cNvGraphicFramePr>
          <p:nvPr>
            <p:ph idx="1"/>
          </p:nvPr>
        </p:nvGraphicFramePr>
        <p:xfrm>
          <a:off x="0" y="1214423"/>
          <a:ext cx="9001156" cy="5463602"/>
        </p:xfrm>
        <a:graphic>
          <a:graphicData uri="http://schemas.openxmlformats.org/drawingml/2006/table">
            <a:tbl>
              <a:tblPr firstRow="1" bandRow="1">
                <a:tableStyleId>{5C22544A-7EE6-4342-B048-85BDC9FD1C3A}</a:tableStyleId>
              </a:tblPr>
              <a:tblGrid>
                <a:gridCol w="4500578"/>
                <a:gridCol w="4500578"/>
              </a:tblGrid>
              <a:tr h="1050437">
                <a:tc>
                  <a:txBody>
                    <a:bodyPr/>
                    <a:lstStyle/>
                    <a:p>
                      <a:r>
                        <a:rPr lang="lv-LV" sz="1400" b="1" dirty="0" smtClean="0">
                          <a:solidFill>
                            <a:schemeClr val="tx1"/>
                          </a:solidFill>
                        </a:rPr>
                        <a:t>Labklājības ministrija</a:t>
                      </a:r>
                      <a:endParaRPr lang="lv-LV" sz="1400" b="1" dirty="0">
                        <a:solidFill>
                          <a:schemeClr val="tx1"/>
                        </a:solidFill>
                      </a:endParaRPr>
                    </a:p>
                  </a:txBody>
                  <a:tcPr>
                    <a:solidFill>
                      <a:srgbClr val="FFC000"/>
                    </a:solidFill>
                  </a:tcPr>
                </a:tc>
                <a:tc>
                  <a:txBody>
                    <a:bodyPr/>
                    <a:lstStyle/>
                    <a:p>
                      <a:r>
                        <a:rPr lang="lv-LV" sz="1400" b="1" dirty="0" smtClean="0">
                          <a:solidFill>
                            <a:schemeClr val="tx1"/>
                          </a:solidFill>
                        </a:rPr>
                        <a:t>Koordinē Programmas vardarbības ģimenē mazināšanai 2008.-2011.gadam</a:t>
                      </a:r>
                      <a:r>
                        <a:rPr lang="lv-LV" sz="1400" b="1" baseline="0" dirty="0" smtClean="0">
                          <a:solidFill>
                            <a:schemeClr val="tx1"/>
                          </a:solidFill>
                        </a:rPr>
                        <a:t> realizāciju</a:t>
                      </a:r>
                    </a:p>
                    <a:p>
                      <a:r>
                        <a:rPr lang="lv-LV" sz="1400" b="1" baseline="0" dirty="0" smtClean="0">
                          <a:solidFill>
                            <a:schemeClr val="tx1"/>
                          </a:solidFill>
                        </a:rPr>
                        <a:t>Valsts politikas bērnu un ģimenes aizsardzībai realizācija</a:t>
                      </a:r>
                    </a:p>
                  </a:txBody>
                  <a:tcPr>
                    <a:solidFill>
                      <a:srgbClr val="FFC000"/>
                    </a:solidFill>
                  </a:tcPr>
                </a:tc>
              </a:tr>
              <a:tr h="724657">
                <a:tc>
                  <a:txBody>
                    <a:bodyPr/>
                    <a:lstStyle/>
                    <a:p>
                      <a:r>
                        <a:rPr lang="lv-LV" sz="1400" b="1" dirty="0" smtClean="0"/>
                        <a:t>Veselības ministrija</a:t>
                      </a:r>
                      <a:endParaRPr lang="lv-LV" sz="1400" b="1" dirty="0"/>
                    </a:p>
                  </a:txBody>
                  <a:tcPr>
                    <a:solidFill>
                      <a:srgbClr val="FFC000"/>
                    </a:solidFill>
                  </a:tcPr>
                </a:tc>
                <a:tc>
                  <a:txBody>
                    <a:bodyPr/>
                    <a:lstStyle/>
                    <a:p>
                      <a:r>
                        <a:rPr lang="lv-LV" sz="1400" b="1" dirty="0" smtClean="0"/>
                        <a:t>Veselības aprūpes nodrošināšana</a:t>
                      </a:r>
                    </a:p>
                    <a:p>
                      <a:r>
                        <a:rPr lang="lv-LV" sz="1400" b="1" dirty="0" smtClean="0"/>
                        <a:t>Informācijas sniegšana sociālajiem un tiesībsargājošajā</a:t>
                      </a:r>
                      <a:r>
                        <a:rPr lang="lv-LV" sz="1400" b="1" baseline="0" dirty="0" smtClean="0"/>
                        <a:t>m institūcijām</a:t>
                      </a:r>
                      <a:endParaRPr lang="lv-LV" sz="1400" b="1" dirty="0" smtClean="0"/>
                    </a:p>
                  </a:txBody>
                  <a:tcPr>
                    <a:solidFill>
                      <a:srgbClr val="FFC000"/>
                    </a:solidFill>
                  </a:tcPr>
                </a:tc>
              </a:tr>
              <a:tr h="755565">
                <a:tc>
                  <a:txBody>
                    <a:bodyPr/>
                    <a:lstStyle/>
                    <a:p>
                      <a:r>
                        <a:rPr lang="lv-LV" sz="1400" b="1" dirty="0" smtClean="0"/>
                        <a:t>Iekšlietu ministrija</a:t>
                      </a:r>
                      <a:endParaRPr lang="lv-LV" sz="1400" b="1" dirty="0"/>
                    </a:p>
                  </a:txBody>
                  <a:tcPr>
                    <a:solidFill>
                      <a:srgbClr val="FFC000"/>
                    </a:solidFill>
                  </a:tcPr>
                </a:tc>
                <a:tc>
                  <a:txBody>
                    <a:bodyPr/>
                    <a:lstStyle/>
                    <a:p>
                      <a:r>
                        <a:rPr lang="lv-LV" sz="1400" b="1" dirty="0" smtClean="0"/>
                        <a:t>Vardarbības gadījumu konstatēšana,</a:t>
                      </a:r>
                      <a:r>
                        <a:rPr lang="lv-LV" sz="1400" b="1" baseline="0" dirty="0" smtClean="0"/>
                        <a:t> izmeklēšana, palīdzības sniegšana no vardarbības cietušajā personām</a:t>
                      </a:r>
                      <a:endParaRPr lang="lv-LV" sz="1400" b="1" dirty="0"/>
                    </a:p>
                  </a:txBody>
                  <a:tcPr>
                    <a:solidFill>
                      <a:srgbClr val="FFC000"/>
                    </a:solidFill>
                  </a:tcPr>
                </a:tc>
              </a:tr>
              <a:tr h="1147373">
                <a:tc>
                  <a:txBody>
                    <a:bodyPr/>
                    <a:lstStyle/>
                    <a:p>
                      <a:r>
                        <a:rPr lang="lv-LV" sz="1400" b="1" dirty="0" smtClean="0"/>
                        <a:t>Tieslietu ministriju</a:t>
                      </a:r>
                      <a:endParaRPr lang="lv-LV" sz="1400" b="1" dirty="0"/>
                    </a:p>
                  </a:txBody>
                  <a:tcPr>
                    <a:solidFill>
                      <a:srgbClr val="FFC000"/>
                    </a:solidFill>
                  </a:tcPr>
                </a:tc>
                <a:tc>
                  <a:txBody>
                    <a:bodyPr/>
                    <a:lstStyle/>
                    <a:p>
                      <a:r>
                        <a:rPr lang="lv-LV" sz="1400" b="1" dirty="0" smtClean="0"/>
                        <a:t>Cilvēktiesību jautājumu</a:t>
                      </a:r>
                      <a:r>
                        <a:rPr lang="lv-LV" sz="1400" b="1" baseline="0" dirty="0" smtClean="0"/>
                        <a:t> koordinēšana</a:t>
                      </a:r>
                    </a:p>
                    <a:p>
                      <a:r>
                        <a:rPr lang="lv-LV" sz="1400" b="1" baseline="0" dirty="0" smtClean="0"/>
                        <a:t>Tiesību aktu sistēmas nodrošināšana vardarbības jautājumu risināšanai</a:t>
                      </a:r>
                    </a:p>
                    <a:p>
                      <a:r>
                        <a:rPr lang="lv-LV" sz="1400" b="1" baseline="0" dirty="0" smtClean="0"/>
                        <a:t>Probācijas dienesta darbība varmāku rehabilitācijas jomā</a:t>
                      </a:r>
                      <a:endParaRPr lang="lv-LV" sz="1400" b="1" dirty="0"/>
                    </a:p>
                  </a:txBody>
                  <a:tcPr>
                    <a:solidFill>
                      <a:srgbClr val="FFC000"/>
                    </a:solidFill>
                  </a:tcPr>
                </a:tc>
              </a:tr>
              <a:tr h="724657">
                <a:tc>
                  <a:txBody>
                    <a:bodyPr/>
                    <a:lstStyle/>
                    <a:p>
                      <a:r>
                        <a:rPr lang="lv-LV" sz="1400" b="1" dirty="0" smtClean="0"/>
                        <a:t>Pašvaldības</a:t>
                      </a:r>
                      <a:endParaRPr lang="lv-LV" sz="1400" b="1" dirty="0"/>
                    </a:p>
                  </a:txBody>
                  <a:tcPr>
                    <a:solidFill>
                      <a:srgbClr val="FFC000"/>
                    </a:solidFill>
                  </a:tcPr>
                </a:tc>
                <a:tc>
                  <a:txBody>
                    <a:bodyPr/>
                    <a:lstStyle/>
                    <a:p>
                      <a:r>
                        <a:rPr lang="lv-LV" sz="1400" b="1" dirty="0" smtClean="0"/>
                        <a:t>Pašvaldības policijas rīcība – reakcija uz vardarbības gadījumiem</a:t>
                      </a:r>
                    </a:p>
                    <a:p>
                      <a:r>
                        <a:rPr lang="lv-LV" sz="1400" b="1" dirty="0" smtClean="0"/>
                        <a:t>Sociālās palīdzības nodrošināšana </a:t>
                      </a:r>
                      <a:endParaRPr lang="lv-LV" sz="1400" b="1" dirty="0"/>
                    </a:p>
                  </a:txBody>
                  <a:tcPr>
                    <a:solidFill>
                      <a:srgbClr val="FFC000"/>
                    </a:solidFill>
                  </a:tcPr>
                </a:tc>
              </a:tr>
              <a:tr h="513299">
                <a:tc>
                  <a:txBody>
                    <a:bodyPr/>
                    <a:lstStyle/>
                    <a:p>
                      <a:r>
                        <a:rPr lang="lv-LV" sz="1400" b="1" dirty="0" smtClean="0"/>
                        <a:t>Nevalstiskās organizācijas </a:t>
                      </a:r>
                      <a:endParaRPr lang="lv-LV" sz="1400" b="1" dirty="0"/>
                    </a:p>
                  </a:txBody>
                  <a:tcPr>
                    <a:solidFill>
                      <a:srgbClr val="FFC000"/>
                    </a:solidFill>
                  </a:tcPr>
                </a:tc>
                <a:tc>
                  <a:txBody>
                    <a:bodyPr/>
                    <a:lstStyle/>
                    <a:p>
                      <a:r>
                        <a:rPr lang="lv-LV" sz="1400" b="1" dirty="0" smtClean="0"/>
                        <a:t>Pakalpojumu nodrošināšana vardarbības cietušām personām, sabiedrības viedokļa veidošana</a:t>
                      </a:r>
                      <a:endParaRPr lang="lv-LV" sz="1400" b="1" dirty="0"/>
                    </a:p>
                  </a:txBody>
                  <a:tcPr>
                    <a:solidFill>
                      <a:srgbClr val="FFC000"/>
                    </a:solidFill>
                  </a:tcPr>
                </a:tc>
              </a:tr>
              <a:tr h="513299">
                <a:tc>
                  <a:txBody>
                    <a:bodyPr/>
                    <a:lstStyle/>
                    <a:p>
                      <a:r>
                        <a:rPr lang="lv-LV" sz="1400" b="1" dirty="0" smtClean="0"/>
                        <a:t>Plašsaziņas līdzekļi</a:t>
                      </a:r>
                      <a:endParaRPr lang="lv-LV" sz="1400" b="1" dirty="0"/>
                    </a:p>
                  </a:txBody>
                  <a:tcPr>
                    <a:solidFill>
                      <a:srgbClr val="FFC000"/>
                    </a:solidFill>
                  </a:tcPr>
                </a:tc>
                <a:tc>
                  <a:txBody>
                    <a:bodyPr/>
                    <a:lstStyle/>
                    <a:p>
                      <a:r>
                        <a:rPr lang="lv-LV" sz="1400" b="1" dirty="0" smtClean="0"/>
                        <a:t>Sabiedrības informēšana un sabiedrības viedokļa veidošana</a:t>
                      </a:r>
                      <a:endParaRPr lang="lv-LV" sz="1400" b="1" dirty="0"/>
                    </a:p>
                  </a:txBody>
                  <a:tcPr>
                    <a:solidFill>
                      <a:srgbClr val="FFC000"/>
                    </a:solidFill>
                  </a:tcPr>
                </a:tc>
              </a:tr>
            </a:tbl>
          </a:graphicData>
        </a:graphic>
      </p:graphicFrame>
      <p:sp>
        <p:nvSpPr>
          <p:cNvPr id="4" name="Date Placeholder 3"/>
          <p:cNvSpPr>
            <a:spLocks noGrp="1"/>
          </p:cNvSpPr>
          <p:nvPr>
            <p:ph type="dt" idx="10"/>
          </p:nvPr>
        </p:nvSpPr>
        <p:spPr/>
        <p:txBody>
          <a:bodyPr/>
          <a:lstStyle/>
          <a:p>
            <a:fld id="{FAD2C493-EA57-46DA-8508-108DE4D43181}" type="datetime1">
              <a:rPr lang="lv-LV" smtClean="0"/>
              <a:pPr/>
              <a:t>2010.04.22.</a:t>
            </a:fld>
            <a:endParaRPr lang="en-GB"/>
          </a:p>
        </p:txBody>
      </p:sp>
      <p:sp>
        <p:nvSpPr>
          <p:cNvPr id="5" name="Footer Placeholder 4"/>
          <p:cNvSpPr>
            <a:spLocks noGrp="1"/>
          </p:cNvSpPr>
          <p:nvPr>
            <p:ph type="ftr" idx="11"/>
          </p:nvPr>
        </p:nvSpPr>
        <p:spPr/>
        <p:txBody>
          <a:bodyPr/>
          <a:lstStyle/>
          <a:p>
            <a:r>
              <a:rPr lang="en-GB" dirty="0" smtClean="0"/>
              <a:t>Sagatavots Veselības mini</a:t>
            </a:r>
            <a:r>
              <a:rPr lang="lv-LV" dirty="0" smtClean="0"/>
              <a:t>s</a:t>
            </a:r>
            <a:r>
              <a:rPr lang="en-GB" dirty="0" smtClean="0"/>
              <a:t>trijā</a:t>
            </a:r>
            <a:endParaRPr lang="en-GB" dirty="0"/>
          </a:p>
        </p:txBody>
      </p:sp>
      <p:sp>
        <p:nvSpPr>
          <p:cNvPr id="6" name="Slide Number Placeholder 5"/>
          <p:cNvSpPr>
            <a:spLocks noGrp="1"/>
          </p:cNvSpPr>
          <p:nvPr>
            <p:ph type="sldNum" idx="12"/>
          </p:nvPr>
        </p:nvSpPr>
        <p:spPr/>
        <p:txBody>
          <a:bodyPr/>
          <a:lstStyle/>
          <a:p>
            <a:fld id="{9A38D845-8118-4FED-B067-1FF877E7BB00}"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Vardarbības ietekme uz sabiedrību</a:t>
            </a:r>
            <a:endParaRPr lang="lv-LV" dirty="0"/>
          </a:p>
        </p:txBody>
      </p:sp>
      <p:sp>
        <p:nvSpPr>
          <p:cNvPr id="3" name="Content Placeholder 2"/>
          <p:cNvSpPr>
            <a:spLocks noGrp="1"/>
          </p:cNvSpPr>
          <p:nvPr>
            <p:ph idx="1"/>
          </p:nvPr>
        </p:nvSpPr>
        <p:spPr>
          <a:xfrm>
            <a:off x="285720" y="1857364"/>
            <a:ext cx="8858280" cy="4311658"/>
          </a:xfrm>
        </p:spPr>
        <p:txBody>
          <a:bodyPr/>
          <a:lstStyle/>
          <a:p>
            <a:r>
              <a:rPr lang="lv-LV" dirty="0" smtClean="0"/>
              <a:t>Sociāla problēma – labklājības joma</a:t>
            </a:r>
          </a:p>
          <a:p>
            <a:r>
              <a:rPr lang="lv-LV" dirty="0" smtClean="0"/>
              <a:t>Cilvēktiesību jautājums – tieslietu joma</a:t>
            </a:r>
          </a:p>
          <a:p>
            <a:r>
              <a:rPr lang="lv-LV" dirty="0" smtClean="0"/>
              <a:t>Saistība ar veselības problēmām – veselības aizsardzības joma</a:t>
            </a:r>
            <a:endParaRPr lang="lv-LV" dirty="0"/>
          </a:p>
        </p:txBody>
      </p:sp>
      <p:sp>
        <p:nvSpPr>
          <p:cNvPr id="4" name="Date Placeholder 3"/>
          <p:cNvSpPr>
            <a:spLocks noGrp="1"/>
          </p:cNvSpPr>
          <p:nvPr>
            <p:ph type="dt" idx="10"/>
          </p:nvPr>
        </p:nvSpPr>
        <p:spPr/>
        <p:txBody>
          <a:bodyPr/>
          <a:lstStyle/>
          <a:p>
            <a:fld id="{FAD2C493-EA57-46DA-8508-108DE4D43181}" type="datetime1">
              <a:rPr lang="lv-LV" smtClean="0"/>
              <a:pPr/>
              <a:t>2010.04.22.</a:t>
            </a:fld>
            <a:endParaRPr lang="en-GB"/>
          </a:p>
        </p:txBody>
      </p:sp>
      <p:sp>
        <p:nvSpPr>
          <p:cNvPr id="5" name="Footer Placeholder 4"/>
          <p:cNvSpPr>
            <a:spLocks noGrp="1"/>
          </p:cNvSpPr>
          <p:nvPr>
            <p:ph type="ftr" idx="11"/>
          </p:nvPr>
        </p:nvSpPr>
        <p:spPr/>
        <p:txBody>
          <a:bodyPr/>
          <a:lstStyle/>
          <a:p>
            <a:r>
              <a:rPr lang="en-GB" smtClean="0"/>
              <a:t>Sagatavots Veselības ministrijā</a:t>
            </a:r>
            <a:endParaRPr lang="en-GB"/>
          </a:p>
        </p:txBody>
      </p:sp>
      <p:sp>
        <p:nvSpPr>
          <p:cNvPr id="6" name="Slide Number Placeholder 5"/>
          <p:cNvSpPr>
            <a:spLocks noGrp="1"/>
          </p:cNvSpPr>
          <p:nvPr>
            <p:ph type="sldNum" idx="12"/>
          </p:nvPr>
        </p:nvSpPr>
        <p:spPr/>
        <p:txBody>
          <a:bodyPr/>
          <a:lstStyle/>
          <a:p>
            <a:fld id="{9A38D845-8118-4FED-B067-1FF877E7BB00}"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0"/>
          </p:nvPr>
        </p:nvSpPr>
        <p:spPr/>
        <p:txBody>
          <a:bodyPr/>
          <a:lstStyle/>
          <a:p>
            <a:fld id="{572DB22F-201D-446F-B016-E639CC45D9CC}" type="datetime1">
              <a:rPr lang="lv-LV"/>
              <a:pPr/>
              <a:t>2010.04.22.</a:t>
            </a:fld>
            <a:endParaRPr lang="en-GB"/>
          </a:p>
        </p:txBody>
      </p:sp>
      <p:sp>
        <p:nvSpPr>
          <p:cNvPr id="5" name="Footer Placeholder 4"/>
          <p:cNvSpPr>
            <a:spLocks noGrp="1"/>
          </p:cNvSpPr>
          <p:nvPr>
            <p:ph type="ftr" idx="11"/>
          </p:nvPr>
        </p:nvSpPr>
        <p:spPr/>
        <p:txBody>
          <a:bodyPr/>
          <a:lstStyle/>
          <a:p>
            <a:r>
              <a:rPr lang="en-GB"/>
              <a:t>Sagatavots Veselības ministrijā</a:t>
            </a:r>
          </a:p>
        </p:txBody>
      </p:sp>
      <p:sp>
        <p:nvSpPr>
          <p:cNvPr id="6" name="Slide Number Placeholder 5"/>
          <p:cNvSpPr>
            <a:spLocks noGrp="1"/>
          </p:cNvSpPr>
          <p:nvPr>
            <p:ph type="sldNum" idx="12"/>
          </p:nvPr>
        </p:nvSpPr>
        <p:spPr/>
        <p:txBody>
          <a:bodyPr/>
          <a:lstStyle/>
          <a:p>
            <a:fld id="{6DAF72AE-10DA-44F1-B865-439841B2A760}" type="slidenum">
              <a:rPr lang="en-GB"/>
              <a:pPr/>
              <a:t>4</a:t>
            </a:fld>
            <a:endParaRPr lang="en-GB"/>
          </a:p>
        </p:txBody>
      </p:sp>
      <p:sp>
        <p:nvSpPr>
          <p:cNvPr id="205826" name="Rectangle 2"/>
          <p:cNvSpPr>
            <a:spLocks noGrp="1" noChangeArrowheads="1"/>
          </p:cNvSpPr>
          <p:nvPr>
            <p:ph type="title"/>
          </p:nvPr>
        </p:nvSpPr>
        <p:spPr/>
        <p:txBody>
          <a:bodyPr/>
          <a:lstStyle/>
          <a:p>
            <a:r>
              <a:rPr lang="lv-LV" sz="3600" b="1"/>
              <a:t>Veselības sektora loma vardarbības problēmas novēršanā</a:t>
            </a:r>
            <a:endParaRPr lang="en-US" sz="3600" b="1"/>
          </a:p>
        </p:txBody>
      </p:sp>
      <p:sp>
        <p:nvSpPr>
          <p:cNvPr id="205827" name="Rectangle 3"/>
          <p:cNvSpPr>
            <a:spLocks noGrp="1" noChangeArrowheads="1"/>
          </p:cNvSpPr>
          <p:nvPr>
            <p:ph type="body" idx="1"/>
          </p:nvPr>
        </p:nvSpPr>
        <p:spPr>
          <a:xfrm>
            <a:off x="142845" y="1857365"/>
            <a:ext cx="9001156" cy="4500594"/>
          </a:xfrm>
        </p:spPr>
        <p:txBody>
          <a:bodyPr/>
          <a:lstStyle/>
          <a:p>
            <a:pPr>
              <a:lnSpc>
                <a:spcPct val="90000"/>
              </a:lnSpc>
            </a:pPr>
            <a:r>
              <a:rPr lang="lv-LV" sz="2800" dirty="0"/>
              <a:t>Mediķi pirmie konstatē vardarbības faktu un vērš pārējo institūciju un sabiedrības uzmanību</a:t>
            </a:r>
          </a:p>
          <a:p>
            <a:pPr>
              <a:lnSpc>
                <a:spcPct val="90000"/>
              </a:lnSpc>
            </a:pPr>
            <a:r>
              <a:rPr lang="lv-LV" sz="2800" dirty="0"/>
              <a:t>Nodrošina neatliekamo palīdzību un dzīvības glābšanu</a:t>
            </a:r>
          </a:p>
          <a:p>
            <a:pPr>
              <a:lnSpc>
                <a:spcPct val="90000"/>
              </a:lnSpc>
            </a:pPr>
            <a:r>
              <a:rPr lang="lv-LV" sz="2800" dirty="0"/>
              <a:t>Veic cietušā ārstēšanu un rehabilitāciju</a:t>
            </a:r>
          </a:p>
          <a:p>
            <a:pPr>
              <a:lnSpc>
                <a:spcPct val="90000"/>
              </a:lnSpc>
            </a:pPr>
            <a:r>
              <a:rPr lang="lv-LV" sz="2800" dirty="0"/>
              <a:t>Nodrošina vardarbības gadījumu uzskaiti un </a:t>
            </a:r>
            <a:r>
              <a:rPr lang="lv-LV" sz="2800" dirty="0" smtClean="0"/>
              <a:t>analīzi</a:t>
            </a:r>
            <a:endParaRPr lang="lv-LV" sz="2800" dirty="0"/>
          </a:p>
          <a:p>
            <a:pPr>
              <a:lnSpc>
                <a:spcPct val="90000"/>
              </a:lnSpc>
            </a:pPr>
            <a:r>
              <a:rPr lang="lv-LV" sz="2800" dirty="0"/>
              <a:t>Izstrādā un ievieš </a:t>
            </a:r>
            <a:r>
              <a:rPr lang="lv-LV" sz="2800" dirty="0" smtClean="0"/>
              <a:t>sabiedrības veselības </a:t>
            </a:r>
            <a:r>
              <a:rPr lang="lv-LV" sz="2800" dirty="0"/>
              <a:t>veicināšanas pasākumus – </a:t>
            </a:r>
            <a:r>
              <a:rPr lang="lv-LV" sz="2800" dirty="0" smtClean="0"/>
              <a:t>garīgās veselības jomā, reproduktīvās veselības jomā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6"/>
          <p:cNvSpPr>
            <a:spLocks noGrp="1"/>
          </p:cNvSpPr>
          <p:nvPr>
            <p:ph type="dt" idx="10"/>
          </p:nvPr>
        </p:nvSpPr>
        <p:spPr/>
        <p:txBody>
          <a:bodyPr/>
          <a:lstStyle/>
          <a:p>
            <a:fld id="{25D77057-13DD-4CBF-9B02-DB1823A4E3FD}" type="datetime1">
              <a:rPr lang="lv-LV"/>
              <a:pPr/>
              <a:t>2010.04.22.</a:t>
            </a:fld>
            <a:endParaRPr lang="en-GB"/>
          </a:p>
        </p:txBody>
      </p:sp>
      <p:sp>
        <p:nvSpPr>
          <p:cNvPr id="5" name="Footer Placeholder 7"/>
          <p:cNvSpPr>
            <a:spLocks noGrp="1"/>
          </p:cNvSpPr>
          <p:nvPr>
            <p:ph type="ftr" idx="11"/>
          </p:nvPr>
        </p:nvSpPr>
        <p:spPr/>
        <p:txBody>
          <a:bodyPr/>
          <a:lstStyle/>
          <a:p>
            <a:r>
              <a:rPr lang="en-GB"/>
              <a:t>Sagatavots Veselības ministrijā</a:t>
            </a:r>
          </a:p>
        </p:txBody>
      </p:sp>
      <p:sp>
        <p:nvSpPr>
          <p:cNvPr id="6" name="Slide Number Placeholder 8"/>
          <p:cNvSpPr>
            <a:spLocks noGrp="1"/>
          </p:cNvSpPr>
          <p:nvPr>
            <p:ph type="sldNum" idx="12"/>
          </p:nvPr>
        </p:nvSpPr>
        <p:spPr/>
        <p:txBody>
          <a:bodyPr/>
          <a:lstStyle/>
          <a:p>
            <a:fld id="{AB8CA799-B15F-4F6A-9FCC-60322E8319D3}" type="slidenum">
              <a:rPr lang="en-GB"/>
              <a:pPr/>
              <a:t>5</a:t>
            </a:fld>
            <a:endParaRPr lang="en-GB"/>
          </a:p>
        </p:txBody>
      </p:sp>
      <p:sp>
        <p:nvSpPr>
          <p:cNvPr id="203778" name="Rectangle 2"/>
          <p:cNvSpPr>
            <a:spLocks noGrp="1" noChangeArrowheads="1"/>
          </p:cNvSpPr>
          <p:nvPr>
            <p:ph type="title" sz="quarter"/>
          </p:nvPr>
        </p:nvSpPr>
        <p:spPr>
          <a:xfrm>
            <a:off x="2484438" y="188913"/>
            <a:ext cx="7164387" cy="1511300"/>
          </a:xfrm>
          <a:ln/>
          <a:effectLst>
            <a:outerShdw dist="35921" dir="2700000" algn="ctr" rotWithShape="0">
              <a:schemeClr val="bg2"/>
            </a:outerShdw>
          </a:effectLst>
        </p:spPr>
        <p:txBody>
          <a:bodyPr/>
          <a:lstStyle/>
          <a:p>
            <a:r>
              <a:rPr lang="lv-LV" b="1"/>
              <a:t>Veselības sektora profesionāļu uzdevumi</a:t>
            </a:r>
          </a:p>
        </p:txBody>
      </p:sp>
      <p:sp>
        <p:nvSpPr>
          <p:cNvPr id="203779" name="Rectangle 3"/>
          <p:cNvSpPr>
            <a:spLocks noGrp="1" noChangeArrowheads="1"/>
          </p:cNvSpPr>
          <p:nvPr>
            <p:ph type="body" idx="4294967295"/>
          </p:nvPr>
        </p:nvSpPr>
        <p:spPr>
          <a:xfrm>
            <a:off x="785786" y="1857364"/>
            <a:ext cx="7931150" cy="4000528"/>
          </a:xfrm>
          <a:ln/>
        </p:spPr>
        <p:txBody>
          <a:bodyPr/>
          <a:lstStyle/>
          <a:p>
            <a:pPr>
              <a:lnSpc>
                <a:spcPct val="90000"/>
              </a:lnSpc>
            </a:pPr>
            <a:r>
              <a:rPr lang="lv-LV" sz="2400" dirty="0" smtClean="0"/>
              <a:t>Vardarbības identificēšana, novērtējot pacienta veselības stāvokli </a:t>
            </a:r>
            <a:r>
              <a:rPr lang="lv-LV" sz="2400" dirty="0"/>
              <a:t>(nereti juridisks jautājums)</a:t>
            </a:r>
          </a:p>
          <a:p>
            <a:pPr>
              <a:lnSpc>
                <a:spcPct val="90000"/>
              </a:lnSpc>
            </a:pPr>
            <a:r>
              <a:rPr lang="lv-LV" sz="2400" dirty="0"/>
              <a:t>Vardarbības fakta konstatēšana </a:t>
            </a:r>
            <a:r>
              <a:rPr lang="lv-LV" sz="2400" dirty="0" err="1"/>
              <a:t>anamnēzē</a:t>
            </a:r>
            <a:r>
              <a:rPr lang="lv-LV" sz="2400" dirty="0"/>
              <a:t> (mērķtiecīga iztaujāšana, pacienta uzticēšanās</a:t>
            </a:r>
            <a:r>
              <a:rPr lang="lv-LV" sz="2400" dirty="0" smtClean="0"/>
              <a:t>)</a:t>
            </a:r>
          </a:p>
          <a:p>
            <a:pPr>
              <a:lnSpc>
                <a:spcPct val="90000"/>
              </a:lnSpc>
            </a:pPr>
            <a:r>
              <a:rPr lang="lv-LV" sz="2400" dirty="0" smtClean="0"/>
              <a:t>Veselības aprūpes nodrošināšana akūtu un hronisku slimību gadījumā</a:t>
            </a:r>
            <a:endParaRPr lang="lv-LV" sz="2400" dirty="0"/>
          </a:p>
          <a:p>
            <a:pPr>
              <a:lnSpc>
                <a:spcPct val="90000"/>
              </a:lnSpc>
            </a:pPr>
            <a:r>
              <a:rPr lang="lv-LV" sz="2400" dirty="0" smtClean="0"/>
              <a:t>Vardarbības ietekmes novērtēšana </a:t>
            </a:r>
            <a:r>
              <a:rPr lang="lv-LV" sz="2400" dirty="0"/>
              <a:t>un </a:t>
            </a:r>
            <a:r>
              <a:rPr lang="lv-LV" sz="2400" dirty="0" smtClean="0"/>
              <a:t>dokumentēšana</a:t>
            </a:r>
            <a:endParaRPr lang="lv-LV" sz="2400" dirty="0"/>
          </a:p>
          <a:p>
            <a:pPr>
              <a:lnSpc>
                <a:spcPct val="90000"/>
              </a:lnSpc>
            </a:pPr>
            <a:r>
              <a:rPr lang="lv-LV" sz="2400" dirty="0" smtClean="0"/>
              <a:t>Sociālo un tiesībsargājošo  institūciju informēšana, konstatējot vardarbību </a:t>
            </a:r>
            <a:r>
              <a:rPr lang="lv-LV" sz="2400" dirty="0"/>
              <a:t>pret </a:t>
            </a:r>
            <a:r>
              <a:rPr lang="lv-LV" sz="2400" dirty="0" smtClean="0"/>
              <a:t>bērnu </a:t>
            </a:r>
            <a:endParaRPr lang="lv-LV" sz="2400" dirty="0"/>
          </a:p>
          <a:p>
            <a:pPr>
              <a:lnSpc>
                <a:spcPct val="90000"/>
              </a:lnSpc>
            </a:pPr>
            <a:r>
              <a:rPr lang="lv-LV" sz="2400" dirty="0" smtClean="0"/>
              <a:t>Informatīvā atbalsta sniegšana upurim, nosūtot pie sociālā darbinieka vai uz krīzes centru</a:t>
            </a:r>
            <a:endParaRPr lang="lv-LV"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lv-LV" sz="3200" dirty="0" smtClean="0"/>
              <a:t>Veselības sektora līdzdalība vardarbības mazināšanā </a:t>
            </a:r>
            <a:r>
              <a:rPr lang="lv-LV" sz="3200" dirty="0"/>
              <a:t>L</a:t>
            </a:r>
            <a:r>
              <a:rPr lang="lv-LV" sz="3200" dirty="0" smtClean="0"/>
              <a:t>atvijā</a:t>
            </a:r>
            <a:endParaRPr lang="en-US" sz="3200" dirty="0" smtClean="0"/>
          </a:p>
        </p:txBody>
      </p:sp>
      <p:sp>
        <p:nvSpPr>
          <p:cNvPr id="8195" name="Content Placeholder 2"/>
          <p:cNvSpPr>
            <a:spLocks noGrp="1"/>
          </p:cNvSpPr>
          <p:nvPr>
            <p:ph idx="1"/>
          </p:nvPr>
        </p:nvSpPr>
        <p:spPr>
          <a:xfrm>
            <a:off x="0" y="1785938"/>
            <a:ext cx="8882063" cy="4897437"/>
          </a:xfrm>
        </p:spPr>
        <p:txBody>
          <a:bodyPr/>
          <a:lstStyle/>
          <a:p>
            <a:pPr algn="just"/>
            <a:r>
              <a:rPr lang="lv-LV" sz="2800" dirty="0" smtClean="0"/>
              <a:t>Veselības ministrijas un Pasaules Veselības Organizācijas sadarbības līgums 2006-2007 (pētījums “Vardarbība un veselība”) 2008-2009 (rekomendācijas ārstniecības personām, Ziemeļu un Baltijas valstu konference 2009.gada 08.09. jūnijā Rīgā) 2010.-2011.gadam (ārstniecības personu apmācības programmu darbam ar ģimenes vardarbības upuriem ieviešana)</a:t>
            </a:r>
          </a:p>
          <a:p>
            <a:pPr algn="just"/>
            <a:r>
              <a:rPr lang="lv-LV" sz="2800" dirty="0" smtClean="0"/>
              <a:t>Līdzdalība “Programmas vardarbības ģimenē mazināšanai 2008.-2011.gadam” realizācijā</a:t>
            </a:r>
          </a:p>
          <a:p>
            <a:endParaRPr lang="en-US" dirty="0" smtClean="0"/>
          </a:p>
        </p:txBody>
      </p:sp>
      <p:sp>
        <p:nvSpPr>
          <p:cNvPr id="8196" name="Date Placeholder 3"/>
          <p:cNvSpPr>
            <a:spLocks noGrp="1"/>
          </p:cNvSpPr>
          <p:nvPr>
            <p:ph type="dt" sz="quarter" idx="10"/>
          </p:nvPr>
        </p:nvSpPr>
        <p:spPr>
          <a:noFill/>
        </p:spPr>
        <p:txBody>
          <a:bodyPr/>
          <a:lstStyle/>
          <a:p>
            <a:fld id="{3FDB27BB-3B11-4926-8527-114DEF713613}" type="datetime1">
              <a:rPr lang="lv-LV"/>
              <a:pPr/>
              <a:t>2010.04.22.</a:t>
            </a:fld>
            <a:endParaRPr lang="en-GB"/>
          </a:p>
        </p:txBody>
      </p:sp>
      <p:sp>
        <p:nvSpPr>
          <p:cNvPr id="8197" name="Footer Placeholder 4"/>
          <p:cNvSpPr>
            <a:spLocks noGrp="1"/>
          </p:cNvSpPr>
          <p:nvPr>
            <p:ph type="ftr" sz="quarter" idx="11"/>
          </p:nvPr>
        </p:nvSpPr>
        <p:spPr>
          <a:noFill/>
        </p:spPr>
        <p:txBody>
          <a:bodyPr/>
          <a:lstStyle/>
          <a:p>
            <a:r>
              <a:rPr lang="en-GB"/>
              <a:t>Sagatavots Veselības ministrijā</a:t>
            </a:r>
          </a:p>
        </p:txBody>
      </p:sp>
      <p:sp>
        <p:nvSpPr>
          <p:cNvPr id="8198" name="Slide Number Placeholder 5"/>
          <p:cNvSpPr>
            <a:spLocks noGrp="1"/>
          </p:cNvSpPr>
          <p:nvPr>
            <p:ph type="sldNum" sz="quarter" idx="12"/>
          </p:nvPr>
        </p:nvSpPr>
        <p:spPr>
          <a:noFill/>
        </p:spPr>
        <p:txBody>
          <a:bodyPr/>
          <a:lstStyle/>
          <a:p>
            <a:fld id="{F8508D3B-8A2B-4084-8021-FCA09B8C6BCB}" type="slidenum">
              <a:rPr lang="en-GB"/>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dirty="0" err="1" smtClean="0"/>
              <a:t>Starpinstitucionālās</a:t>
            </a:r>
            <a:r>
              <a:rPr lang="lv-LV" sz="3200" dirty="0" smtClean="0"/>
              <a:t> sadarbības jomā risināmie jautājumi</a:t>
            </a:r>
            <a:endParaRPr lang="lv-LV" sz="3200" dirty="0"/>
          </a:p>
        </p:txBody>
      </p:sp>
      <p:sp>
        <p:nvSpPr>
          <p:cNvPr id="3" name="Content Placeholder 2"/>
          <p:cNvSpPr>
            <a:spLocks noGrp="1"/>
          </p:cNvSpPr>
          <p:nvPr>
            <p:ph idx="1"/>
          </p:nvPr>
        </p:nvSpPr>
        <p:spPr>
          <a:xfrm>
            <a:off x="0" y="1714488"/>
            <a:ext cx="9144000" cy="4897437"/>
          </a:xfrm>
        </p:spPr>
        <p:txBody>
          <a:bodyPr/>
          <a:lstStyle/>
          <a:p>
            <a:r>
              <a:rPr lang="lv-LV" sz="2000" dirty="0" smtClean="0"/>
              <a:t>Vienota izpratne vardarbības gadījumu identificēšanā</a:t>
            </a:r>
          </a:p>
          <a:p>
            <a:r>
              <a:rPr lang="lv-LV" sz="2000" dirty="0" smtClean="0"/>
              <a:t>Operatīva informācijas aprite</a:t>
            </a:r>
          </a:p>
          <a:p>
            <a:r>
              <a:rPr lang="lv-LV" sz="2000" dirty="0" smtClean="0"/>
              <a:t>Atgriezeniskā saite </a:t>
            </a:r>
          </a:p>
          <a:p>
            <a:r>
              <a:rPr lang="lv-LV" sz="2000" dirty="0" smtClean="0"/>
              <a:t>Secīga rīcība vardarbības novēršanā – atpazīšana, rehabilitācija un profilakse.</a:t>
            </a:r>
          </a:p>
          <a:p>
            <a:pPr>
              <a:buNone/>
            </a:pPr>
            <a:endParaRPr lang="lv-LV" sz="2000" dirty="0" smtClean="0"/>
          </a:p>
          <a:p>
            <a:pPr>
              <a:buNone/>
            </a:pPr>
            <a:r>
              <a:rPr lang="lv-LV" sz="1900" dirty="0" smtClean="0"/>
              <a:t>atpazīšana – jebkurš sekmīgi atrisināts gadījums rada pozitīvu pieredzi</a:t>
            </a:r>
          </a:p>
          <a:p>
            <a:pPr>
              <a:buNone/>
            </a:pPr>
            <a:r>
              <a:rPr lang="lv-LV" sz="1900" dirty="0" smtClean="0"/>
              <a:t>rehabilitācija – motivē cilvēkus iesaistīties savas dzīves uzlabošanā</a:t>
            </a:r>
          </a:p>
          <a:p>
            <a:pPr>
              <a:buNone/>
            </a:pPr>
            <a:r>
              <a:rPr lang="lv-LV" sz="1900" dirty="0" smtClean="0"/>
              <a:t>profilakse – veicina atpazīšanu un sabiedrības neiecietīgu attieksmi pret vardarbību</a:t>
            </a:r>
            <a:endParaRPr lang="lv-LV" sz="1900" dirty="0"/>
          </a:p>
        </p:txBody>
      </p:sp>
      <p:sp>
        <p:nvSpPr>
          <p:cNvPr id="4" name="Date Placeholder 3"/>
          <p:cNvSpPr>
            <a:spLocks noGrp="1"/>
          </p:cNvSpPr>
          <p:nvPr>
            <p:ph type="dt" idx="10"/>
          </p:nvPr>
        </p:nvSpPr>
        <p:spPr/>
        <p:txBody>
          <a:bodyPr/>
          <a:lstStyle/>
          <a:p>
            <a:fld id="{FAD2C493-EA57-46DA-8508-108DE4D43181}" type="datetime1">
              <a:rPr lang="lv-LV" smtClean="0"/>
              <a:pPr/>
              <a:t>2010.04.22.</a:t>
            </a:fld>
            <a:endParaRPr lang="en-GB"/>
          </a:p>
        </p:txBody>
      </p:sp>
      <p:sp>
        <p:nvSpPr>
          <p:cNvPr id="5" name="Footer Placeholder 4"/>
          <p:cNvSpPr>
            <a:spLocks noGrp="1"/>
          </p:cNvSpPr>
          <p:nvPr>
            <p:ph type="ftr" idx="11"/>
          </p:nvPr>
        </p:nvSpPr>
        <p:spPr/>
        <p:txBody>
          <a:bodyPr/>
          <a:lstStyle/>
          <a:p>
            <a:r>
              <a:rPr lang="en-GB" smtClean="0"/>
              <a:t>Sagatavots Veselības ministrijā</a:t>
            </a:r>
            <a:endParaRPr lang="en-GB"/>
          </a:p>
        </p:txBody>
      </p:sp>
      <p:sp>
        <p:nvSpPr>
          <p:cNvPr id="6" name="Slide Number Placeholder 5"/>
          <p:cNvSpPr>
            <a:spLocks noGrp="1"/>
          </p:cNvSpPr>
          <p:nvPr>
            <p:ph type="sldNum" idx="12"/>
          </p:nvPr>
        </p:nvSpPr>
        <p:spPr/>
        <p:txBody>
          <a:bodyPr/>
          <a:lstStyle/>
          <a:p>
            <a:fld id="{9A38D845-8118-4FED-B067-1FF877E7BB00}"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t>Pasākumi </a:t>
            </a:r>
            <a:r>
              <a:rPr lang="lv-LV" sz="3600" dirty="0" err="1" smtClean="0"/>
              <a:t>starpinstitucionālās</a:t>
            </a:r>
            <a:r>
              <a:rPr lang="lv-LV" sz="3600" dirty="0" smtClean="0"/>
              <a:t> sadarbības uzlabošanai</a:t>
            </a:r>
            <a:endParaRPr lang="lv-LV" sz="3600" dirty="0"/>
          </a:p>
        </p:txBody>
      </p:sp>
      <p:sp>
        <p:nvSpPr>
          <p:cNvPr id="3" name="Content Placeholder 2"/>
          <p:cNvSpPr>
            <a:spLocks noGrp="1"/>
          </p:cNvSpPr>
          <p:nvPr>
            <p:ph idx="1"/>
          </p:nvPr>
        </p:nvSpPr>
        <p:spPr>
          <a:xfrm>
            <a:off x="285721" y="1700213"/>
            <a:ext cx="8501121" cy="4443431"/>
          </a:xfrm>
        </p:spPr>
        <p:txBody>
          <a:bodyPr/>
          <a:lstStyle/>
          <a:p>
            <a:pPr algn="just"/>
            <a:r>
              <a:rPr lang="lv-LV" sz="2800" dirty="0" smtClean="0"/>
              <a:t>Likumdošanas pilnveidošana, nosakot vienotus kritērijus vardarbības identificēšanai</a:t>
            </a:r>
          </a:p>
          <a:p>
            <a:pPr algn="just"/>
            <a:r>
              <a:rPr lang="lv-LV" sz="2800" dirty="0" smtClean="0"/>
              <a:t>Izpratnes veidošana profesionāļu vidū un izglītošana darbam ar cietušajām personām</a:t>
            </a:r>
          </a:p>
          <a:p>
            <a:pPr algn="just"/>
            <a:r>
              <a:rPr lang="lv-LV" sz="2800" dirty="0" smtClean="0"/>
              <a:t>Dažādiem sektoriem kopīgu apmācību un semināru organizēšana, piesaistot ekspertus</a:t>
            </a:r>
          </a:p>
          <a:p>
            <a:pPr algn="just"/>
            <a:r>
              <a:rPr lang="lv-LV" sz="2800" dirty="0" smtClean="0"/>
              <a:t>Sabiedrības aktivizēšana vardarbības gadījumu konstatēšanā – plašsaziņas līdzekļu loma</a:t>
            </a:r>
            <a:endParaRPr lang="lv-LV" sz="2800" dirty="0"/>
          </a:p>
        </p:txBody>
      </p:sp>
      <p:sp>
        <p:nvSpPr>
          <p:cNvPr id="4" name="Date Placeholder 3"/>
          <p:cNvSpPr>
            <a:spLocks noGrp="1"/>
          </p:cNvSpPr>
          <p:nvPr>
            <p:ph type="dt" idx="10"/>
          </p:nvPr>
        </p:nvSpPr>
        <p:spPr/>
        <p:txBody>
          <a:bodyPr/>
          <a:lstStyle/>
          <a:p>
            <a:fld id="{FAD2C493-EA57-46DA-8508-108DE4D43181}" type="datetime1">
              <a:rPr lang="lv-LV" smtClean="0"/>
              <a:pPr/>
              <a:t>2010.04.22.</a:t>
            </a:fld>
            <a:endParaRPr lang="en-GB" dirty="0"/>
          </a:p>
        </p:txBody>
      </p:sp>
      <p:sp>
        <p:nvSpPr>
          <p:cNvPr id="5" name="Footer Placeholder 4"/>
          <p:cNvSpPr>
            <a:spLocks noGrp="1"/>
          </p:cNvSpPr>
          <p:nvPr>
            <p:ph type="ftr" idx="11"/>
          </p:nvPr>
        </p:nvSpPr>
        <p:spPr/>
        <p:txBody>
          <a:bodyPr/>
          <a:lstStyle/>
          <a:p>
            <a:r>
              <a:rPr lang="en-GB" dirty="0" smtClean="0"/>
              <a:t>Sagatavots Veselības ministrijā</a:t>
            </a:r>
            <a:endParaRPr lang="en-GB" dirty="0"/>
          </a:p>
        </p:txBody>
      </p:sp>
      <p:sp>
        <p:nvSpPr>
          <p:cNvPr id="6" name="Slide Number Placeholder 5"/>
          <p:cNvSpPr>
            <a:spLocks noGrp="1"/>
          </p:cNvSpPr>
          <p:nvPr>
            <p:ph type="sldNum" idx="12"/>
          </p:nvPr>
        </p:nvSpPr>
        <p:spPr/>
        <p:txBody>
          <a:bodyPr/>
          <a:lstStyle/>
          <a:p>
            <a:fld id="{9A38D845-8118-4FED-B067-1FF877E7BB00}"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v-LV" sz="4000" dirty="0" smtClean="0"/>
              <a:t>         </a:t>
            </a:r>
          </a:p>
          <a:p>
            <a:pPr>
              <a:buNone/>
            </a:pPr>
            <a:endParaRPr lang="lv-LV" sz="4000" dirty="0"/>
          </a:p>
          <a:p>
            <a:pPr>
              <a:buNone/>
            </a:pPr>
            <a:r>
              <a:rPr lang="lv-LV" sz="4000" dirty="0" smtClean="0"/>
              <a:t>         Paldies par uzmanību</a:t>
            </a:r>
            <a:endParaRPr lang="lv-LV" sz="4000" dirty="0"/>
          </a:p>
        </p:txBody>
      </p:sp>
      <p:sp>
        <p:nvSpPr>
          <p:cNvPr id="4" name="Date Placeholder 3"/>
          <p:cNvSpPr>
            <a:spLocks noGrp="1"/>
          </p:cNvSpPr>
          <p:nvPr>
            <p:ph type="dt" idx="10"/>
          </p:nvPr>
        </p:nvSpPr>
        <p:spPr/>
        <p:txBody>
          <a:bodyPr/>
          <a:lstStyle/>
          <a:p>
            <a:fld id="{FAD2C493-EA57-46DA-8508-108DE4D43181}" type="datetime1">
              <a:rPr lang="lv-LV" smtClean="0"/>
              <a:pPr/>
              <a:t>2010.04.22.</a:t>
            </a:fld>
            <a:endParaRPr lang="en-GB"/>
          </a:p>
        </p:txBody>
      </p:sp>
      <p:sp>
        <p:nvSpPr>
          <p:cNvPr id="5" name="Footer Placeholder 4"/>
          <p:cNvSpPr>
            <a:spLocks noGrp="1"/>
          </p:cNvSpPr>
          <p:nvPr>
            <p:ph type="ftr" idx="11"/>
          </p:nvPr>
        </p:nvSpPr>
        <p:spPr/>
        <p:txBody>
          <a:bodyPr/>
          <a:lstStyle/>
          <a:p>
            <a:r>
              <a:rPr lang="en-GB" smtClean="0"/>
              <a:t>Sagatavots Veselības ministrijā</a:t>
            </a:r>
            <a:endParaRPr lang="en-GB"/>
          </a:p>
        </p:txBody>
      </p:sp>
      <p:sp>
        <p:nvSpPr>
          <p:cNvPr id="6" name="Slide Number Placeholder 5"/>
          <p:cNvSpPr>
            <a:spLocks noGrp="1"/>
          </p:cNvSpPr>
          <p:nvPr>
            <p:ph type="sldNum" idx="12"/>
          </p:nvPr>
        </p:nvSpPr>
        <p:spPr/>
        <p:txBody>
          <a:bodyPr/>
          <a:lstStyle/>
          <a:p>
            <a:fld id="{9A38D845-8118-4FED-B067-1FF877E7BB00}" type="slidenum">
              <a:rPr lang="en-GB" smtClean="0"/>
              <a:pPr/>
              <a:t>9</a:t>
            </a:fld>
            <a:endParaRPr lang="en-GB"/>
          </a:p>
        </p:txBody>
      </p:sp>
    </p:spTree>
  </p:cSld>
  <p:clrMapOvr>
    <a:masterClrMapping/>
  </p:clrMapOvr>
</p:sld>
</file>

<file path=ppt/theme/theme1.xml><?xml version="1.0" encoding="utf-8"?>
<a:theme xmlns:a="http://schemas.openxmlformats.org/drawingml/2006/main" name="VM_prezentacijas_sablons">
  <a:themeElements>
    <a:clrScheme name="pppv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ppv2">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49263" rtl="0" eaLnBrk="0" fontAlgn="base" latinLnBrk="0" hangingPunct="0">
          <a:lnSpc>
            <a:spcPct val="93000"/>
          </a:lnSpc>
          <a:spcBef>
            <a:spcPct val="50000"/>
          </a:spcBef>
          <a:spcAft>
            <a:spcPct val="0"/>
          </a:spcAft>
          <a:buClr>
            <a:srgbClr val="000000"/>
          </a:buClr>
          <a:buSzPct val="100000"/>
          <a:buFont typeface="Arial" charset="0"/>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49263" rtl="0" eaLnBrk="0" fontAlgn="base" latinLnBrk="0" hangingPunct="0">
          <a:lnSpc>
            <a:spcPct val="93000"/>
          </a:lnSpc>
          <a:spcBef>
            <a:spcPct val="50000"/>
          </a:spcBef>
          <a:spcAft>
            <a:spcPct val="0"/>
          </a:spcAft>
          <a:buClr>
            <a:srgbClr val="000000"/>
          </a:buClr>
          <a:buSzPct val="100000"/>
          <a:buFont typeface="Arial" charset="0"/>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ppv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v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ppv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ppv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ppv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ppv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ppv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VM_prezentacijas_sablons</Template>
  <TotalTime>348</TotalTime>
  <Words>1096</Words>
  <Application>Microsoft Office PowerPoint</Application>
  <PresentationFormat>On-screen Show (4:3)</PresentationFormat>
  <Paragraphs>118</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VM_prezentacijas_sablons</vt:lpstr>
      <vt:lpstr>Sadarbības veidošanas problēmas un izaicinājumi Latvijas veselības aprūpes sistēmā</vt:lpstr>
      <vt:lpstr>Vardarbības profilakses jautājumu risināšanā iesaistītās institūcijas</vt:lpstr>
      <vt:lpstr>Vardarbības ietekme uz sabiedrību</vt:lpstr>
      <vt:lpstr>Veselības sektora loma vardarbības problēmas novēršanā</vt:lpstr>
      <vt:lpstr>Veselības sektora profesionāļu uzdevumi</vt:lpstr>
      <vt:lpstr>Veselības sektora līdzdalība vardarbības mazināšanā Latvijā</vt:lpstr>
      <vt:lpstr>Starpinstitucionālās sadarbības jomā risināmie jautājumi</vt:lpstr>
      <vt:lpstr>Pasākumi starpinstitucionālās sadarbības uzlabošanai</vt:lpstr>
      <vt:lpstr>Slide 9</vt:lpstr>
    </vt:vector>
  </TitlesOfParts>
  <Company>VM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VM</dc:creator>
  <cp:lastModifiedBy> </cp:lastModifiedBy>
  <cp:revision>45</cp:revision>
  <dcterms:created xsi:type="dcterms:W3CDTF">2010-03-19T10:56:42Z</dcterms:created>
  <dcterms:modified xsi:type="dcterms:W3CDTF">2010-04-22T11:54:22Z</dcterms:modified>
</cp:coreProperties>
</file>