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61" r:id="rId3"/>
    <p:sldId id="262" r:id="rId4"/>
    <p:sldId id="263" r:id="rId5"/>
    <p:sldId id="281" r:id="rId6"/>
    <p:sldId id="279" r:id="rId7"/>
    <p:sldId id="280" r:id="rId8"/>
    <p:sldId id="264" r:id="rId9"/>
    <p:sldId id="283" r:id="rId10"/>
    <p:sldId id="265" r:id="rId11"/>
    <p:sldId id="267" r:id="rId12"/>
    <p:sldId id="284" r:id="rId13"/>
    <p:sldId id="268" r:id="rId14"/>
    <p:sldId id="269" r:id="rId15"/>
    <p:sldId id="270" r:id="rId16"/>
    <p:sldId id="272" r:id="rId17"/>
    <p:sldId id="285" r:id="rId18"/>
    <p:sldId id="273" r:id="rId19"/>
    <p:sldId id="274" r:id="rId20"/>
    <p:sldId id="278" r:id="rId21"/>
    <p:sldId id="277" r:id="rId22"/>
    <p:sldId id="275" r:id="rId23"/>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602313-E93C-46B8-8C83-0D1299049292}" type="datetimeFigureOut">
              <a:rPr lang="lv-LV" smtClean="0"/>
              <a:pPr/>
              <a:t>2014.04.24.</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0F4A00-EE57-4E69-BB20-665E47C70D7B}" type="slidenum">
              <a:rPr lang="lv-LV" smtClean="0"/>
              <a:pPr/>
              <a:t>‹#›</a:t>
            </a:fld>
            <a:endParaRPr lang="lv-LV"/>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Labdien, mani sauc</a:t>
            </a:r>
            <a:r>
              <a:rPr lang="lv-LV" baseline="0" dirty="0" smtClean="0"/>
              <a:t> Ieva Plēsuma, es strādāju Iecavas internātpamatskolā, pasniedzu latviešu valodu un literatūru, bet sirdsdarbs man ir bērnu audzināšana, tādēļ ar prieku veicu klases audzinātājas pienākumus, lai gan, teikšu godīgi, tas ir grūtāk, un es pat teiktu atbildīgāk, nekā pasniegt mācību stundas. Internātskolā audzināšanas process sākas septiņos no rīta un beidzas 10 vakarā, un visu šo laiku mēs kopā ar bērniem mācāmies dzīvot. Jā, jā jūs nepārklausījāties, mēs kopā mācāmies dzīvot – viņi no skolotājiem, savukārt skolotāji no skolēniem.</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Domāju,</a:t>
            </a:r>
            <a:r>
              <a:rPr lang="lv-LV" baseline="0" dirty="0" smtClean="0"/>
              <a:t> ka audzināšanas darbs mūsu skolā ir augstā līmenī, īpaši jau klases stundas, kurām gatavojamies jau vasaras periodā, jo mācību sezonā tam vienkārši neatliek laika. Domājam par to, lai klases stundas būtu saturīgas, interesantas un sniegtu bērniem izpratni par pareizas uzvedības modeļiem, izpratni, kā pieņemt sev vajadzīgos lēmumus dažādas dzīves situācijās. Klases stundu par vardarbības tēmu neizvēlējos tādēl, ka mūsu skolā tā būtu īpaši izceļama problēma, nebūt nē, vienkārši novembrī pēc plāna par šo tēmu bija ieplānots runāt.</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2</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Esmu</a:t>
            </a:r>
            <a:r>
              <a:rPr lang="lv-LV" baseline="0" dirty="0" smtClean="0"/>
              <a:t> kritiskās domāšanas metožu piekritēja mācību un audzināšanas procesā, jo uzskatu, ka kritiskās domāšanas pieejas metodes aktivizē skolēnu, rosina analizēt, salīdzināt, secināt, vērtēt.</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3</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Klases stundas vienmēr cenšos iesākt</a:t>
            </a:r>
            <a:r>
              <a:rPr lang="lv-LV" baseline="0" dirty="0" smtClean="0"/>
              <a:t> ar kādu spēli vai darbošanos, lai skolēnus noskaņotu darbam pozitīvi, un viņi būtu atvērti turpmākai darbībai.</a:t>
            </a:r>
          </a:p>
          <a:p>
            <a:r>
              <a:rPr lang="lv-LV" baseline="0" dirty="0" smtClean="0"/>
              <a:t>Ja tehniski būs iespējams, mēģināšu parādīt īsus, īsus fragmentiņus no šīs stundas.</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4</a:t>
            </a:fld>
            <a:endParaRPr 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Uzdevums vienkāršs</a:t>
            </a:r>
            <a:r>
              <a:rPr lang="lv-LV" baseline="0" dirty="0" smtClean="0"/>
              <a:t> – pēc skolotāja teiktā jāpārloka lapa un tajā jāveic iegriezumi, bet interesantākais ir tas, ka katram skolēnam darbiņš iznāk savādāks.</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6</a:t>
            </a:fld>
            <a:endParaRPr lang="lv-LV"/>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Šajā</a:t>
            </a:r>
            <a:r>
              <a:rPr lang="lv-LV" baseline="0" dirty="0" smtClean="0"/>
              <a:t> spēlē skolēni iepazīstina pārējos ar to prasmi, kas viņam padodas vislabāk.</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8</a:t>
            </a:fld>
            <a:endParaRPr lang="lv-LV"/>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Žurnālā</a:t>
            </a:r>
            <a:r>
              <a:rPr lang="lv-LV" baseline="0" dirty="0" smtClean="0"/>
              <a:t> “Psiholoģijas pasaule”atradu ļoti labu pasaku, kas māca cilvēkiem pieņemt otru tādu, kāds viņš ir – īsāks, garāks, tievāks, resnāks.</a:t>
            </a:r>
          </a:p>
          <a:p>
            <a:r>
              <a:rPr lang="lv-LV" baseline="0" dirty="0" smtClean="0"/>
              <a:t>Pasaka pagara, bet ar ļoti dziļu domu.</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9</a:t>
            </a:fld>
            <a:endParaRPr lang="lv-LV"/>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Nākošajā</a:t>
            </a:r>
            <a:r>
              <a:rPr lang="lv-LV" baseline="0" dirty="0" smtClean="0"/>
              <a:t> stundas daļā skolēniem piedāvāju situāciju analīzi. Lai skolēnus mudinātu domāt, vērtēt, izteikties, šī ir ļoti vērtīga mācību metode.Piemēram, šādi 2 piemēri, kuros skolēns izskaidro, vai, viņaprāt, tā ir vardarbība vai nē, un kāpēc.</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10</a:t>
            </a:fld>
            <a:endParaRPr lang="lv-LV"/>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Tālāk</a:t>
            </a:r>
            <a:r>
              <a:rPr lang="lv-LV" baseline="0" dirty="0" smtClean="0"/>
              <a:t> pārrunājam par to, kas tad vispār ir vardarbība, kā tā izpaužas.</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11</a:t>
            </a:fld>
            <a:endParaRPr lang="lv-LV"/>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Bērnu un ģimenes</a:t>
            </a:r>
            <a:r>
              <a:rPr lang="lv-LV" baseline="0" dirty="0" smtClean="0"/>
              <a:t> lietu ministrija ir sagatavojusi YUTUBĒ visiem pieejam vērtīgu materiālu par konfliktsituācijām skolā, visi tos noteikti zina un ar izmantojuši savā darbā, un tie tiešām ir labi. Pēc video noskatīšanās bērni tiek rosināti diskusijai, lai rad’’itu viņos izpratni par to, ka vardarbība tiešām nav attaisnojama.</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13</a:t>
            </a:fld>
            <a:endParaRPr lang="lv-LV"/>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Protams, pieskaramies arī vardarbības veidiem, jo ne jau vienmēr sāpīga ir tikai tiešā vardarbība.</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14</a:t>
            </a:fld>
            <a:endParaRPr lang="lv-LV"/>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Mācāmies to, ka neviens pāridarījums</a:t>
            </a:r>
            <a:r>
              <a:rPr lang="lv-LV" baseline="0" dirty="0" smtClean="0"/>
              <a:t> nav jāatstāj bez ievērības.</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15</a:t>
            </a:fld>
            <a:endParaRPr lang="lv-LV"/>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Iepazīstamies ar uzvedības jeb aizsardzības modeļiem, kā vajadzētu rīkoties, ja esi kļuvis par vardarbības upuri.</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16</a:t>
            </a:fld>
            <a:endParaRPr lang="lv-LV"/>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Skolēni arī praktiski šos te paņēmienus</a:t>
            </a:r>
            <a:r>
              <a:rPr lang="lv-LV" baseline="0" dirty="0" smtClean="0"/>
              <a:t> izspēlē, lai vajadzības gadījumā tos varētu pielietot.</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18</a:t>
            </a:fld>
            <a:endParaRPr lang="lv-LV"/>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Stundas nobeigumā piedāvāju spēli, kas ļauj pierādīt, ka tad, ja esi atvēts visam labajam, ja pats esi pozitīvs attieksmē</a:t>
            </a:r>
            <a:r>
              <a:rPr lang="lv-LV" baseline="0" dirty="0" smtClean="0"/>
              <a:t> pret citiem, arī pa\sam dzīvot sabiedrībā ir daudz patīkamāk.</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19</a:t>
            </a:fld>
            <a:endParaRPr lang="lv-LV"/>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Paldies autoriem par vērtīgām rokasgrāmatām</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20</a:t>
            </a:fld>
            <a:endParaRPr lang="lv-LV"/>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Vēl nedaudz skol\enu atsauksmes par stundu</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21</a:t>
            </a:fld>
            <a:endParaRPr lang="lv-LV"/>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Un tad jau arī paldies par uzmanību, vēlot visiem možu</a:t>
            </a:r>
            <a:r>
              <a:rPr lang="lv-LV" baseline="0" dirty="0" smtClean="0"/>
              <a:t> atlikušo mācību gada nobeigumu!</a:t>
            </a:r>
            <a:endParaRPr lang="lv-LV" dirty="0"/>
          </a:p>
        </p:txBody>
      </p:sp>
      <p:sp>
        <p:nvSpPr>
          <p:cNvPr id="4" name="Slide Number Placeholder 3"/>
          <p:cNvSpPr>
            <a:spLocks noGrp="1"/>
          </p:cNvSpPr>
          <p:nvPr>
            <p:ph type="sldNum" sz="quarter" idx="10"/>
          </p:nvPr>
        </p:nvSpPr>
        <p:spPr/>
        <p:txBody>
          <a:bodyPr/>
          <a:lstStyle/>
          <a:p>
            <a:fld id="{A90F4A00-EE57-4E69-BB20-665E47C70D7B}" type="slidenum">
              <a:rPr lang="lv-LV" smtClean="0"/>
              <a:pPr/>
              <a:t>22</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duotone>
              <a:schemeClr val="bg2">
                <a:shade val="45000"/>
                <a:satMod val="135000"/>
              </a:schemeClr>
              <a:prstClr val="white"/>
            </a:duotone>
            <a:lum/>
          </a:blip>
          <a:srcRect/>
          <a:stretch>
            <a:fillRect r="-20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78300E1-7F31-4C79-9AFA-2317A1AB2B91}" type="datetimeFigureOut">
              <a:rPr lang="lv-LV" smtClean="0"/>
              <a:pPr/>
              <a:t>2014.04.24.</a:t>
            </a:fld>
            <a:endParaRPr lang="lv-LV"/>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lv-LV"/>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3E3B3EB-2A5F-4691-AAA7-BAF5E2377F4D}" type="slidenum">
              <a:rPr lang="lv-LV" smtClean="0"/>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3E3B3EB-2A5F-4691-AAA7-BAF5E2377F4D}" type="slidenum">
              <a:rPr lang="lv-LV" smtClean="0"/>
              <a:pPr/>
              <a:t>‹#›</a:t>
            </a:fld>
            <a:endParaRPr lang="lv-LV"/>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3E3B3EB-2A5F-4691-AAA7-BAF5E2377F4D}" type="slidenum">
              <a:rPr lang="lv-LV" smtClean="0"/>
              <a:pPr/>
              <a:t>‹#›</a:t>
            </a:fld>
            <a:endParaRPr lang="lv-LV"/>
          </a:p>
        </p:txBody>
      </p:sp>
      <p:sp>
        <p:nvSpPr>
          <p:cNvPr id="14" name="Footer Placeholder 13"/>
          <p:cNvSpPr>
            <a:spLocks noGrp="1"/>
          </p:cNvSpPr>
          <p:nvPr>
            <p:ph type="ftr" sz="quarter" idx="12"/>
          </p:nvPr>
        </p:nvSpPr>
        <p:spPr/>
        <p:txBody>
          <a:bodyPr/>
          <a:lstStyle/>
          <a:p>
            <a:endParaRPr lang="lv-LV"/>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fld id="{F78300E1-7F31-4C79-9AFA-2317A1AB2B91}" type="datetimeFigureOut">
              <a:rPr lang="lv-LV" smtClean="0"/>
              <a:pPr/>
              <a:t>2014.04.24.</a:t>
            </a:fld>
            <a:endParaRPr lang="lv-LV"/>
          </a:p>
        </p:txBody>
      </p:sp>
      <p:sp>
        <p:nvSpPr>
          <p:cNvPr id="10" name="Slide Number Placeholder 9"/>
          <p:cNvSpPr>
            <a:spLocks noGrp="1"/>
          </p:cNvSpPr>
          <p:nvPr>
            <p:ph type="sldNum" sz="quarter" idx="16"/>
          </p:nvPr>
        </p:nvSpPr>
        <p:spPr/>
        <p:txBody>
          <a:bodyPr rtlCol="0"/>
          <a:lstStyle/>
          <a:p>
            <a:fld id="{03E3B3EB-2A5F-4691-AAA7-BAF5E2377F4D}" type="slidenum">
              <a:rPr lang="lv-LV" smtClean="0"/>
              <a:pPr/>
              <a:t>‹#›</a:t>
            </a:fld>
            <a:endParaRPr lang="lv-LV"/>
          </a:p>
        </p:txBody>
      </p:sp>
      <p:sp>
        <p:nvSpPr>
          <p:cNvPr id="12" name="Footer Placeholder 11"/>
          <p:cNvSpPr>
            <a:spLocks noGrp="1"/>
          </p:cNvSpPr>
          <p:nvPr>
            <p:ph type="ftr" sz="quarter" idx="17"/>
          </p:nvPr>
        </p:nvSpPr>
        <p:spPr/>
        <p:txBody>
          <a:bodyPr rtlCol="0"/>
          <a:lstStyle/>
          <a:p>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lang="en-US" smtClean="0"/>
              <a:t>Click to edit Master title style</a:t>
            </a:r>
            <a:endParaRPr lang="en-US" dirty="0"/>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p>
            <a:fld id="{F78300E1-7F31-4C79-9AFA-2317A1AB2B91}" type="datetimeFigureOut">
              <a:rPr lang="lv-LV" smtClean="0"/>
              <a:pPr/>
              <a:t>2014.04.24.</a:t>
            </a:fld>
            <a:endParaRPr lang="lv-LV"/>
          </a:p>
        </p:txBody>
      </p:sp>
      <p:sp>
        <p:nvSpPr>
          <p:cNvPr id="12" name="Slide Number Placeholder 11"/>
          <p:cNvSpPr>
            <a:spLocks noGrp="1"/>
          </p:cNvSpPr>
          <p:nvPr>
            <p:ph type="sldNum" sz="quarter" idx="16"/>
          </p:nvPr>
        </p:nvSpPr>
        <p:spPr/>
        <p:txBody>
          <a:bodyPr rtlCol="0"/>
          <a:lstStyle/>
          <a:p>
            <a:fld id="{03E3B3EB-2A5F-4691-AAA7-BAF5E2377F4D}" type="slidenum">
              <a:rPr lang="lv-LV" smtClean="0"/>
              <a:pPr/>
              <a:t>‹#›</a:t>
            </a:fld>
            <a:endParaRPr lang="lv-LV"/>
          </a:p>
        </p:txBody>
      </p:sp>
      <p:sp>
        <p:nvSpPr>
          <p:cNvPr id="14" name="Footer Placeholder 13"/>
          <p:cNvSpPr>
            <a:spLocks noGrp="1"/>
          </p:cNvSpPr>
          <p:nvPr>
            <p:ph type="ftr" sz="quarter" idx="17"/>
          </p:nvPr>
        </p:nvSpPr>
        <p:spPr/>
        <p:txBody>
          <a:bodyPr rtlCol="0"/>
          <a:lstStyle/>
          <a:p>
            <a:endParaRPr lang="lv-LV"/>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3E3B3EB-2A5F-4691-AAA7-BAF5E2377F4D}"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3E3B3EB-2A5F-4691-AAA7-BAF5E2377F4D}"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3E3B3EB-2A5F-4691-AAA7-BAF5E2377F4D}" type="slidenum">
              <a:rPr lang="lv-LV" smtClean="0"/>
              <a:pPr/>
              <a:t>‹#›</a:t>
            </a:fld>
            <a:endParaRPr lang="lv-LV"/>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descr="sm_book.png"/>
          <p:cNvPicPr>
            <a:picLocks noChangeAspect="1"/>
          </p:cNvPicPr>
          <p:nvPr/>
        </p:nvPicPr>
        <p:blipFill>
          <a:blip r:embed="rId2" cstate="print"/>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F78300E1-7F31-4C79-9AFA-2317A1AB2B91}" type="datetimeFigureOut">
              <a:rPr lang="lv-LV" smtClean="0"/>
              <a:pPr/>
              <a:t>2014.04.24.</a:t>
            </a:fld>
            <a:endParaRPr lang="lv-LV"/>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3E3B3EB-2A5F-4691-AAA7-BAF5E2377F4D}" type="slidenum">
              <a:rPr lang="lv-LV" smtClean="0"/>
              <a:pPr/>
              <a:t>‹#›</a:t>
            </a:fld>
            <a:endParaRPr lang="lv-LV"/>
          </a:p>
        </p:txBody>
      </p:sp>
      <p:sp>
        <p:nvSpPr>
          <p:cNvPr id="14" name="Footer Placeholder 13"/>
          <p:cNvSpPr>
            <a:spLocks noGrp="1"/>
          </p:cNvSpPr>
          <p:nvPr>
            <p:ph type="ftr" sz="quarter" idx="12"/>
          </p:nvPr>
        </p:nvSpPr>
        <p:spPr>
          <a:xfrm>
            <a:off x="1600200" y="6248206"/>
            <a:ext cx="4572000" cy="365125"/>
          </a:xfrm>
        </p:spPr>
        <p:txBody>
          <a:bodyPr rtlCol="0"/>
          <a:lstStyle/>
          <a:p>
            <a:endParaRPr lang="lv-LV"/>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8300E1-7F31-4C79-9AFA-2317A1AB2B91}" type="datetimeFigureOut">
              <a:rPr lang="lv-LV" smtClean="0"/>
              <a:pPr/>
              <a:t>2014.04.24.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E3B3EB-2A5F-4691-AAA7-BAF5E2377F4D}"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F78300E1-7F31-4C79-9AFA-2317A1AB2B91}" type="datetimeFigureOut">
              <a:rPr lang="lv-LV" smtClean="0"/>
              <a:pPr/>
              <a:t>2014.04.24.</a:t>
            </a:fld>
            <a:endParaRPr lang="lv-LV"/>
          </a:p>
        </p:txBody>
      </p:sp>
      <p:sp>
        <p:nvSpPr>
          <p:cNvPr id="5" name="Footer Placeholder 4"/>
          <p:cNvSpPr>
            <a:spLocks noGrp="1"/>
          </p:cNvSpPr>
          <p:nvPr>
            <p:ph type="ftr" sz="quarter" idx="11"/>
          </p:nvPr>
        </p:nvSpPr>
        <p:spPr>
          <a:xfrm>
            <a:off x="457201" y="6248207"/>
            <a:ext cx="5573483" cy="365125"/>
          </a:xfrm>
        </p:spPr>
        <p:txBody>
          <a:bodyPr/>
          <a:lstStyle/>
          <a:p>
            <a:endParaRPr lang="lv-LV"/>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03E3B3EB-2A5F-4691-AAA7-BAF5E2377F4D}"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F78300E1-7F31-4C79-9AFA-2317A1AB2B91}" type="datetimeFigureOut">
              <a:rPr lang="lv-LV" smtClean="0"/>
              <a:pPr/>
              <a:t>2014.04.24.</a:t>
            </a:fld>
            <a:endParaRPr lang="lv-LV"/>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endParaRPr lang="lv-LV"/>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fld id="{03E3B3EB-2A5F-4691-AAA7-BAF5E2377F4D}" type="slidenum">
              <a:rPr lang="lv-LV" smtClean="0"/>
              <a:pPr/>
              <a:t>‹#›</a:t>
            </a:fld>
            <a:endParaRPr lang="lv-LV"/>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lietotajs\Desktop\video_prezentacija\sasveicinasanas%20spele.m4v"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lietotajs\Desktop\video_prezentacija\uzdevvien_rezatsk.m4v"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file:///C:\Users\lietotajs\Desktop\video_prezentacija\prasmes.m4v"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lietotajs\Desktop\video_prezentacija\analize_secinajums.m4v"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ideo" Target="file:///C:\Users\lietotajs\Desktop\video_prezentacija\vardarbibasveidi.m4v"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file:///C:\Users\lietotajs\Desktop\video_prezentacija\estevtuman.m4v" TargetMode="Externa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v-LV" dirty="0" smtClean="0">
                <a:latin typeface="Calibri" pitchFamily="34" charset="0"/>
                <a:cs typeface="Calibri" pitchFamily="34" charset="0"/>
              </a:rPr>
              <a:t>Iecavas internātpamatskola</a:t>
            </a:r>
            <a:endParaRPr lang="lv-LV" dirty="0">
              <a:latin typeface="Calibri" pitchFamily="34" charset="0"/>
              <a:cs typeface="Calibri" pitchFamily="34" charset="0"/>
            </a:endParaRPr>
          </a:p>
        </p:txBody>
      </p:sp>
      <p:sp>
        <p:nvSpPr>
          <p:cNvPr id="3" name="Subtitle 2"/>
          <p:cNvSpPr>
            <a:spLocks noGrp="1"/>
          </p:cNvSpPr>
          <p:nvPr>
            <p:ph type="subTitle" idx="1"/>
          </p:nvPr>
        </p:nvSpPr>
        <p:spPr/>
        <p:txBody>
          <a:bodyPr>
            <a:normAutofit fontScale="25000" lnSpcReduction="20000"/>
          </a:bodyPr>
          <a:lstStyle/>
          <a:p>
            <a:endParaRPr lang="lv-LV" sz="4000" b="1" dirty="0" smtClean="0">
              <a:solidFill>
                <a:schemeClr val="tx1"/>
              </a:solidFill>
            </a:endParaRPr>
          </a:p>
          <a:p>
            <a:r>
              <a:rPr lang="lv-LV" sz="4800" b="1" dirty="0" smtClean="0">
                <a:solidFill>
                  <a:schemeClr val="tx1"/>
                </a:solidFill>
                <a:latin typeface="Calibri" pitchFamily="34" charset="0"/>
                <a:cs typeface="Calibri" pitchFamily="34" charset="0"/>
              </a:rPr>
              <a:t>Ieva Plēsuma</a:t>
            </a:r>
          </a:p>
          <a:p>
            <a:r>
              <a:rPr lang="lv-LV" sz="4000" dirty="0" smtClean="0">
                <a:solidFill>
                  <a:schemeClr val="tx1"/>
                </a:solidFill>
                <a:latin typeface="Calibri" pitchFamily="34" charset="0"/>
                <a:cs typeface="Calibri" pitchFamily="34" charset="0"/>
              </a:rPr>
              <a:t>5. </a:t>
            </a:r>
            <a:r>
              <a:rPr lang="lv-LV" sz="4000" dirty="0">
                <a:solidFill>
                  <a:schemeClr val="tx1"/>
                </a:solidFill>
                <a:latin typeface="Calibri" pitchFamily="34" charset="0"/>
                <a:cs typeface="Calibri" pitchFamily="34" charset="0"/>
              </a:rPr>
              <a:t>c</a:t>
            </a:r>
            <a:r>
              <a:rPr lang="lv-LV" sz="4000" dirty="0" smtClean="0">
                <a:solidFill>
                  <a:schemeClr val="tx1"/>
                </a:solidFill>
                <a:latin typeface="Calibri" pitchFamily="34" charset="0"/>
                <a:cs typeface="Calibri" pitchFamily="34" charset="0"/>
              </a:rPr>
              <a:t> klases audzinātāja,</a:t>
            </a:r>
          </a:p>
          <a:p>
            <a:r>
              <a:rPr lang="lv-LV" sz="4000" dirty="0">
                <a:solidFill>
                  <a:schemeClr val="tx1"/>
                </a:solidFill>
                <a:latin typeface="Calibri" pitchFamily="34" charset="0"/>
                <a:cs typeface="Calibri" pitchFamily="34" charset="0"/>
              </a:rPr>
              <a:t>l</a:t>
            </a:r>
            <a:r>
              <a:rPr lang="lv-LV" sz="4000" dirty="0" smtClean="0">
                <a:solidFill>
                  <a:schemeClr val="tx1"/>
                </a:solidFill>
                <a:latin typeface="Calibri" pitchFamily="34" charset="0"/>
                <a:cs typeface="Calibri" pitchFamily="34" charset="0"/>
              </a:rPr>
              <a:t>atviešu valodas un literatūras skolotāja</a:t>
            </a:r>
          </a:p>
          <a:p>
            <a:endParaRPr lang="lv-LV" dirty="0"/>
          </a:p>
        </p:txBody>
      </p:sp>
      <p:pic>
        <p:nvPicPr>
          <p:cNvPr id="1026" name="Picture 2"/>
          <p:cNvPicPr>
            <a:picLocks noChangeAspect="1" noChangeArrowheads="1"/>
          </p:cNvPicPr>
          <p:nvPr/>
        </p:nvPicPr>
        <p:blipFill>
          <a:blip r:embed="rId3" cstate="print"/>
          <a:srcRect/>
          <a:stretch>
            <a:fillRect/>
          </a:stretch>
        </p:blipFill>
        <p:spPr bwMode="auto">
          <a:xfrm>
            <a:off x="0" y="4572008"/>
            <a:ext cx="2214578" cy="1360188"/>
          </a:xfrm>
          <a:prstGeom prst="rect">
            <a:avLst/>
          </a:prstGeom>
          <a:solidFill>
            <a:srgbClr val="F2DCDB"/>
          </a:solid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3600" dirty="0" smtClean="0"/>
              <a:t>Klases stunda </a:t>
            </a:r>
            <a:br>
              <a:rPr lang="lv-LV" sz="3600" dirty="0" smtClean="0"/>
            </a:br>
            <a:r>
              <a:rPr lang="lv-LV" sz="3600" b="1" dirty="0" smtClean="0">
                <a:latin typeface="Calibri" pitchFamily="34" charset="0"/>
                <a:cs typeface="Calibri" pitchFamily="34" charset="0"/>
              </a:rPr>
              <a:t>“Vardarbība skolēnu vidū”</a:t>
            </a:r>
            <a:endParaRPr lang="lv-LV" sz="3600" b="1" dirty="0">
              <a:latin typeface="Calibri" pitchFamily="34" charset="0"/>
              <a:cs typeface="Calibri" pitchFamily="34" charset="0"/>
            </a:endParaRPr>
          </a:p>
        </p:txBody>
      </p:sp>
      <p:sp>
        <p:nvSpPr>
          <p:cNvPr id="5" name="Content Placeholder 4"/>
          <p:cNvSpPr>
            <a:spLocks noGrp="1"/>
          </p:cNvSpPr>
          <p:nvPr>
            <p:ph sz="quarter" idx="1"/>
          </p:nvPr>
        </p:nvSpPr>
        <p:spPr>
          <a:xfrm>
            <a:off x="612648" y="1790720"/>
            <a:ext cx="8153400" cy="4495800"/>
          </a:xfrm>
        </p:spPr>
        <p:txBody>
          <a:bodyPr>
            <a:normAutofit fontScale="92500" lnSpcReduction="10000"/>
          </a:bodyPr>
          <a:lstStyle/>
          <a:p>
            <a:pPr>
              <a:buNone/>
            </a:pPr>
            <a:r>
              <a:rPr lang="lv-LV" sz="1800" b="1" dirty="0" smtClean="0">
                <a:latin typeface="Calibri" pitchFamily="34" charset="0"/>
                <a:cs typeface="Calibri" pitchFamily="34" charset="0"/>
              </a:rPr>
              <a:t>Klases stundas veidošanas iemesls</a:t>
            </a:r>
            <a:r>
              <a:rPr lang="lv-LV" sz="1800" dirty="0" smtClean="0">
                <a:latin typeface="Calibri" pitchFamily="34" charset="0"/>
                <a:cs typeface="Calibri" pitchFamily="34" charset="0"/>
              </a:rPr>
              <a:t>:</a:t>
            </a:r>
          </a:p>
          <a:p>
            <a:pPr>
              <a:buNone/>
            </a:pPr>
            <a:r>
              <a:rPr lang="lv-LV" sz="1800" dirty="0" smtClean="0">
                <a:latin typeface="Calibri" pitchFamily="34" charset="0"/>
                <a:cs typeface="Calibri" pitchFamily="34" charset="0"/>
              </a:rPr>
              <a:t>     skolēnu konflikti vienam ar otru, </a:t>
            </a:r>
          </a:p>
          <a:p>
            <a:pPr>
              <a:buNone/>
            </a:pPr>
            <a:r>
              <a:rPr lang="lv-LV" sz="1800" dirty="0">
                <a:latin typeface="Calibri" pitchFamily="34" charset="0"/>
                <a:cs typeface="Calibri" pitchFamily="34" charset="0"/>
              </a:rPr>
              <a:t> </a:t>
            </a:r>
            <a:r>
              <a:rPr lang="lv-LV" sz="1800" dirty="0" smtClean="0">
                <a:latin typeface="Calibri" pitchFamily="34" charset="0"/>
                <a:cs typeface="Calibri" pitchFamily="34" charset="0"/>
              </a:rPr>
              <a:t>    vēlme otram darīt pāri emocionāli un arī fiziski.</a:t>
            </a:r>
          </a:p>
          <a:p>
            <a:pPr>
              <a:buNone/>
            </a:pPr>
            <a:endParaRPr lang="lv-LV" sz="1800" dirty="0" smtClean="0">
              <a:latin typeface="Calibri" pitchFamily="34" charset="0"/>
              <a:cs typeface="Calibri" pitchFamily="34" charset="0"/>
            </a:endParaRPr>
          </a:p>
          <a:p>
            <a:pPr>
              <a:buNone/>
            </a:pPr>
            <a:r>
              <a:rPr lang="lv-LV" sz="1800" b="1" dirty="0" smtClean="0">
                <a:latin typeface="Calibri" pitchFamily="34" charset="0"/>
                <a:cs typeface="Calibri" pitchFamily="34" charset="0"/>
              </a:rPr>
              <a:t>Klases stundas mērķis:</a:t>
            </a:r>
          </a:p>
          <a:p>
            <a:pPr>
              <a:buNone/>
            </a:pPr>
            <a:r>
              <a:rPr lang="lv-LV" sz="1800" dirty="0">
                <a:latin typeface="Calibri" pitchFamily="34" charset="0"/>
                <a:cs typeface="Calibri" pitchFamily="34" charset="0"/>
              </a:rPr>
              <a:t> </a:t>
            </a:r>
            <a:r>
              <a:rPr lang="lv-LV" sz="1800" dirty="0" smtClean="0">
                <a:latin typeface="Calibri" pitchFamily="34" charset="0"/>
                <a:cs typeface="Calibri" pitchFamily="34" charset="0"/>
              </a:rPr>
              <a:t>     rosināt skolēnus uz savstarpēji draudzīgām attiecībām klasē un skolā, apgūstot iemaņas savstarpējās saskarsmes uzlabošanai.</a:t>
            </a:r>
          </a:p>
          <a:p>
            <a:pPr>
              <a:buNone/>
            </a:pPr>
            <a:endParaRPr lang="lv-LV" sz="1800" dirty="0" smtClean="0">
              <a:latin typeface="Calibri" pitchFamily="34" charset="0"/>
              <a:cs typeface="Calibri" pitchFamily="34" charset="0"/>
            </a:endParaRPr>
          </a:p>
          <a:p>
            <a:pPr>
              <a:buNone/>
            </a:pPr>
            <a:r>
              <a:rPr lang="lv-LV" sz="1800" b="1" dirty="0" smtClean="0">
                <a:latin typeface="Calibri" pitchFamily="34" charset="0"/>
                <a:cs typeface="Calibri" pitchFamily="34" charset="0"/>
              </a:rPr>
              <a:t>Klases stundas uzdevumi: </a:t>
            </a:r>
          </a:p>
          <a:p>
            <a:pPr>
              <a:buNone/>
            </a:pPr>
            <a:r>
              <a:rPr lang="lv-LV" sz="1800" dirty="0">
                <a:latin typeface="Calibri" pitchFamily="34" charset="0"/>
                <a:cs typeface="Calibri" pitchFamily="34" charset="0"/>
              </a:rPr>
              <a:t> </a:t>
            </a:r>
            <a:r>
              <a:rPr lang="lv-LV" sz="1800" dirty="0" smtClean="0">
                <a:latin typeface="Calibri" pitchFamily="34" charset="0"/>
                <a:cs typeface="Calibri" pitchFamily="34" charset="0"/>
              </a:rPr>
              <a:t>     -</a:t>
            </a:r>
            <a:r>
              <a:rPr lang="lv-LV" sz="1800" dirty="0">
                <a:latin typeface="Calibri" pitchFamily="34" charset="0"/>
                <a:cs typeface="Calibri" pitchFamily="34" charset="0"/>
              </a:rPr>
              <a:t>palīdzēt skolēniem izprast cilvēka tiesības būt atšķirīgam,</a:t>
            </a:r>
          </a:p>
          <a:p>
            <a:pPr>
              <a:buNone/>
            </a:pPr>
            <a:r>
              <a:rPr lang="lv-LV" sz="1800" dirty="0" smtClean="0">
                <a:latin typeface="Calibri" pitchFamily="34" charset="0"/>
                <a:cs typeface="Calibri" pitchFamily="34" charset="0"/>
              </a:rPr>
              <a:t>      -</a:t>
            </a:r>
            <a:r>
              <a:rPr lang="lv-LV" sz="1800" dirty="0">
                <a:latin typeface="Calibri" pitchFamily="34" charset="0"/>
                <a:cs typeface="Calibri" pitchFamily="34" charset="0"/>
              </a:rPr>
              <a:t>izskaidrot vardarbības jēdzienu un vardarbības veidus,</a:t>
            </a:r>
          </a:p>
          <a:p>
            <a:pPr>
              <a:buNone/>
            </a:pPr>
            <a:r>
              <a:rPr lang="lv-LV" sz="1800" dirty="0" smtClean="0">
                <a:latin typeface="Calibri" pitchFamily="34" charset="0"/>
                <a:cs typeface="Calibri" pitchFamily="34" charset="0"/>
              </a:rPr>
              <a:t>      -</a:t>
            </a:r>
            <a:r>
              <a:rPr lang="lv-LV" sz="1800" dirty="0">
                <a:latin typeface="Calibri" pitchFamily="34" charset="0"/>
                <a:cs typeface="Calibri" pitchFamily="34" charset="0"/>
              </a:rPr>
              <a:t>iepazīstināt ar vardarbības upura iespējamiem rīcības veidiem.</a:t>
            </a:r>
          </a:p>
          <a:p>
            <a:pPr>
              <a:buNone/>
            </a:pPr>
            <a:endParaRPr lang="lv-LV" sz="1800" dirty="0" smtClean="0">
              <a:latin typeface="Calibri" pitchFamily="34" charset="0"/>
              <a:cs typeface="Calibri" pitchFamily="34" charset="0"/>
            </a:endParaRPr>
          </a:p>
          <a:p>
            <a:pPr>
              <a:buNone/>
            </a:pPr>
            <a:r>
              <a:rPr lang="lv-LV" sz="1800" dirty="0">
                <a:latin typeface="Calibri" pitchFamily="34" charset="0"/>
                <a:cs typeface="Calibri" pitchFamily="34" charset="0"/>
              </a:rPr>
              <a:t> </a:t>
            </a:r>
            <a:r>
              <a:rPr lang="lv-LV" sz="1800" dirty="0" smtClean="0">
                <a:latin typeface="Calibri" pitchFamily="34" charset="0"/>
                <a:cs typeface="Calibri" pitchFamily="34" charset="0"/>
              </a:rPr>
              <a:t>     </a:t>
            </a:r>
            <a:endParaRPr lang="lv-LV" sz="18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Klases stunda </a:t>
            </a:r>
            <a:br>
              <a:rPr lang="lv-LV" dirty="0" smtClean="0"/>
            </a:br>
            <a:r>
              <a:rPr lang="lv-LV" b="1" dirty="0" smtClean="0"/>
              <a:t>“Vardarbība skolēnu vidū”</a:t>
            </a:r>
            <a:endParaRPr lang="lv-LV" dirty="0"/>
          </a:p>
        </p:txBody>
      </p:sp>
      <p:sp>
        <p:nvSpPr>
          <p:cNvPr id="3" name="Content Placeholder 2"/>
          <p:cNvSpPr>
            <a:spLocks noGrp="1"/>
          </p:cNvSpPr>
          <p:nvPr>
            <p:ph sz="quarter" idx="1"/>
          </p:nvPr>
        </p:nvSpPr>
        <p:spPr/>
        <p:txBody>
          <a:bodyPr>
            <a:normAutofit/>
          </a:bodyPr>
          <a:lstStyle/>
          <a:p>
            <a:pPr>
              <a:buNone/>
            </a:pPr>
            <a:r>
              <a:rPr lang="lv-LV" sz="2400" b="1" dirty="0"/>
              <a:t>Izmantotās metodes un metodiskie paņēmieni:</a:t>
            </a:r>
            <a:endParaRPr lang="lv-LV" sz="2400" dirty="0"/>
          </a:p>
          <a:p>
            <a:pPr>
              <a:buNone/>
            </a:pPr>
            <a:r>
              <a:rPr lang="lv-LV" sz="2400" dirty="0"/>
              <a:t>-spēle</a:t>
            </a:r>
          </a:p>
          <a:p>
            <a:pPr>
              <a:buNone/>
            </a:pPr>
            <a:r>
              <a:rPr lang="lv-LV" sz="2400" dirty="0"/>
              <a:t>-pasakas lasījums</a:t>
            </a:r>
          </a:p>
          <a:p>
            <a:pPr>
              <a:buNone/>
            </a:pPr>
            <a:r>
              <a:rPr lang="lv-LV" sz="2400" dirty="0"/>
              <a:t>-situācijas apraksts</a:t>
            </a:r>
          </a:p>
          <a:p>
            <a:pPr>
              <a:buNone/>
            </a:pPr>
            <a:r>
              <a:rPr lang="lv-LV" sz="2400" dirty="0"/>
              <a:t>-diskusija</a:t>
            </a:r>
          </a:p>
          <a:p>
            <a:pPr>
              <a:buNone/>
            </a:pPr>
            <a:r>
              <a:rPr lang="lv-LV" sz="2400" dirty="0"/>
              <a:t>-lomu spēle</a:t>
            </a:r>
          </a:p>
          <a:p>
            <a:pPr>
              <a:buNone/>
            </a:pPr>
            <a:r>
              <a:rPr lang="lv-LV" sz="2400" dirty="0"/>
              <a:t>-prezentācijas materiāls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704880" y="2362200"/>
            <a:ext cx="8153400" cy="4495800"/>
          </a:xfrm>
        </p:spPr>
        <p:txBody>
          <a:bodyPr>
            <a:normAutofit/>
          </a:bodyPr>
          <a:lstStyle/>
          <a:p>
            <a:pPr algn="ctr">
              <a:buNone/>
            </a:pPr>
            <a:r>
              <a:rPr lang="lv-LV" sz="2800" b="1" i="1" dirty="0" smtClean="0"/>
              <a:t>Sasveicināšanās spēle</a:t>
            </a:r>
          </a:p>
          <a:p>
            <a:pPr>
              <a:buNone/>
            </a:pPr>
            <a:r>
              <a:rPr lang="lv-LV" sz="2000" dirty="0" smtClean="0"/>
              <a:t>Prognozējamais rezultāts-</a:t>
            </a:r>
            <a:endParaRPr lang="lv-LV" sz="2000" dirty="0"/>
          </a:p>
          <a:p>
            <a:pPr>
              <a:buNone/>
            </a:pPr>
            <a:r>
              <a:rPr lang="lv-LV" sz="2000" dirty="0" smtClean="0"/>
              <a:t>    skolēni gūst atziņu, ka cilvēki mēdz būt atšķirīgi, </a:t>
            </a:r>
          </a:p>
          <a:p>
            <a:pPr>
              <a:buNone/>
            </a:pPr>
            <a:r>
              <a:rPr lang="lv-LV" sz="2000" dirty="0"/>
              <a:t> </a:t>
            </a:r>
            <a:r>
              <a:rPr lang="lv-LV" sz="2000" dirty="0" smtClean="0"/>
              <a:t>   viens klasesbiedrs patīk labāk, otrs- sliktāk, taču ar visiem</a:t>
            </a:r>
          </a:p>
          <a:p>
            <a:pPr>
              <a:buNone/>
            </a:pPr>
            <a:r>
              <a:rPr lang="lv-LV" sz="2000" dirty="0"/>
              <a:t> </a:t>
            </a:r>
            <a:r>
              <a:rPr lang="lv-LV" sz="2000" dirty="0" smtClean="0"/>
              <a:t>   sasveicināmies, jo esam viena kolektīva locekļi.</a:t>
            </a:r>
          </a:p>
          <a:p>
            <a:pPr>
              <a:buNone/>
            </a:pPr>
            <a:endParaRPr lang="lv-LV" sz="2400" dirty="0" smtClean="0"/>
          </a:p>
          <a:p>
            <a:pPr>
              <a:buNone/>
            </a:pPr>
            <a:endParaRPr lang="lv-LV"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sasveicinasanas spele.m4v">
            <a:hlinkClick r:id="" action="ppaction://media"/>
          </p:cNvPr>
          <p:cNvPicPr>
            <a:picLocks noGrp="1" noRot="1" noChangeAspect="1"/>
          </p:cNvPicPr>
          <p:nvPr>
            <p:ph sz="quarter"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642910" y="2362200"/>
            <a:ext cx="8153400" cy="4495800"/>
          </a:xfrm>
        </p:spPr>
        <p:txBody>
          <a:bodyPr/>
          <a:lstStyle/>
          <a:p>
            <a:pPr algn="ctr">
              <a:buNone/>
            </a:pPr>
            <a:r>
              <a:rPr lang="lv-LV" sz="2800" b="1" i="1" dirty="0" smtClean="0"/>
              <a:t>Spēle “Uzdevums viens- rezultāts atšķirīgs”</a:t>
            </a:r>
          </a:p>
          <a:p>
            <a:pPr>
              <a:buNone/>
            </a:pPr>
            <a:r>
              <a:rPr lang="lv-LV" sz="2000" dirty="0" smtClean="0"/>
              <a:t>Prognozējamais rezultāts-</a:t>
            </a:r>
          </a:p>
          <a:p>
            <a:pPr>
              <a:buNone/>
            </a:pPr>
            <a:r>
              <a:rPr lang="lv-LV" sz="2000" dirty="0" smtClean="0"/>
              <a:t>    skolēni redz, ka pat uzdevumu ar vienādiem nosacījumiem  var</a:t>
            </a:r>
          </a:p>
          <a:p>
            <a:pPr>
              <a:buNone/>
            </a:pPr>
            <a:r>
              <a:rPr lang="lv-LV" sz="2000" dirty="0" smtClean="0"/>
              <a:t>    veikt atšķirīgi. </a:t>
            </a:r>
          </a:p>
          <a:p>
            <a:pPr>
              <a:buNone/>
            </a:pPr>
            <a:endParaRPr lang="lv-LV"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4" name="uzdevvien_rezatsk.m4v">
            <a:hlinkClick r:id="" action="ppaction://media"/>
          </p:cNvPr>
          <p:cNvPicPr>
            <a:picLocks noGrp="1" noRot="1" noChangeAspect="1"/>
          </p:cNvPicPr>
          <p:nvPr>
            <p:ph sz="quarter" idx="1"/>
            <a:videoFile r:link="rId1"/>
          </p:nvPr>
        </p:nvPicPr>
        <p:blipFill>
          <a:blip r:embed="rId3" cstate="print"/>
          <a:stretch>
            <a:fillRect/>
          </a:stretch>
        </p:blipFill>
        <p:spPr>
          <a:xfrm>
            <a:off x="252419" y="0"/>
            <a:ext cx="9177365" cy="68830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571472" y="1571612"/>
            <a:ext cx="8153400" cy="4495800"/>
          </a:xfrm>
        </p:spPr>
        <p:txBody>
          <a:bodyPr>
            <a:normAutofit/>
          </a:bodyPr>
          <a:lstStyle/>
          <a:p>
            <a:pPr algn="ctr">
              <a:buNone/>
            </a:pPr>
            <a:r>
              <a:rPr lang="lv-LV" sz="2800" b="1" i="1" dirty="0" smtClean="0"/>
              <a:t>Spēle “Manas prasmes”</a:t>
            </a:r>
          </a:p>
          <a:p>
            <a:pPr algn="ctr">
              <a:buNone/>
            </a:pPr>
            <a:endParaRPr lang="lv-LV" sz="2800" b="1" i="1" dirty="0" smtClean="0"/>
          </a:p>
          <a:p>
            <a:pPr>
              <a:buNone/>
            </a:pPr>
            <a:r>
              <a:rPr lang="lv-LV" sz="2000" dirty="0" smtClean="0"/>
              <a:t>Prognozējamais rezultāts-</a:t>
            </a:r>
          </a:p>
          <a:p>
            <a:pPr>
              <a:buNone/>
            </a:pPr>
            <a:r>
              <a:rPr lang="lv-LV" sz="2000" dirty="0"/>
              <a:t> </a:t>
            </a:r>
            <a:r>
              <a:rPr lang="lv-LV" sz="2000" dirty="0" smtClean="0"/>
              <a:t>      skolēni </a:t>
            </a:r>
            <a:r>
              <a:rPr lang="lv-LV" sz="2000" dirty="0"/>
              <a:t>secina, ka katrā cilvēkā  ir kaut kas labs, </a:t>
            </a:r>
            <a:endParaRPr lang="lv-LV" sz="2000" dirty="0" smtClean="0"/>
          </a:p>
          <a:p>
            <a:pPr>
              <a:buNone/>
            </a:pPr>
            <a:r>
              <a:rPr lang="lv-LV" sz="2000" dirty="0"/>
              <a:t> </a:t>
            </a:r>
            <a:r>
              <a:rPr lang="lv-LV" sz="2000" dirty="0" smtClean="0"/>
              <a:t>      kaut </a:t>
            </a:r>
            <a:r>
              <a:rPr lang="lv-LV" sz="2000" dirty="0"/>
              <a:t>kas tāds, kas tieši viņam lieliski padodas</a:t>
            </a:r>
            <a:r>
              <a:rPr lang="lv-LV" sz="2000" dirty="0" smtClean="0"/>
              <a:t>.</a:t>
            </a:r>
          </a:p>
          <a:p>
            <a:pPr>
              <a:buNone/>
            </a:pPr>
            <a:endParaRPr lang="lv-LV" sz="2000" dirty="0" smtClean="0"/>
          </a:p>
          <a:p>
            <a:pPr algn="ctr">
              <a:buNone/>
            </a:pPr>
            <a:r>
              <a:rPr lang="lv-LV" sz="2400" dirty="0"/>
              <a:t> </a:t>
            </a:r>
            <a:r>
              <a:rPr lang="lv-LV" sz="2400" dirty="0" smtClean="0"/>
              <a:t>       </a:t>
            </a:r>
            <a:endParaRPr lang="lv-LV" sz="2000" dirty="0"/>
          </a:p>
        </p:txBody>
      </p:sp>
      <p:pic>
        <p:nvPicPr>
          <p:cNvPr id="5" name="prasmes.m4v">
            <a:hlinkClick r:id="" action="ppaction://media"/>
          </p:cNvPr>
          <p:cNvPicPr>
            <a:picLocks noRot="1" noChangeAspect="1"/>
          </p:cNvPicPr>
          <p:nvPr>
            <a:videoFile r:link="rId1"/>
          </p:nvPr>
        </p:nvPicPr>
        <p:blipFill>
          <a:blip r:embed="rId4" cstate="print"/>
          <a:stretch>
            <a:fillRect/>
          </a:stretch>
        </p:blipFill>
        <p:spPr>
          <a:xfrm>
            <a:off x="2714644" y="3857652"/>
            <a:ext cx="3714744" cy="278605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p:txBody>
          <a:bodyPr>
            <a:normAutofit/>
          </a:bodyPr>
          <a:lstStyle/>
          <a:p>
            <a:pPr>
              <a:buNone/>
            </a:pPr>
            <a:endParaRPr lang="lv-LV" sz="2000" dirty="0" smtClean="0"/>
          </a:p>
          <a:p>
            <a:pPr algn="ctr">
              <a:buNone/>
            </a:pPr>
            <a:r>
              <a:rPr lang="lv-LV" sz="2400" dirty="0"/>
              <a:t> </a:t>
            </a:r>
            <a:r>
              <a:rPr lang="lv-LV" sz="2400" dirty="0" smtClean="0"/>
              <a:t>       </a:t>
            </a:r>
            <a:r>
              <a:rPr lang="lv-LV" sz="2800" b="1" i="1" dirty="0" smtClean="0"/>
              <a:t>Psihokorekcijas pasakas </a:t>
            </a:r>
          </a:p>
          <a:p>
            <a:pPr algn="ctr">
              <a:buNone/>
            </a:pPr>
            <a:r>
              <a:rPr lang="lv-LV" sz="2800" b="1" i="1" dirty="0" smtClean="0"/>
              <a:t>“Ezītis”lasījums</a:t>
            </a:r>
            <a:endParaRPr lang="lv-LV" sz="2800" b="1" i="1" dirty="0"/>
          </a:p>
          <a:p>
            <a:pPr>
              <a:buNone/>
            </a:pPr>
            <a:r>
              <a:rPr lang="lv-LV" sz="2000" dirty="0" smtClean="0"/>
              <a:t>Prognozējamais rezultāts-</a:t>
            </a:r>
          </a:p>
          <a:p>
            <a:pPr>
              <a:buNone/>
            </a:pPr>
            <a:r>
              <a:rPr lang="lv-LV" sz="2000" dirty="0" smtClean="0"/>
              <a:t>      skolēni </a:t>
            </a:r>
            <a:r>
              <a:rPr lang="lv-LV" sz="2000" dirty="0"/>
              <a:t>izprot, ka </a:t>
            </a:r>
            <a:r>
              <a:rPr lang="lv-LV" sz="2000" dirty="0" smtClean="0"/>
              <a:t> </a:t>
            </a:r>
            <a:r>
              <a:rPr lang="lv-LV" sz="2000" dirty="0"/>
              <a:t>vienam </a:t>
            </a:r>
            <a:r>
              <a:rPr lang="lv-LV" sz="2000" dirty="0" smtClean="0"/>
              <a:t>otrs </a:t>
            </a:r>
            <a:r>
              <a:rPr lang="lv-LV" sz="2000" dirty="0"/>
              <a:t>ir jāpieņem </a:t>
            </a:r>
            <a:r>
              <a:rPr lang="lv-LV" sz="2000" dirty="0" smtClean="0"/>
              <a:t>tāds, </a:t>
            </a:r>
            <a:r>
              <a:rPr lang="lv-LV" sz="2000" dirty="0"/>
              <a:t>kāds viņš </a:t>
            </a:r>
            <a:r>
              <a:rPr lang="lv-LV" sz="2000" dirty="0" smtClean="0"/>
              <a:t>ir.</a:t>
            </a:r>
            <a:endParaRPr lang="lv-LV"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571472" y="1714488"/>
            <a:ext cx="8186766" cy="5214974"/>
          </a:xfrm>
        </p:spPr>
        <p:txBody>
          <a:bodyPr>
            <a:normAutofit/>
          </a:bodyPr>
          <a:lstStyle/>
          <a:p>
            <a:pPr algn="ctr">
              <a:buNone/>
            </a:pPr>
            <a:r>
              <a:rPr lang="lv-LV" sz="2800" b="1" i="1" dirty="0" smtClean="0"/>
              <a:t>Situācijas apraksts “Vai tā ir vardarbība?”</a:t>
            </a:r>
          </a:p>
          <a:p>
            <a:pPr>
              <a:buNone/>
            </a:pPr>
            <a:r>
              <a:rPr lang="lv-LV" sz="2000" dirty="0" smtClean="0"/>
              <a:t>Uzdevums </a:t>
            </a:r>
            <a:r>
              <a:rPr lang="lv-LV" sz="2000" dirty="0"/>
              <a:t>– noteikt, vai dotajā situācijā vērojama vardarbība</a:t>
            </a:r>
            <a:r>
              <a:rPr lang="lv-LV" sz="2000" dirty="0" smtClean="0"/>
              <a:t>.</a:t>
            </a:r>
          </a:p>
          <a:p>
            <a:pPr>
              <a:buNone/>
            </a:pPr>
            <a:r>
              <a:rPr lang="lv-LV" sz="2000" dirty="0" smtClean="0"/>
              <a:t>Prognozējamais rezultāts-</a:t>
            </a:r>
          </a:p>
          <a:p>
            <a:pPr>
              <a:buNone/>
            </a:pPr>
            <a:r>
              <a:rPr lang="lv-LV" sz="2000" dirty="0" smtClean="0"/>
              <a:t>      skolēni </a:t>
            </a:r>
            <a:r>
              <a:rPr lang="lv-LV" sz="2000" dirty="0"/>
              <a:t>izprot, kura situācija ir vardarbīga un kura nav. Skolēni apzinās, ka tā nav vardarbība, ja vecāki vai skolotājs taisnīgi kritizē bērna uzvedību un  rīkojas saskaņā ar mājās vai skolā pieņemtajiem noteikumiem</a:t>
            </a:r>
            <a:r>
              <a:rPr lang="lv-LV" sz="2000" dirty="0" smtClean="0"/>
              <a:t>.</a:t>
            </a:r>
          </a:p>
          <a:p>
            <a:pPr>
              <a:buNone/>
            </a:pPr>
            <a:endParaRPr lang="lv-LV" sz="2000" dirty="0"/>
          </a:p>
          <a:p>
            <a:pPr>
              <a:buNone/>
            </a:pPr>
            <a:r>
              <a:rPr lang="lv-LV" sz="2000" b="1" dirty="0" smtClean="0"/>
              <a:t>Vai </a:t>
            </a:r>
            <a:r>
              <a:rPr lang="lv-LV" sz="2000" b="1" dirty="0"/>
              <a:t>tā ir vardarbība</a:t>
            </a:r>
            <a:r>
              <a:rPr lang="lv-LV" sz="2000" b="1" dirty="0" smtClean="0"/>
              <a:t>?</a:t>
            </a:r>
          </a:p>
          <a:p>
            <a:pPr>
              <a:buNone/>
            </a:pPr>
            <a:r>
              <a:rPr lang="lv-LV" sz="2000" u="sng" dirty="0" smtClean="0"/>
              <a:t>Piemērs:</a:t>
            </a:r>
            <a:endParaRPr lang="lv-LV" sz="2000" u="sng" dirty="0"/>
          </a:p>
          <a:p>
            <a:r>
              <a:rPr lang="lv-LV" sz="2000" dirty="0"/>
              <a:t>Jānis dodas uz skolu, taču māte palūdz uzvilkt virsjaku, jo ārā ir auksts.</a:t>
            </a:r>
          </a:p>
          <a:p>
            <a:r>
              <a:rPr lang="lv-LV" sz="2000" dirty="0" smtClean="0"/>
              <a:t>Skolas ēdnīcā kāds devītās klases skolēns Aigaram no sestās klases  piedraud un atņem pusdienām domāto naudu.</a:t>
            </a:r>
          </a:p>
          <a:p>
            <a:pPr>
              <a:buNone/>
            </a:pPr>
            <a:endParaRPr lang="lv-LV"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p:txBody>
          <a:bodyPr>
            <a:normAutofit lnSpcReduction="10000"/>
          </a:bodyPr>
          <a:lstStyle/>
          <a:p>
            <a:pPr>
              <a:buNone/>
            </a:pPr>
            <a:r>
              <a:rPr lang="lv-LV" b="1" dirty="0" smtClean="0"/>
              <a:t>Vardarbība</a:t>
            </a:r>
          </a:p>
          <a:p>
            <a:pPr>
              <a:buNone/>
            </a:pPr>
            <a:r>
              <a:rPr lang="lv-LV" sz="2400" dirty="0" smtClean="0"/>
              <a:t>	-ilgstošs psihisks vai fizisks ļaunums, ko persona vai personu grupa nodara kādam cilvēkam, kas konkrētajā situācijā nespēj sevi aizstāvēt,</a:t>
            </a:r>
          </a:p>
          <a:p>
            <a:pPr>
              <a:buNone/>
            </a:pPr>
            <a:r>
              <a:rPr lang="lv-LV" sz="2400" dirty="0" smtClean="0"/>
              <a:t>    -cita cilvēka apzināta piespiešana darīt nepieņemamo, nepatīkamo,</a:t>
            </a:r>
          </a:p>
          <a:p>
            <a:pPr>
              <a:buNone/>
            </a:pPr>
            <a:r>
              <a:rPr lang="lv-LV" sz="2400" dirty="0" smtClean="0"/>
              <a:t>    -tas ir process, kas postoši un kaitīgi ietekmē bērna dabisko fizisko augšanu, attīstību un labklājību,</a:t>
            </a:r>
          </a:p>
          <a:p>
            <a:pPr>
              <a:buNone/>
            </a:pPr>
            <a:r>
              <a:rPr lang="lv-LV" sz="2400" dirty="0" smtClean="0"/>
              <a:t>    - tās iznākums ir bērna ievainojums.</a:t>
            </a:r>
          </a:p>
          <a:p>
            <a:pPr>
              <a:buNone/>
            </a:pPr>
            <a:r>
              <a:rPr lang="lv-LV" sz="2400" dirty="0" smtClean="0"/>
              <a:t>Secinājums: </a:t>
            </a:r>
          </a:p>
          <a:p>
            <a:pPr>
              <a:buNone/>
            </a:pPr>
            <a:r>
              <a:rPr lang="lv-LV" sz="2400" b="1" dirty="0" smtClean="0">
                <a:solidFill>
                  <a:schemeClr val="accent2">
                    <a:lumMod val="75000"/>
                  </a:schemeClr>
                </a:solidFill>
              </a:rPr>
              <a:t>Vardarbība apdraud Tavu veselību, attīstību un labsajūtu!</a:t>
            </a:r>
            <a:endParaRPr lang="lv-LV" sz="2400"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6" name="analize_secinajums.m4v">
            <a:hlinkClick r:id="" action="ppaction://media"/>
          </p:cNvPr>
          <p:cNvPicPr>
            <a:picLocks noGrp="1" noRot="1" noChangeAspect="1"/>
          </p:cNvPicPr>
          <p:nvPr>
            <p:ph sz="quarter"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4" name="Content Placeholder 3"/>
          <p:cNvSpPr>
            <a:spLocks noGrp="1"/>
          </p:cNvSpPr>
          <p:nvPr>
            <p:ph sz="quarter" idx="2"/>
          </p:nvPr>
        </p:nvSpPr>
        <p:spPr>
          <a:xfrm>
            <a:off x="609600" y="2438400"/>
            <a:ext cx="4033838" cy="3581400"/>
          </a:xfrm>
        </p:spPr>
        <p:txBody>
          <a:bodyPr>
            <a:normAutofit/>
          </a:bodyPr>
          <a:lstStyle/>
          <a:p>
            <a:pPr>
              <a:buNone/>
            </a:pPr>
            <a:r>
              <a:rPr lang="lv-LV" sz="2400" dirty="0" smtClean="0"/>
              <a:t>Prognozējamais rezultāts - skolēni saprot,ka vardarbība ne pie kādiem apstākļiem nav attaisnojama. Ir jājūt empātija, iedomājoties, kā pats justos upura lomā.</a:t>
            </a:r>
          </a:p>
          <a:p>
            <a:pPr>
              <a:buNone/>
            </a:pPr>
            <a:endParaRPr lang="lv-LV" dirty="0" smtClean="0"/>
          </a:p>
          <a:p>
            <a:pPr>
              <a:buNone/>
            </a:pPr>
            <a:r>
              <a:rPr lang="lv-LV" dirty="0" smtClean="0"/>
              <a:t>     </a:t>
            </a:r>
            <a:endParaRPr lang="lv-LV" dirty="0"/>
          </a:p>
        </p:txBody>
      </p:sp>
      <p:sp>
        <p:nvSpPr>
          <p:cNvPr id="6" name="Content Placeholder 5"/>
          <p:cNvSpPr>
            <a:spLocks noGrp="1"/>
          </p:cNvSpPr>
          <p:nvPr>
            <p:ph sz="quarter" idx="4"/>
          </p:nvPr>
        </p:nvSpPr>
        <p:spPr/>
        <p:txBody>
          <a:bodyPr>
            <a:normAutofit fontScale="77500" lnSpcReduction="20000"/>
          </a:bodyPr>
          <a:lstStyle/>
          <a:p>
            <a:pPr>
              <a:buNone/>
            </a:pPr>
            <a:r>
              <a:rPr lang="lv-LV" dirty="0" smtClean="0"/>
              <a:t>1.Kas bija Zane dotajā situācijā – upuris vai varmāka?</a:t>
            </a:r>
          </a:p>
          <a:p>
            <a:pPr>
              <a:buNone/>
            </a:pPr>
            <a:r>
              <a:rPr lang="lv-LV" dirty="0" smtClean="0"/>
              <a:t>2.Vai Tev patika vai nepatika Zane?Kāpēc?</a:t>
            </a:r>
          </a:p>
          <a:p>
            <a:pPr>
              <a:buNone/>
            </a:pPr>
            <a:r>
              <a:rPr lang="lv-LV" dirty="0" smtClean="0"/>
              <a:t>3.Ko Zane darīja vardarbības situācijā?</a:t>
            </a:r>
          </a:p>
          <a:p>
            <a:pPr>
              <a:buNone/>
            </a:pPr>
            <a:r>
              <a:rPr lang="lv-LV" dirty="0" smtClean="0"/>
              <a:t>4.Vai Tu domā, ka Zane rīkojās pareizi?Pamato atbildi!</a:t>
            </a:r>
          </a:p>
          <a:p>
            <a:pPr>
              <a:buNone/>
            </a:pPr>
            <a:r>
              <a:rPr lang="lv-LV" dirty="0" smtClean="0"/>
              <a:t>5.Kā Tu šādā situācijā būtu rīkojies Zanes vietā?</a:t>
            </a:r>
          </a:p>
          <a:p>
            <a:pPr>
              <a:buNone/>
            </a:pPr>
            <a:endParaRPr lang="lv-LV" dirty="0"/>
          </a:p>
        </p:txBody>
      </p:sp>
      <p:sp>
        <p:nvSpPr>
          <p:cNvPr id="3" name="Text Placeholder 2"/>
          <p:cNvSpPr>
            <a:spLocks noGrp="1"/>
          </p:cNvSpPr>
          <p:nvPr>
            <p:ph type="body" sz="quarter" idx="1"/>
          </p:nvPr>
        </p:nvSpPr>
        <p:spPr/>
        <p:txBody>
          <a:bodyPr/>
          <a:lstStyle/>
          <a:p>
            <a:r>
              <a:rPr lang="lv-LV" dirty="0"/>
              <a:t>Video „Konfliktsituācija </a:t>
            </a:r>
            <a:r>
              <a:rPr lang="lv-LV" dirty="0" smtClean="0"/>
              <a:t>skolā”</a:t>
            </a:r>
            <a:endParaRPr lang="lv-LV" dirty="0"/>
          </a:p>
        </p:txBody>
      </p:sp>
      <p:sp>
        <p:nvSpPr>
          <p:cNvPr id="5" name="Text Placeholder 4"/>
          <p:cNvSpPr>
            <a:spLocks noGrp="1"/>
          </p:cNvSpPr>
          <p:nvPr>
            <p:ph type="body" sz="quarter" idx="3"/>
          </p:nvPr>
        </p:nvSpPr>
        <p:spPr/>
        <p:txBody>
          <a:bodyPr/>
          <a:lstStyle/>
          <a:p>
            <a:r>
              <a:rPr lang="lv-LV" dirty="0" smtClean="0"/>
              <a:t>Jautājumi diskusijai</a:t>
            </a:r>
            <a:endParaRPr lang="lv-LV"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612648" y="1600200"/>
            <a:ext cx="8153400" cy="5257800"/>
          </a:xfrm>
        </p:spPr>
        <p:txBody>
          <a:bodyPr>
            <a:normAutofit/>
          </a:bodyPr>
          <a:lstStyle/>
          <a:p>
            <a:pPr>
              <a:buNone/>
            </a:pPr>
            <a:r>
              <a:rPr lang="lv-LV" b="1" dirty="0" smtClean="0"/>
              <a:t>Vardarbības veidi:</a:t>
            </a:r>
            <a:endParaRPr lang="lv-LV" sz="2600" b="1" i="1" dirty="0" smtClean="0"/>
          </a:p>
          <a:p>
            <a:pPr>
              <a:buNone/>
            </a:pPr>
            <a:r>
              <a:rPr lang="lv-LV" sz="2600" b="1" i="1" dirty="0" smtClean="0"/>
              <a:t>Tieša vardarbība</a:t>
            </a:r>
          </a:p>
          <a:p>
            <a:r>
              <a:rPr lang="lv-LV" sz="2300" dirty="0" smtClean="0"/>
              <a:t>Verbāla ( apsaukāšana)</a:t>
            </a:r>
          </a:p>
          <a:p>
            <a:r>
              <a:rPr lang="lv-LV" sz="2300" dirty="0" smtClean="0"/>
              <a:t>Fiziska ( pagrūšana, sišana, skriešana virsū, speršana utt.)</a:t>
            </a:r>
          </a:p>
          <a:p>
            <a:r>
              <a:rPr lang="lv-LV" sz="2300" dirty="0" smtClean="0"/>
              <a:t>Aizvainojoši žesti</a:t>
            </a:r>
          </a:p>
          <a:p>
            <a:r>
              <a:rPr lang="lv-LV" sz="2300" dirty="0" smtClean="0"/>
              <a:t>Izspiešana</a:t>
            </a:r>
          </a:p>
          <a:p>
            <a:r>
              <a:rPr lang="lv-LV" sz="2300" dirty="0" smtClean="0"/>
              <a:t>E- vardarbība</a:t>
            </a:r>
          </a:p>
          <a:p>
            <a:pPr>
              <a:buNone/>
            </a:pPr>
            <a:r>
              <a:rPr lang="lv-LV" sz="2800" b="1" i="1" dirty="0" smtClean="0"/>
              <a:t>Netieša vardarbība </a:t>
            </a:r>
          </a:p>
          <a:p>
            <a:r>
              <a:rPr lang="lv-LV" sz="2300" dirty="0" smtClean="0"/>
              <a:t>Nerunāšana</a:t>
            </a:r>
          </a:p>
          <a:p>
            <a:r>
              <a:rPr lang="lv-LV" sz="2300" dirty="0" smtClean="0"/>
              <a:t>Ignorēšana</a:t>
            </a:r>
          </a:p>
          <a:p>
            <a:pPr>
              <a:buNone/>
            </a:pPr>
            <a:endParaRPr lang="lv-LV" sz="2600" dirty="0" smtClean="0"/>
          </a:p>
          <a:p>
            <a:endParaRPr lang="lv-LV" dirty="0"/>
          </a:p>
        </p:txBody>
      </p:sp>
      <p:pic>
        <p:nvPicPr>
          <p:cNvPr id="4" name="Picture 3" descr="C:\Documents and Settings\matematika\My Documents\My Pictures\pāridarījuma problēma.bmp"/>
          <p:cNvPicPr/>
          <p:nvPr/>
        </p:nvPicPr>
        <p:blipFill>
          <a:blip r:embed="rId3" cstate="print"/>
          <a:srcRect l="58430" t="8800" r="3035" b="52344"/>
          <a:stretch>
            <a:fillRect/>
          </a:stretch>
        </p:blipFill>
        <p:spPr bwMode="auto">
          <a:xfrm rot="16200000">
            <a:off x="5673311" y="4042201"/>
            <a:ext cx="2025857" cy="26568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p:txBody>
          <a:bodyPr>
            <a:normAutofit/>
          </a:bodyPr>
          <a:lstStyle/>
          <a:p>
            <a:pPr>
              <a:buNone/>
            </a:pPr>
            <a:r>
              <a:rPr lang="lv-LV" sz="3200" b="1" dirty="0" smtClean="0">
                <a:solidFill>
                  <a:schemeClr val="accent2">
                    <a:lumMod val="75000"/>
                  </a:schemeClr>
                </a:solidFill>
              </a:rPr>
              <a:t>Iegaumē!</a:t>
            </a:r>
            <a:r>
              <a:rPr lang="lv-LV" sz="3200" dirty="0" smtClean="0">
                <a:solidFill>
                  <a:schemeClr val="accent2">
                    <a:lumMod val="75000"/>
                  </a:schemeClr>
                </a:solidFill>
              </a:rPr>
              <a:t> </a:t>
            </a:r>
          </a:p>
          <a:p>
            <a:pPr>
              <a:buNone/>
            </a:pPr>
            <a:r>
              <a:rPr lang="lv-LV" sz="2600" dirty="0" smtClean="0"/>
              <a:t>1.Neviens pārinodarījums nav jāatstāj bez ievērības.</a:t>
            </a:r>
          </a:p>
          <a:p>
            <a:pPr>
              <a:buNone/>
            </a:pPr>
            <a:r>
              <a:rPr lang="lv-LV" sz="2600" dirty="0" smtClean="0"/>
              <a:t>2.Pāridarītāji, kas panākuši savu, ir pārliecināti, ka arī turpmāk ar vardarbību sasniegs iecerēto.</a:t>
            </a:r>
          </a:p>
          <a:p>
            <a:pPr>
              <a:buNone/>
            </a:pPr>
            <a:r>
              <a:rPr lang="lv-LV" sz="2600" dirty="0" smtClean="0"/>
              <a:t>3.Pāridarījumi vienmēr rada ciešanas.</a:t>
            </a:r>
          </a:p>
          <a:p>
            <a:pPr>
              <a:buNone/>
            </a:pPr>
            <a:r>
              <a:rPr lang="lv-LV" sz="2600" dirty="0" smtClean="0"/>
              <a:t>4. Apsaukāšana vai ignorēšana, sišana vai piespiešana darīt to, ko otrs negrib, - tā ir cietsirdība.</a:t>
            </a:r>
          </a:p>
          <a:p>
            <a:pPr>
              <a:buNone/>
            </a:pPr>
            <a:endParaRPr lang="lv-LV" b="1" dirty="0" smtClean="0"/>
          </a:p>
        </p:txBody>
      </p:sp>
      <p:pic>
        <p:nvPicPr>
          <p:cNvPr id="4" name="Picture 3" descr="C:\Documents and Settings\matematika\My Documents\My Pictures\Apsaukāšana.bmp"/>
          <p:cNvPicPr/>
          <p:nvPr/>
        </p:nvPicPr>
        <p:blipFill>
          <a:blip r:embed="rId3" cstate="print"/>
          <a:srcRect l="49901" t="15595" r="31333" b="49358"/>
          <a:stretch>
            <a:fillRect/>
          </a:stretch>
        </p:blipFill>
        <p:spPr bwMode="auto">
          <a:xfrm rot="16200000">
            <a:off x="7055088" y="-482848"/>
            <a:ext cx="983952" cy="23782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20" y="1328758"/>
          <a:ext cx="8183562" cy="5029200"/>
        </p:xfrm>
        <a:graphic>
          <a:graphicData uri="http://schemas.openxmlformats.org/drawingml/2006/table">
            <a:tbl>
              <a:tblPr firstRow="1" bandRow="1">
                <a:tableStyleId>{5C22544A-7EE6-4342-B048-85BDC9FD1C3A}</a:tableStyleId>
              </a:tblPr>
              <a:tblGrid>
                <a:gridCol w="1747515"/>
                <a:gridCol w="6436047"/>
              </a:tblGrid>
              <a:tr h="618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0" dirty="0" smtClean="0">
                          <a:solidFill>
                            <a:schemeClr val="tx1"/>
                          </a:solidFill>
                        </a:rPr>
                        <a:t>Pirmā taktika</a:t>
                      </a:r>
                    </a:p>
                    <a:p>
                      <a:endParaRPr lang="lv-LV" dirty="0"/>
                    </a:p>
                  </a:txBody>
                  <a:tcPr marL="90928" marR="90928">
                    <a:solidFill>
                      <a:schemeClr val="accent1">
                        <a:lumMod val="20000"/>
                        <a:lumOff val="80000"/>
                      </a:schemeClr>
                    </a:solidFill>
                  </a:tcPr>
                </a:tc>
                <a:tc>
                  <a:txBody>
                    <a:bodyPr/>
                    <a:lstStyle/>
                    <a:p>
                      <a:pPr algn="l"/>
                      <a:r>
                        <a:rPr lang="lv-LV" sz="1800" b="1" dirty="0" smtClean="0">
                          <a:solidFill>
                            <a:schemeClr val="tx1"/>
                          </a:solidFill>
                        </a:rPr>
                        <a:t>Centies ignorēt pārinodarītāju vai stingri saki: “Izbeidz!”, pagriezies, ej projām.</a:t>
                      </a:r>
                      <a:endParaRPr lang="lv-LV" dirty="0">
                        <a:solidFill>
                          <a:schemeClr val="tx1"/>
                        </a:solidFill>
                      </a:endParaRPr>
                    </a:p>
                  </a:txBody>
                  <a:tcPr marL="90928" marR="90928">
                    <a:solidFill>
                      <a:schemeClr val="accent1">
                        <a:lumMod val="20000"/>
                        <a:lumOff val="80000"/>
                      </a:schemeClr>
                    </a:solidFill>
                  </a:tcPr>
                </a:tc>
              </a:tr>
              <a:tr h="618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Otrā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Mēģini neizrādīt savu sarūgtinājumu vai dusmas</a:t>
                      </a:r>
                      <a:r>
                        <a:rPr lang="lv-LV" sz="1400" u="none" dirty="0" smtClean="0"/>
                        <a:t>.</a:t>
                      </a:r>
                    </a:p>
                    <a:p>
                      <a:endParaRPr lang="lv-LV" dirty="0"/>
                    </a:p>
                  </a:txBody>
                  <a:tcPr marL="90928" marR="90928"/>
                </a:tc>
              </a:tr>
              <a:tr h="618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Trešā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Necīnies pretī, ja nespēj sev palīdzēt.</a:t>
                      </a:r>
                    </a:p>
                    <a:p>
                      <a:endParaRPr lang="lv-LV" dirty="0"/>
                    </a:p>
                  </a:txBody>
                  <a:tcPr marL="90928" marR="90928"/>
                </a:tc>
              </a:tr>
              <a:tr h="618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Ceturtā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Jau iepriekš izdomā jocīgas vai gudras atbildes.</a:t>
                      </a:r>
                    </a:p>
                    <a:p>
                      <a:endParaRPr lang="lv-LV" dirty="0"/>
                    </a:p>
                  </a:txBody>
                  <a:tcPr marL="90928" marR="90928"/>
                </a:tc>
              </a:tr>
              <a:tr h="618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Piektā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Pie spoguļa izkop savu stāju.</a:t>
                      </a:r>
                    </a:p>
                    <a:p>
                      <a:endParaRPr lang="lv-LV" dirty="0"/>
                    </a:p>
                  </a:txBody>
                  <a:tcPr marL="90928" marR="90928"/>
                </a:tc>
              </a:tr>
              <a:tr h="8832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Sestā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lv-LV" sz="1800" b="1" u="none" kern="1200" dirty="0" smtClean="0">
                          <a:solidFill>
                            <a:schemeClr val="dk1"/>
                          </a:solidFill>
                          <a:latin typeface="+mn-lt"/>
                          <a:ea typeface="+mn-ea"/>
                          <a:cs typeface="+mn-cs"/>
                        </a:rPr>
                        <a:t>Atzīmē pārestības personiskajā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lv-LV" sz="1800" b="1" u="none" kern="1200" dirty="0" smtClean="0">
                          <a:solidFill>
                            <a:schemeClr val="dk1"/>
                          </a:solidFill>
                          <a:latin typeface="+mn-lt"/>
                          <a:ea typeface="+mn-ea"/>
                          <a:cs typeface="+mn-cs"/>
                        </a:rPr>
                        <a:t>dienasgrāmatā.</a:t>
                      </a:r>
                      <a:endParaRPr lang="lv-LV" sz="1800" b="1" u="none" dirty="0" smtClean="0"/>
                    </a:p>
                    <a:p>
                      <a:endParaRPr lang="lv-LV" dirty="0"/>
                    </a:p>
                  </a:txBody>
                  <a:tcPr marL="90928" marR="90928"/>
                </a:tc>
              </a:tr>
              <a:tr h="8832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dirty="0" smtClean="0"/>
                        <a:t>Septītā taktika</a:t>
                      </a:r>
                    </a:p>
                    <a:p>
                      <a:endParaRPr lang="lv-LV" dirty="0"/>
                    </a:p>
                  </a:txBody>
                  <a:tcPr marL="90928" marR="9092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Pastāsti vecākiem vai citiem sev tuviem cilvēkiem, ka tev nepieciešama palīdzība!</a:t>
                      </a:r>
                    </a:p>
                    <a:p>
                      <a:endParaRPr lang="lv-LV" dirty="0"/>
                    </a:p>
                  </a:txBody>
                  <a:tcPr marL="90928" marR="90928"/>
                </a:tc>
              </a:tr>
            </a:tbl>
          </a:graphicData>
        </a:graphic>
      </p:graphicFrame>
      <p:sp>
        <p:nvSpPr>
          <p:cNvPr id="4" name="Title 1"/>
          <p:cNvSpPr txBox="1">
            <a:spLocks/>
          </p:cNvSpPr>
          <p:nvPr/>
        </p:nvSpPr>
        <p:spPr>
          <a:xfrm>
            <a:off x="276252" y="80946"/>
            <a:ext cx="8153400" cy="9906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v-LV" sz="4400" b="0" i="0" u="none" strike="noStrike" kern="1200" cap="none" spc="0" normalizeH="0" baseline="0" noProof="0" dirty="0" smtClean="0">
                <a:ln>
                  <a:noFill/>
                </a:ln>
                <a:solidFill>
                  <a:schemeClr val="tx2"/>
                </a:solidFill>
                <a:effectLst/>
                <a:uLnTx/>
                <a:uFillTx/>
                <a:latin typeface="+mj-lt"/>
                <a:ea typeface="+mj-ea"/>
                <a:cs typeface="+mj-cs"/>
              </a:rPr>
              <a:t>Upura taktikas</a:t>
            </a:r>
            <a:endParaRPr kumimoji="0" lang="lv-LV" sz="44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ardarbibasveidi.m4v">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p:txBody>
          <a:bodyPr>
            <a:normAutofit/>
          </a:bodyPr>
          <a:lstStyle/>
          <a:p>
            <a:pPr>
              <a:buNone/>
            </a:pPr>
            <a:r>
              <a:rPr lang="lv-LV" sz="2800" b="1" i="1" dirty="0"/>
              <a:t>Lomu </a:t>
            </a:r>
            <a:r>
              <a:rPr lang="lv-LV" sz="2800" b="1" i="1" dirty="0" smtClean="0"/>
              <a:t>spēle </a:t>
            </a:r>
            <a:r>
              <a:rPr lang="lv-LV" sz="2800" b="1" i="1" dirty="0"/>
              <a:t>„Mana rīcība vardarbības gadījumā</a:t>
            </a:r>
            <a:r>
              <a:rPr lang="lv-LV" sz="2800" b="1" i="1" dirty="0" smtClean="0"/>
              <a:t>”</a:t>
            </a:r>
          </a:p>
          <a:p>
            <a:pPr>
              <a:buNone/>
            </a:pPr>
            <a:r>
              <a:rPr lang="lv-LV" sz="2000" dirty="0" smtClean="0"/>
              <a:t>Prognozējamais rezultāts-</a:t>
            </a:r>
          </a:p>
          <a:p>
            <a:pPr>
              <a:buNone/>
            </a:pPr>
            <a:r>
              <a:rPr lang="lv-LV" sz="2000" dirty="0" smtClean="0"/>
              <a:t>      skolēni </a:t>
            </a:r>
            <a:r>
              <a:rPr lang="lv-LV" sz="2000" dirty="0"/>
              <a:t>zina, ka vardarbības gadījumā atbalsts jāmeklē pie pieaugušajiem, taču ar dažām metodēm var arī pats palīdzēt sev, pretojoties svešai iedarbībai un ietekmei</a:t>
            </a:r>
            <a:r>
              <a:rPr lang="lv-LV" sz="2000" dirty="0" smtClean="0"/>
              <a:t>.</a:t>
            </a:r>
          </a:p>
          <a:p>
            <a:pPr>
              <a:buNone/>
            </a:pPr>
            <a:r>
              <a:rPr lang="lv-LV" sz="2000" u="sng" dirty="0" smtClean="0"/>
              <a:t>Piemērs:</a:t>
            </a:r>
          </a:p>
          <a:p>
            <a:pPr>
              <a:buNone/>
            </a:pPr>
            <a:r>
              <a:rPr lang="lv-LV" sz="1800" dirty="0"/>
              <a:t>Es esmu Raitis,mācos 4. klasē. Man ir brilles un zobu platīte, tāpēc Kārlis no 8. klases mani vienmēr apsmej, saukā par briļļaino zobaini, reizēm arī iesper ar kāju.</a:t>
            </a:r>
          </a:p>
          <a:p>
            <a:pPr>
              <a:buNone/>
            </a:pPr>
            <a:r>
              <a:rPr lang="lv-LV" sz="1800" i="1" dirty="0"/>
              <a:t>Pirmā taktika</a:t>
            </a:r>
            <a:r>
              <a:rPr lang="lv-LV" sz="1800" dirty="0"/>
              <a:t>.</a:t>
            </a:r>
          </a:p>
          <a:p>
            <a:pPr>
              <a:buNone/>
            </a:pPr>
            <a:r>
              <a:rPr lang="lv-LV" sz="1800" dirty="0"/>
              <a:t>Saku:„Tu vienreiz varētu </a:t>
            </a:r>
            <a:r>
              <a:rPr lang="lv-LV" sz="1800" u="sng" dirty="0"/>
              <a:t>izbeigt!</a:t>
            </a:r>
            <a:r>
              <a:rPr lang="lv-LV" sz="1800" dirty="0"/>
              <a:t> Tas sen vairs nav interesanti!”</a:t>
            </a:r>
          </a:p>
          <a:p>
            <a:pPr>
              <a:buNone/>
            </a:pPr>
            <a:r>
              <a:rPr lang="lv-LV" sz="1800" dirty="0"/>
              <a:t>Pagriežos un eju projām.</a:t>
            </a:r>
          </a:p>
          <a:p>
            <a:pPr>
              <a:buNone/>
            </a:pPr>
            <a:r>
              <a:rPr lang="lv-LV" sz="1800" dirty="0"/>
              <a:t>Kārlis paliek brīnoties.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norise</a:t>
            </a:r>
            <a:endParaRPr lang="lv-LV" dirty="0"/>
          </a:p>
        </p:txBody>
      </p:sp>
      <p:sp>
        <p:nvSpPr>
          <p:cNvPr id="3" name="Content Placeholder 2"/>
          <p:cNvSpPr>
            <a:spLocks noGrp="1"/>
          </p:cNvSpPr>
          <p:nvPr>
            <p:ph sz="quarter" idx="1"/>
          </p:nvPr>
        </p:nvSpPr>
        <p:spPr>
          <a:xfrm>
            <a:off x="612648" y="1600200"/>
            <a:ext cx="4745170" cy="4495800"/>
          </a:xfrm>
        </p:spPr>
        <p:txBody>
          <a:bodyPr>
            <a:normAutofit lnSpcReduction="10000"/>
          </a:bodyPr>
          <a:lstStyle/>
          <a:p>
            <a:pPr algn="ctr">
              <a:buNone/>
            </a:pPr>
            <a:r>
              <a:rPr lang="lv-LV" sz="2800" b="1" dirty="0"/>
              <a:t>Spēle </a:t>
            </a:r>
            <a:r>
              <a:rPr lang="lv-LV" sz="2800" b="1" dirty="0" smtClean="0"/>
              <a:t>„Es </a:t>
            </a:r>
            <a:r>
              <a:rPr lang="lv-LV" sz="2800" b="1" dirty="0"/>
              <a:t>tev, tu- man</a:t>
            </a:r>
            <a:r>
              <a:rPr lang="lv-LV" sz="2800" b="1" dirty="0" smtClean="0"/>
              <a:t>!”</a:t>
            </a:r>
          </a:p>
          <a:p>
            <a:pPr>
              <a:buNone/>
            </a:pPr>
            <a:r>
              <a:rPr lang="lv-LV" sz="2000" dirty="0" smtClean="0"/>
              <a:t>Uzdevums – </a:t>
            </a:r>
          </a:p>
          <a:p>
            <a:pPr>
              <a:buNone/>
            </a:pPr>
            <a:r>
              <a:rPr lang="lv-LV" sz="2000" dirty="0"/>
              <a:t> </a:t>
            </a:r>
            <a:r>
              <a:rPr lang="lv-LV" sz="2000" dirty="0" smtClean="0"/>
              <a:t>     skolēni </a:t>
            </a:r>
            <a:r>
              <a:rPr lang="lv-LV" sz="2000" dirty="0"/>
              <a:t>izvelk spēļu kārtis, uz kurām ir atšķirīgi izteikumi. </a:t>
            </a:r>
            <a:r>
              <a:rPr lang="lv-LV" sz="2000" dirty="0" smtClean="0"/>
              <a:t>Jānolasa izteikums un jāpasaka, </a:t>
            </a:r>
            <a:r>
              <a:rPr lang="lv-LV" sz="2000" dirty="0"/>
              <a:t>pēc kura teksta lasīšanas rodas pozitīvas emocijas, pēc kura- negatīvas. Pamatot savas domas</a:t>
            </a:r>
            <a:r>
              <a:rPr lang="lv-LV" sz="2000" dirty="0" smtClean="0"/>
              <a:t>.</a:t>
            </a:r>
          </a:p>
          <a:p>
            <a:pPr>
              <a:buNone/>
            </a:pPr>
            <a:endParaRPr lang="lv-LV" sz="2000" dirty="0" smtClean="0"/>
          </a:p>
          <a:p>
            <a:pPr>
              <a:buNone/>
            </a:pPr>
            <a:r>
              <a:rPr lang="lv-LV" sz="2000" dirty="0" smtClean="0"/>
              <a:t>Prognozējamais rezultāts-</a:t>
            </a:r>
          </a:p>
          <a:p>
            <a:pPr>
              <a:buNone/>
            </a:pPr>
            <a:r>
              <a:rPr lang="lv-LV" sz="2000" dirty="0" smtClean="0"/>
              <a:t>     skolēni </a:t>
            </a:r>
            <a:r>
              <a:rPr lang="lv-LV" sz="2000" dirty="0"/>
              <a:t>secina, ka daudz patīkamāk ir dzirdēt pozitīvos apgalvojumus, </a:t>
            </a:r>
            <a:endParaRPr lang="lv-LV" sz="2000" dirty="0" smtClean="0"/>
          </a:p>
          <a:p>
            <a:pPr>
              <a:buNone/>
            </a:pPr>
            <a:r>
              <a:rPr lang="lv-LV" sz="2000" dirty="0"/>
              <a:t> </a:t>
            </a:r>
            <a:r>
              <a:rPr lang="lv-LV" sz="2000" dirty="0" smtClean="0"/>
              <a:t>    tie </a:t>
            </a:r>
            <a:r>
              <a:rPr lang="lv-LV" sz="2000" dirty="0"/>
              <a:t>rada labas emocijas un prieku atrasties otra tuvumā.</a:t>
            </a:r>
          </a:p>
        </p:txBody>
      </p:sp>
      <p:pic>
        <p:nvPicPr>
          <p:cNvPr id="4" name="estevtuman.m4v">
            <a:hlinkClick r:id="" action="ppaction://media"/>
          </p:cNvPr>
          <p:cNvPicPr>
            <a:picLocks noRot="1" noChangeAspect="1"/>
          </p:cNvPicPr>
          <p:nvPr>
            <a:videoFile r:link="rId1"/>
          </p:nvPr>
        </p:nvPicPr>
        <p:blipFill>
          <a:blip r:embed="rId4" cstate="print"/>
          <a:stretch>
            <a:fillRect/>
          </a:stretch>
        </p:blipFill>
        <p:spPr>
          <a:xfrm>
            <a:off x="5048243" y="3786182"/>
            <a:ext cx="4095757" cy="307181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Izmantotā literatūra un resursi</a:t>
            </a:r>
            <a:endParaRPr lang="lv-LV" dirty="0"/>
          </a:p>
        </p:txBody>
      </p:sp>
      <p:sp>
        <p:nvSpPr>
          <p:cNvPr id="3" name="Content Placeholder 2"/>
          <p:cNvSpPr>
            <a:spLocks noGrp="1"/>
          </p:cNvSpPr>
          <p:nvPr>
            <p:ph sz="quarter" idx="1"/>
          </p:nvPr>
        </p:nvSpPr>
        <p:spPr/>
        <p:txBody>
          <a:bodyPr>
            <a:normAutofit/>
          </a:bodyPr>
          <a:lstStyle/>
          <a:p>
            <a:pPr>
              <a:buNone/>
            </a:pPr>
            <a:endParaRPr lang="lv-LV" dirty="0" smtClean="0"/>
          </a:p>
          <a:p>
            <a:pPr>
              <a:buNone/>
            </a:pPr>
            <a:r>
              <a:rPr lang="lv-LV" dirty="0" smtClean="0"/>
              <a:t>1.M.Eljotas grāmata </a:t>
            </a:r>
            <a:r>
              <a:rPr lang="lv-LV" dirty="0"/>
              <a:t>„Aizstāvēt sevi”, </a:t>
            </a:r>
            <a:endParaRPr lang="lv-LV" dirty="0" smtClean="0"/>
          </a:p>
          <a:p>
            <a:pPr>
              <a:buNone/>
            </a:pPr>
            <a:r>
              <a:rPr lang="lv-LV" dirty="0" smtClean="0"/>
              <a:t>2.M.O </a:t>
            </a:r>
            <a:r>
              <a:rPr lang="lv-LV" dirty="0"/>
              <a:t>Mūras,S.Dž.Mintona </a:t>
            </a:r>
            <a:r>
              <a:rPr lang="lv-LV" dirty="0" smtClean="0"/>
              <a:t>rokasgrāmata </a:t>
            </a:r>
            <a:r>
              <a:rPr lang="lv-LV" dirty="0"/>
              <a:t>„Kā novērst vardarbību skolās”, </a:t>
            </a:r>
          </a:p>
          <a:p>
            <a:pPr>
              <a:buNone/>
            </a:pPr>
            <a:r>
              <a:rPr lang="lv-LV" dirty="0" smtClean="0"/>
              <a:t>3.A.Smirnovas pasaka </a:t>
            </a:r>
            <a:r>
              <a:rPr lang="lv-LV" dirty="0"/>
              <a:t>„Ezītis” </a:t>
            </a:r>
            <a:endParaRPr lang="lv-LV" dirty="0" smtClean="0"/>
          </a:p>
          <a:p>
            <a:pPr>
              <a:buNone/>
            </a:pPr>
            <a:r>
              <a:rPr lang="lv-LV" dirty="0" smtClean="0"/>
              <a:t>4.Video </a:t>
            </a:r>
            <a:r>
              <a:rPr lang="lv-LV" dirty="0"/>
              <a:t>„Konfliktsituācijas skolā</a:t>
            </a:r>
            <a:r>
              <a:rPr lang="lv-LV" dirty="0" smtClean="0"/>
              <a:t>”.</a:t>
            </a:r>
          </a:p>
          <a:p>
            <a:pPr>
              <a:buNone/>
            </a:pPr>
            <a:endParaRPr lang="lv-LV" dirty="0" smtClean="0"/>
          </a:p>
          <a:p>
            <a:pPr>
              <a:buNone/>
            </a:pPr>
            <a:r>
              <a:rPr lang="lv-LV" dirty="0" smtClean="0"/>
              <a:t>Paldies autoriem!     </a:t>
            </a:r>
            <a:endParaRPr lang="lv-LV" dirty="0"/>
          </a:p>
          <a:p>
            <a:pPr>
              <a:buNone/>
            </a:pPr>
            <a:endParaRPr lang="lv-LV" dirty="0"/>
          </a:p>
        </p:txBody>
      </p:sp>
      <p:pic>
        <p:nvPicPr>
          <p:cNvPr id="4" name="Picture 3" descr="http://www.zvaigzne.lv/images/books/42789/300x0_cover.jpg"/>
          <p:cNvPicPr/>
          <p:nvPr/>
        </p:nvPicPr>
        <p:blipFill>
          <a:blip r:embed="rId3" cstate="print"/>
          <a:srcRect/>
          <a:stretch>
            <a:fillRect/>
          </a:stretch>
        </p:blipFill>
        <p:spPr bwMode="auto">
          <a:xfrm>
            <a:off x="6072198" y="3357562"/>
            <a:ext cx="2500330" cy="33575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Skolēnu izteikumi pēc stundas</a:t>
            </a:r>
            <a:endParaRPr lang="lv-LV" sz="3200" dirty="0"/>
          </a:p>
        </p:txBody>
      </p:sp>
      <p:graphicFrame>
        <p:nvGraphicFramePr>
          <p:cNvPr id="4" name="Content Placeholder 3"/>
          <p:cNvGraphicFramePr>
            <a:graphicFrameLocks noGrp="1"/>
          </p:cNvGraphicFramePr>
          <p:nvPr>
            <p:ph sz="quarter" idx="1"/>
          </p:nvPr>
        </p:nvGraphicFramePr>
        <p:xfrm>
          <a:off x="642910" y="1928802"/>
          <a:ext cx="8153400" cy="3931920"/>
        </p:xfrm>
        <a:graphic>
          <a:graphicData uri="http://schemas.openxmlformats.org/drawingml/2006/table">
            <a:tbl>
              <a:tblPr firstRow="1" bandRow="1">
                <a:tableStyleId>{5C22544A-7EE6-4342-B048-85BDC9FD1C3A}</a:tableStyleId>
              </a:tblPr>
              <a:tblGrid>
                <a:gridCol w="8153400"/>
              </a:tblGrid>
              <a:tr h="370840">
                <a:tc>
                  <a:txBody>
                    <a:bodyPr/>
                    <a:lstStyle/>
                    <a:p>
                      <a:r>
                        <a:rPr lang="lv-LV" sz="1800" b="0" kern="1200" dirty="0" smtClean="0">
                          <a:solidFill>
                            <a:schemeClr val="tx1"/>
                          </a:solidFill>
                          <a:latin typeface="+mn-lt"/>
                          <a:ea typeface="+mn-ea"/>
                          <a:cs typeface="+mn-cs"/>
                        </a:rPr>
                        <a:t>Mums klases stundā stāstīja par vardarbību.Es esmu bijis gan upuris, gan kauslis.Man nepatika tas, ka vajadzēja darīt to, ko es negribēju....</a:t>
                      </a:r>
                    </a:p>
                    <a:p>
                      <a:r>
                        <a:rPr lang="lv-LV" sz="1800" b="0" kern="1200" dirty="0" smtClean="0">
                          <a:solidFill>
                            <a:schemeClr val="tx1"/>
                          </a:solidFill>
                          <a:latin typeface="+mn-lt"/>
                          <a:ea typeface="+mn-ea"/>
                          <a:cs typeface="+mn-cs"/>
                        </a:rPr>
                        <a:t>Mums parādīja vienu video, kurā es Zanes vietā būtu somu atstājis un aizgājis.</a:t>
                      </a:r>
                      <a:endParaRPr lang="lv-LV" b="0" dirty="0">
                        <a:solidFill>
                          <a:schemeClr val="tx1"/>
                        </a:solidFill>
                      </a:endParaRPr>
                    </a:p>
                  </a:txBody>
                  <a:tcPr marL="90593" marR="90593"/>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kern="1200" dirty="0" smtClean="0">
                          <a:solidFill>
                            <a:schemeClr val="tx1"/>
                          </a:solidFill>
                          <a:latin typeface="+mn-lt"/>
                          <a:ea typeface="+mn-ea"/>
                          <a:cs typeface="+mn-cs"/>
                        </a:rPr>
                        <a:t>Šodien pārrunātā tēma man palīdzēs, ja mani kādreiz apcels...</a:t>
                      </a:r>
                    </a:p>
                    <a:p>
                      <a:endParaRPr lang="lv-LV" dirty="0">
                        <a:solidFill>
                          <a:schemeClr val="tx1"/>
                        </a:solidFill>
                      </a:endParaRPr>
                    </a:p>
                  </a:txBody>
                  <a:tcPr marL="90593" marR="90593"/>
                </a:tc>
              </a:tr>
              <a:tr h="370840">
                <a:tc>
                  <a:txBody>
                    <a:bodyPr/>
                    <a:lstStyle/>
                    <a:p>
                      <a:r>
                        <a:rPr lang="lv-LV" sz="1800" kern="1200" dirty="0" smtClean="0">
                          <a:solidFill>
                            <a:schemeClr val="dk1"/>
                          </a:solidFill>
                          <a:latin typeface="+mn-lt"/>
                          <a:ea typeface="+mn-ea"/>
                          <a:cs typeface="+mn-cs"/>
                        </a:rPr>
                        <a:t>Nekad nevajag ignorēt cilvēkus, kam nav tik daudz naudas...Ja kāds skolā mani aiztiktu, tad es ietu mājās pie spoguļa un mācītos uzvedību pret vardarbību...</a:t>
                      </a:r>
                    </a:p>
                    <a:p>
                      <a:r>
                        <a:rPr lang="lv-LV" sz="1800" kern="1200" dirty="0" smtClean="0">
                          <a:solidFill>
                            <a:schemeClr val="dk1"/>
                          </a:solidFill>
                          <a:latin typeface="+mn-lt"/>
                          <a:ea typeface="+mn-ea"/>
                          <a:cs typeface="+mn-cs"/>
                        </a:rPr>
                        <a:t>Man liekas. ka tas ir ļoti labi- runāt par vardarbību, tā slikti cilvēki var mainīties</a:t>
                      </a:r>
                      <a:endParaRPr lang="lv-LV" dirty="0"/>
                    </a:p>
                  </a:txBody>
                  <a:tcPr marL="90593" marR="90593">
                    <a:solidFill>
                      <a:schemeClr val="tx2">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kern="1200" dirty="0" smtClean="0">
                          <a:solidFill>
                            <a:schemeClr val="dk1"/>
                          </a:solidFill>
                          <a:latin typeface="+mn-lt"/>
                          <a:ea typeface="+mn-ea"/>
                          <a:cs typeface="+mn-cs"/>
                        </a:rPr>
                        <a:t>Stundu sākām ar sasveicināšanos, pēc tam iepazīstinājām katrs ar savu talantu. Tas bija jauki! Pārrunās noskaidrojās, ka gandrīz visiem bijušas dzīvē vardarbīgas situācijas....Uzzināju, ka ir taktikas, kā sevi aizstāvēt....Skolotāja saka, ka neviens nav pelnījis būt varmācības upuris, un es tam piekrītu....Es no šī stundas daudz  mācījos</a:t>
                      </a:r>
                      <a:endParaRPr lang="lv-LV" dirty="0" smtClean="0"/>
                    </a:p>
                    <a:p>
                      <a:endParaRPr lang="lv-LV" dirty="0"/>
                    </a:p>
                  </a:txBody>
                  <a:tcPr marL="90593" marR="90593">
                    <a:solidFill>
                      <a:schemeClr val="accent1">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Paldies par uzmanību!</a:t>
            </a:r>
            <a:endParaRPr lang="lv-LV" dirty="0"/>
          </a:p>
        </p:txBody>
      </p:sp>
      <p:sp>
        <p:nvSpPr>
          <p:cNvPr id="3" name="Content Placeholder 2"/>
          <p:cNvSpPr>
            <a:spLocks noGrp="1"/>
          </p:cNvSpPr>
          <p:nvPr>
            <p:ph sz="quarter" idx="1"/>
          </p:nvPr>
        </p:nvSpPr>
        <p:spPr>
          <a:xfrm>
            <a:off x="428596" y="1571612"/>
            <a:ext cx="8229600" cy="4525963"/>
          </a:xfrm>
        </p:spPr>
        <p:txBody>
          <a:bodyPr/>
          <a:lstStyle/>
          <a:p>
            <a:pPr algn="ctr">
              <a:buNone/>
            </a:pPr>
            <a:r>
              <a:rPr lang="lv-LV" dirty="0" smtClean="0"/>
              <a:t>Vienojamies, ka savā kolektīvā būsim:</a:t>
            </a:r>
          </a:p>
          <a:p>
            <a:pPr algn="ctr">
              <a:buNone/>
            </a:pPr>
            <a:r>
              <a:rPr lang="lv-LV" sz="3200" dirty="0" smtClean="0">
                <a:solidFill>
                  <a:schemeClr val="accent2">
                    <a:lumMod val="75000"/>
                  </a:schemeClr>
                </a:solidFill>
              </a:rPr>
              <a:t>“Viens par visiem, un visi par vienu!”</a:t>
            </a:r>
          </a:p>
          <a:p>
            <a:pPr>
              <a:buNone/>
            </a:pPr>
            <a:endParaRPr lang="lv-LV" dirty="0"/>
          </a:p>
        </p:txBody>
      </p:sp>
      <p:pic>
        <p:nvPicPr>
          <p:cNvPr id="4" name="Picture 2"/>
          <p:cNvPicPr>
            <a:picLocks noChangeAspect="1" noChangeArrowheads="1"/>
          </p:cNvPicPr>
          <p:nvPr/>
        </p:nvPicPr>
        <p:blipFill>
          <a:blip r:embed="rId3" cstate="print"/>
          <a:srcRect/>
          <a:stretch>
            <a:fillRect/>
          </a:stretch>
        </p:blipFill>
        <p:spPr bwMode="auto">
          <a:xfrm>
            <a:off x="2000232" y="2714620"/>
            <a:ext cx="4881575" cy="39428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statema">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istatema</Template>
  <TotalTime>4636</TotalTime>
  <Words>1557</Words>
  <Application>Microsoft Office PowerPoint</Application>
  <PresentationFormat>On-screen Show (4:3)</PresentationFormat>
  <Paragraphs>188</Paragraphs>
  <Slides>22</Slides>
  <Notes>18</Notes>
  <HiddenSlides>0</HiddenSlides>
  <MMClips>6</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istatema</vt:lpstr>
      <vt:lpstr>Iecavas internātpamatskola</vt:lpstr>
      <vt:lpstr>Klases stunda  “Vardarbība skolēnu vidū”</vt:lpstr>
      <vt:lpstr>Klases stunda  “Vardarbība skolēnu vidū”</vt:lpstr>
      <vt:lpstr>Stundas norise</vt:lpstr>
      <vt:lpstr>Slide 5</vt:lpstr>
      <vt:lpstr>Stundas norise</vt:lpstr>
      <vt:lpstr>Slide 7</vt:lpstr>
      <vt:lpstr>Stundas norise</vt:lpstr>
      <vt:lpstr>Stundas norise</vt:lpstr>
      <vt:lpstr>Stundas norise</vt:lpstr>
      <vt:lpstr>Stundas norise</vt:lpstr>
      <vt:lpstr>Slide 12</vt:lpstr>
      <vt:lpstr>Stundas norise</vt:lpstr>
      <vt:lpstr>Stundas norise</vt:lpstr>
      <vt:lpstr>Stundas norise</vt:lpstr>
      <vt:lpstr>Slide 16</vt:lpstr>
      <vt:lpstr>Slide 17</vt:lpstr>
      <vt:lpstr>Stundas norise</vt:lpstr>
      <vt:lpstr>Stundas norise</vt:lpstr>
      <vt:lpstr>Izmantotā literatūra un resursi</vt:lpstr>
      <vt:lpstr>Skolēnu izteikumi pēc stundas</vt:lpstr>
      <vt:lpstr>Paldies par uzmanību!</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Iecavas internātpamatskola</dc:title>
  <dc:creator>lietotajs</dc:creator>
  <cp:lastModifiedBy>lietotajs</cp:lastModifiedBy>
  <cp:revision>68</cp:revision>
  <dcterms:created xsi:type="dcterms:W3CDTF">2014-04-18T06:48:42Z</dcterms:created>
  <dcterms:modified xsi:type="dcterms:W3CDTF">2014-04-24T20:00:00Z</dcterms:modified>
</cp:coreProperties>
</file>