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handoutMasterIdLst>
    <p:handoutMasterId r:id="rId26"/>
  </p:handoutMasterIdLst>
  <p:sldIdLst>
    <p:sldId id="256" r:id="rId2"/>
    <p:sldId id="304" r:id="rId3"/>
    <p:sldId id="305" r:id="rId4"/>
    <p:sldId id="303" r:id="rId5"/>
    <p:sldId id="306" r:id="rId6"/>
    <p:sldId id="308" r:id="rId7"/>
    <p:sldId id="307" r:id="rId8"/>
    <p:sldId id="309" r:id="rId9"/>
    <p:sldId id="310" r:id="rId10"/>
    <p:sldId id="311" r:id="rId11"/>
    <p:sldId id="312" r:id="rId12"/>
    <p:sldId id="314" r:id="rId13"/>
    <p:sldId id="315" r:id="rId14"/>
    <p:sldId id="316" r:id="rId15"/>
    <p:sldId id="317" r:id="rId16"/>
    <p:sldId id="313" r:id="rId17"/>
    <p:sldId id="318" r:id="rId18"/>
    <p:sldId id="319" r:id="rId19"/>
    <p:sldId id="325" r:id="rId20"/>
    <p:sldId id="322" r:id="rId21"/>
    <p:sldId id="323" r:id="rId22"/>
    <p:sldId id="324" r:id="rId23"/>
    <p:sldId id="295" r:id="rId24"/>
    <p:sldId id="321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lv-LV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lv-LV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lv-LV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5C5F4EE-FF82-4A8C-B679-3F0266CFE6E7}" type="slidenum">
              <a:rPr lang="lv-LV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225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C5A1403-1048-4F73-9B99-7DB9DFA3969E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1E4D7D-E11F-4364-906B-4A486D9E5F7B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0E1F3B-1390-4924-9144-DE16F46D94FD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102B6-B035-4380-AA72-0EFD54368EE2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A16754-82B6-478E-878F-2C8F98950EE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49A8E3-9130-4C0B-AD86-C6606CEF1D41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EA1D7A-C74B-40C6-BBD9-B37B63B4EDE5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8B2914-84D8-4B2C-958C-789FB8DC7D5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27CBAB9-5C44-4538-AC52-3293C09DCF16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5CB5B-72F4-43BE-A58F-A510191A7E01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7478FE-D852-44EA-B6CF-D8055F1D5C3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DF580C9-BE78-4487-ADF2-B2EAD3487D1D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sz="4800" cap="all" dirty="0"/>
              <a:t>Uzvedības korekcijas apmācību programma augsta riska grupas vecākiem</a:t>
            </a:r>
            <a:endParaRPr lang="en-US" sz="4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7663" y="4943475"/>
            <a:ext cx="6154737" cy="695325"/>
          </a:xfrm>
        </p:spPr>
        <p:txBody>
          <a:bodyPr/>
          <a:lstStyle/>
          <a:p>
            <a:r>
              <a:rPr lang="lv-LV" dirty="0" smtClean="0"/>
              <a:t>2014.gada 3.decembris</a:t>
            </a:r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dirty="0" smtClean="0"/>
              <a:t>Veicināt vecāku personības pilnveidi, apgūstot zināšanas un prasmes, </a:t>
            </a:r>
            <a:r>
              <a:rPr lang="lv-LV" dirty="0" smtClean="0"/>
              <a:t>rosinot </a:t>
            </a:r>
            <a:r>
              <a:rPr lang="lv-LV" dirty="0" smtClean="0"/>
              <a:t>vecākus vērtību sistēmas attīstībai un jaunu uzvedības modeļu apgūšanai, tādējādi, radot priekšnoteikumus labvēlīgai sociālajai videi bērnu audzināšanai bioloģiskajā ģimenē.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cap="all" dirty="0" smtClean="0"/>
              <a:t>Programmas mērķis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 smtClean="0"/>
              <a:t>Novērtēt vecāku intereses, vajadzības, vērtības.</a:t>
            </a:r>
            <a:endParaRPr lang="en-US" dirty="0" smtClean="0"/>
          </a:p>
          <a:p>
            <a:pPr lvl="0"/>
            <a:r>
              <a:rPr lang="lv-LV" dirty="0" smtClean="0"/>
              <a:t>Veicināt vecākos </a:t>
            </a:r>
            <a:r>
              <a:rPr lang="lv-LV" dirty="0" smtClean="0"/>
              <a:t>vēlēšanos </a:t>
            </a:r>
            <a:r>
              <a:rPr lang="lv-LV" dirty="0" smtClean="0"/>
              <a:t>pilnveidoties, analizējot savu motivāciju. </a:t>
            </a:r>
            <a:endParaRPr lang="en-US" dirty="0" smtClean="0"/>
          </a:p>
          <a:p>
            <a:pPr lvl="0"/>
            <a:r>
              <a:rPr lang="lv-LV" dirty="0" smtClean="0"/>
              <a:t>Veidot vecākos prasmes un zināšanas bērnu audzināšanā un saskarsmē ar bērniem.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cap="all" dirty="0" smtClean="0"/>
              <a:t>Programmas UZDEVUMI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Balstās </a:t>
            </a:r>
            <a:r>
              <a:rPr lang="lv-LV" dirty="0"/>
              <a:t>uz </a:t>
            </a:r>
            <a:r>
              <a:rPr lang="lv-LV" dirty="0" smtClean="0"/>
              <a:t>modulāro </a:t>
            </a:r>
            <a:r>
              <a:rPr lang="lv-LV" dirty="0"/>
              <a:t>sistēmu</a:t>
            </a:r>
            <a:r>
              <a:rPr lang="lv-LV" dirty="0" smtClean="0"/>
              <a:t>:</a:t>
            </a:r>
          </a:p>
          <a:p>
            <a:pPr lvl="1"/>
            <a:r>
              <a:rPr lang="lv-LV" b="1" dirty="0"/>
              <a:t>Motivācijas veidošana</a:t>
            </a:r>
            <a:r>
              <a:rPr lang="lv-LV" dirty="0"/>
              <a:t> – 16 stundas;</a:t>
            </a:r>
            <a:endParaRPr lang="en-US" dirty="0"/>
          </a:p>
          <a:p>
            <a:pPr lvl="1"/>
            <a:r>
              <a:rPr lang="lv-LV" b="1" dirty="0"/>
              <a:t>Vecāku prasmes un zināšanas bērna audzināšanā</a:t>
            </a:r>
            <a:r>
              <a:rPr lang="lv-LV" dirty="0"/>
              <a:t> – 32 stundas;</a:t>
            </a:r>
            <a:endParaRPr lang="en-US" dirty="0"/>
          </a:p>
          <a:p>
            <a:pPr lvl="1"/>
            <a:r>
              <a:rPr lang="lv-LV" b="1" dirty="0"/>
              <a:t>Vecāku un bērnu savstarpējās attiecības</a:t>
            </a:r>
            <a:r>
              <a:rPr lang="lv-LV" dirty="0"/>
              <a:t> – 24 stundas, </a:t>
            </a:r>
            <a:endParaRPr lang="en-US" dirty="0"/>
          </a:p>
          <a:p>
            <a:r>
              <a:rPr lang="lv-LV" dirty="0" smtClean="0"/>
              <a:t>kopumā </a:t>
            </a:r>
            <a:r>
              <a:rPr lang="lv-LV" dirty="0"/>
              <a:t>sastāda 72 stundas.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r>
              <a:rPr lang="lv-LV" cap="all" dirty="0" smtClean="0"/>
              <a:t>Programmas saturs</a:t>
            </a:r>
            <a:endParaRPr lang="en-US" cap="al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lv-LV" dirty="0" smtClean="0"/>
              <a:t>	Programma ir praktiska un lietderīgi izmantojama:</a:t>
            </a:r>
            <a:endParaRPr lang="en-US" dirty="0" smtClean="0"/>
          </a:p>
          <a:p>
            <a:pPr lvl="1"/>
            <a:r>
              <a:rPr lang="lv-LV" dirty="0" smtClean="0"/>
              <a:t>pēc nepieciešamības - </a:t>
            </a:r>
            <a:r>
              <a:rPr lang="lv-LV" u="sng" dirty="0" smtClean="0"/>
              <a:t>var tikt īstenoti atsevišķi moduļi </a:t>
            </a:r>
            <a:r>
              <a:rPr lang="lv-LV" dirty="0" smtClean="0"/>
              <a:t>kā patstāvīgas programmas vecāku pilnveidei un izglītībai;</a:t>
            </a:r>
            <a:endParaRPr lang="en-US" dirty="0" smtClean="0"/>
          </a:p>
          <a:p>
            <a:pPr lvl="1"/>
            <a:r>
              <a:rPr lang="lv-LV" dirty="0" smtClean="0"/>
              <a:t>programmas moduļi ir īstenojami </a:t>
            </a:r>
            <a:r>
              <a:rPr lang="lv-LV" u="sng" dirty="0" smtClean="0"/>
              <a:t>kā individuāli, strādājot ar ģimeni, tā vecāku grupās</a:t>
            </a:r>
            <a:r>
              <a:rPr lang="lv-LV" dirty="0" smtClean="0"/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cap="all" dirty="0" smtClean="0"/>
              <a:t>Programmas īstenošanas veidi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lv-LV" b="1" dirty="0" smtClean="0"/>
          </a:p>
          <a:p>
            <a:pPr lvl="0"/>
            <a:r>
              <a:rPr lang="en-US" b="1" dirty="0" err="1" smtClean="0"/>
              <a:t>Mērķtiecības</a:t>
            </a:r>
            <a:r>
              <a:rPr lang="en-US" b="1" dirty="0" smtClean="0"/>
              <a:t> </a:t>
            </a:r>
            <a:r>
              <a:rPr lang="en-US" b="1" dirty="0" err="1" smtClean="0"/>
              <a:t>princips</a:t>
            </a:r>
            <a:endParaRPr lang="en-US" dirty="0" smtClean="0"/>
          </a:p>
          <a:p>
            <a:pPr lvl="0"/>
            <a:r>
              <a:rPr lang="en-US" b="1" dirty="0" err="1" smtClean="0"/>
              <a:t>Vērtību</a:t>
            </a:r>
            <a:r>
              <a:rPr lang="en-US" b="1" dirty="0" smtClean="0"/>
              <a:t> </a:t>
            </a:r>
            <a:r>
              <a:rPr lang="en-US" b="1" dirty="0" err="1" smtClean="0"/>
              <a:t>princips</a:t>
            </a:r>
            <a:endParaRPr lang="en-US" dirty="0" smtClean="0"/>
          </a:p>
          <a:p>
            <a:pPr lvl="0"/>
            <a:r>
              <a:rPr lang="en-US" b="1" dirty="0" err="1" smtClean="0"/>
              <a:t>Attīstības</a:t>
            </a:r>
            <a:r>
              <a:rPr lang="en-US" b="1" dirty="0" smtClean="0"/>
              <a:t> </a:t>
            </a:r>
            <a:r>
              <a:rPr lang="en-US" b="1" dirty="0" err="1" smtClean="0"/>
              <a:t>princips</a:t>
            </a:r>
            <a:endParaRPr lang="en-US" dirty="0" smtClean="0"/>
          </a:p>
          <a:p>
            <a:pPr lvl="0"/>
            <a:r>
              <a:rPr lang="en-US" b="1" dirty="0" smtClean="0"/>
              <a:t>Vides </a:t>
            </a:r>
            <a:r>
              <a:rPr lang="en-US" b="1" dirty="0" err="1" smtClean="0"/>
              <a:t>princips</a:t>
            </a:r>
            <a:endParaRPr lang="en-US" dirty="0" smtClean="0"/>
          </a:p>
          <a:p>
            <a:pPr lvl="0"/>
            <a:r>
              <a:rPr lang="en-US" b="1" dirty="0" err="1" smtClean="0"/>
              <a:t>Profesionalitātes</a:t>
            </a:r>
            <a:r>
              <a:rPr lang="en-US" b="1" dirty="0" smtClean="0"/>
              <a:t> </a:t>
            </a:r>
            <a:r>
              <a:rPr lang="en-US" b="1" dirty="0" err="1" smtClean="0"/>
              <a:t>princips</a:t>
            </a:r>
            <a:endParaRPr lang="en-US" dirty="0" smtClean="0"/>
          </a:p>
          <a:p>
            <a:pPr lvl="0"/>
            <a:r>
              <a:rPr lang="en-US" b="1" dirty="0" err="1" smtClean="0"/>
              <a:t>Kompetences</a:t>
            </a:r>
            <a:r>
              <a:rPr lang="en-US" b="1" dirty="0" smtClean="0"/>
              <a:t>  </a:t>
            </a:r>
            <a:r>
              <a:rPr lang="en-US" b="1" dirty="0" err="1" smtClean="0"/>
              <a:t>princips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cap="all" dirty="0" smtClean="0"/>
              <a:t>Programmas principi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dirty="0" smtClean="0"/>
              <a:t>	</a:t>
            </a:r>
            <a:r>
              <a:rPr lang="lv-LV" b="1" dirty="0" smtClean="0"/>
              <a:t>Uzvedības modifikācijas teorija</a:t>
            </a:r>
            <a:r>
              <a:rPr lang="lv-LV" dirty="0" smtClean="0"/>
              <a:t> balstās uz psihoterapeitisku pieeju un tās teorētiskā pamatojuma kopums ir vērsts uz </a:t>
            </a:r>
            <a:r>
              <a:rPr lang="lv-LV" dirty="0" err="1" smtClean="0"/>
              <a:t>dezadaptēta</a:t>
            </a:r>
            <a:r>
              <a:rPr lang="lv-LV" dirty="0" smtClean="0"/>
              <a:t> cilvēka uzvedības maiņu. </a:t>
            </a:r>
            <a:r>
              <a:rPr lang="lv-LV" dirty="0" smtClean="0"/>
              <a:t>[</a:t>
            </a:r>
            <a:r>
              <a:rPr lang="lv-LV" dirty="0" err="1" smtClean="0"/>
              <a:t>B.Fr.Skinner</a:t>
            </a:r>
            <a:r>
              <a:rPr lang="lv-LV" dirty="0" smtClean="0"/>
              <a:t>]</a:t>
            </a:r>
          </a:p>
          <a:p>
            <a:r>
              <a:rPr lang="lv-LV" dirty="0" smtClean="0"/>
              <a:t>Izmanto </a:t>
            </a:r>
            <a:r>
              <a:rPr lang="lv-LV" u="sng" dirty="0" smtClean="0"/>
              <a:t>uzvedības modelēšanu iekļaujot, prasmju apmācību, lomu spēles un atgriezenisko saiti</a:t>
            </a:r>
            <a:r>
              <a:rPr lang="lv-LV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Programmas pamatojums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 smtClean="0"/>
              <a:t>Sociālās</a:t>
            </a:r>
            <a:r>
              <a:rPr lang="en-US" b="1" dirty="0" smtClean="0"/>
              <a:t> </a:t>
            </a:r>
            <a:r>
              <a:rPr lang="en-US" b="1" dirty="0" err="1" smtClean="0"/>
              <a:t>apmācības</a:t>
            </a:r>
            <a:r>
              <a:rPr lang="en-US" b="1" dirty="0" smtClean="0"/>
              <a:t> </a:t>
            </a:r>
            <a:r>
              <a:rPr lang="en-US" b="1" dirty="0" err="1" smtClean="0"/>
              <a:t>teorija</a:t>
            </a:r>
            <a:r>
              <a:rPr lang="en-US" b="1" dirty="0" smtClean="0"/>
              <a:t> </a:t>
            </a:r>
            <a:r>
              <a:rPr lang="en-US" dirty="0" err="1" smtClean="0"/>
              <a:t>sevī</a:t>
            </a:r>
            <a:r>
              <a:rPr lang="en-US" dirty="0" smtClean="0"/>
              <a:t> </a:t>
            </a:r>
            <a:r>
              <a:rPr lang="en-US" dirty="0" err="1" smtClean="0"/>
              <a:t>ietver</a:t>
            </a:r>
            <a:r>
              <a:rPr lang="en-US" dirty="0" smtClean="0"/>
              <a:t> </a:t>
            </a:r>
            <a:r>
              <a:rPr lang="en-US" dirty="0" err="1" smtClean="0"/>
              <a:t>kognitīvos</a:t>
            </a:r>
            <a:r>
              <a:rPr lang="en-US" dirty="0" smtClean="0"/>
              <a:t> </a:t>
            </a:r>
            <a:r>
              <a:rPr lang="en-US" dirty="0" err="1" smtClean="0"/>
              <a:t>procesus</a:t>
            </a:r>
            <a:r>
              <a:rPr lang="en-US" dirty="0" smtClean="0"/>
              <a:t>. </a:t>
            </a:r>
            <a:r>
              <a:rPr lang="en-US" dirty="0" err="1" smtClean="0"/>
              <a:t>Sociālais</a:t>
            </a:r>
            <a:r>
              <a:rPr lang="en-US" dirty="0" smtClean="0"/>
              <a:t> </a:t>
            </a:r>
            <a:r>
              <a:rPr lang="en-US" dirty="0" err="1" smtClean="0"/>
              <a:t>darbinieks</a:t>
            </a:r>
            <a:r>
              <a:rPr lang="en-US" dirty="0" smtClean="0"/>
              <a:t> </a:t>
            </a:r>
            <a:r>
              <a:rPr lang="en-US" dirty="0" err="1" smtClean="0"/>
              <a:t>māca</a:t>
            </a:r>
            <a:r>
              <a:rPr lang="en-US" dirty="0" smtClean="0"/>
              <a:t> </a:t>
            </a:r>
            <a:r>
              <a:rPr lang="en-US" dirty="0" err="1" smtClean="0"/>
              <a:t>klientiem</a:t>
            </a:r>
            <a:r>
              <a:rPr lang="en-US" dirty="0" smtClean="0"/>
              <a:t> </a:t>
            </a:r>
            <a:r>
              <a:rPr lang="en-US" dirty="0" err="1" smtClean="0"/>
              <a:t>sociālās</a:t>
            </a:r>
            <a:r>
              <a:rPr lang="en-US" dirty="0" smtClean="0"/>
              <a:t> </a:t>
            </a:r>
            <a:r>
              <a:rPr lang="en-US" dirty="0" err="1" smtClean="0"/>
              <a:t>prasmes</a:t>
            </a:r>
            <a:r>
              <a:rPr lang="en-US" dirty="0" smtClean="0"/>
              <a:t> un </a:t>
            </a:r>
            <a:r>
              <a:rPr lang="en-US" dirty="0" err="1" smtClean="0"/>
              <a:t>iemaņas</a:t>
            </a:r>
            <a:r>
              <a:rPr lang="en-US" dirty="0" smtClean="0"/>
              <a:t>,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tiek</a:t>
            </a:r>
            <a:r>
              <a:rPr lang="en-US" dirty="0" smtClean="0"/>
              <a:t> </a:t>
            </a:r>
            <a:r>
              <a:rPr lang="en-US" dirty="0" err="1" smtClean="0"/>
              <a:t>virzītas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vēlamo</a:t>
            </a:r>
            <a:r>
              <a:rPr lang="en-US" dirty="0" smtClean="0"/>
              <a:t> </a:t>
            </a:r>
            <a:r>
              <a:rPr lang="en-US" dirty="0" err="1" smtClean="0"/>
              <a:t>uzvedību</a:t>
            </a:r>
            <a:r>
              <a:rPr lang="lv-LV" dirty="0" smtClean="0"/>
              <a:t> </a:t>
            </a:r>
            <a:r>
              <a:rPr lang="en-US" dirty="0" smtClean="0"/>
              <a:t>[</a:t>
            </a:r>
            <a:r>
              <a:rPr lang="en-US" dirty="0" smtClean="0"/>
              <a:t>J</a:t>
            </a:r>
            <a:r>
              <a:rPr lang="lv-LV" dirty="0" smtClean="0"/>
              <a:t>.</a:t>
            </a:r>
            <a:r>
              <a:rPr lang="en-US" dirty="0" err="1" smtClean="0"/>
              <a:t>F.Langres</a:t>
            </a:r>
            <a:r>
              <a:rPr lang="en-US" dirty="0" smtClean="0"/>
              <a:t>, </a:t>
            </a:r>
            <a:r>
              <a:rPr lang="en-US" dirty="0" smtClean="0"/>
              <a:t>M</a:t>
            </a:r>
            <a:r>
              <a:rPr lang="lv-LV" dirty="0" smtClean="0"/>
              <a:t>.</a:t>
            </a:r>
            <a:r>
              <a:rPr lang="en-US" dirty="0" smtClean="0"/>
              <a:t>Herbert</a:t>
            </a:r>
            <a:r>
              <a:rPr lang="en-US" dirty="0" smtClean="0"/>
              <a:t>, </a:t>
            </a:r>
            <a:r>
              <a:rPr lang="en-US" dirty="0" err="1" smtClean="0"/>
              <a:t>A.L.Laycock</a:t>
            </a:r>
            <a:r>
              <a:rPr lang="lv-LV" dirty="0" smtClean="0"/>
              <a:t>]</a:t>
            </a:r>
            <a:r>
              <a:rPr lang="en-US" dirty="0" smtClean="0"/>
              <a:t>. </a:t>
            </a:r>
            <a:endParaRPr lang="lv-LV" dirty="0" smtClean="0"/>
          </a:p>
          <a:p>
            <a:r>
              <a:rPr lang="lv-LV" dirty="0" smtClean="0"/>
              <a:t>A</a:t>
            </a:r>
            <a:r>
              <a:rPr lang="en-US" dirty="0" err="1" smtClean="0"/>
              <a:t>ktivizē</a:t>
            </a:r>
            <a:r>
              <a:rPr lang="en-US" dirty="0" smtClean="0"/>
              <a:t> </a:t>
            </a:r>
            <a:r>
              <a:rPr lang="en-US" dirty="0" err="1" smtClean="0"/>
              <a:t>vecāku</a:t>
            </a:r>
            <a:r>
              <a:rPr lang="en-US" dirty="0" smtClean="0"/>
              <a:t> </a:t>
            </a:r>
            <a:r>
              <a:rPr lang="en-US" dirty="0" err="1" smtClean="0"/>
              <a:t>stiprās</a:t>
            </a:r>
            <a:r>
              <a:rPr lang="en-US" dirty="0" smtClean="0"/>
              <a:t> </a:t>
            </a:r>
            <a:r>
              <a:rPr lang="en-US" dirty="0" err="1" smtClean="0"/>
              <a:t>puses</a:t>
            </a:r>
            <a:r>
              <a:rPr lang="en-US" dirty="0" smtClean="0"/>
              <a:t>, </a:t>
            </a:r>
            <a:r>
              <a:rPr lang="en-US" dirty="0" err="1" smtClean="0"/>
              <a:t>kuras</a:t>
            </a:r>
            <a:r>
              <a:rPr lang="en-US" dirty="0" smtClean="0"/>
              <a:t> </a:t>
            </a:r>
            <a:r>
              <a:rPr lang="en-US" dirty="0" err="1" smtClean="0"/>
              <a:t>palikušas</a:t>
            </a:r>
            <a:r>
              <a:rPr lang="en-US" dirty="0" smtClean="0"/>
              <a:t> </a:t>
            </a:r>
            <a:r>
              <a:rPr lang="en-US" dirty="0" err="1" smtClean="0"/>
              <a:t>neievērotas</a:t>
            </a:r>
            <a:r>
              <a:rPr lang="en-US" dirty="0" smtClean="0"/>
              <a:t> un </a:t>
            </a:r>
            <a:r>
              <a:rPr lang="en-US" dirty="0" err="1" smtClean="0"/>
              <a:t>sabalansē</a:t>
            </a:r>
            <a:r>
              <a:rPr lang="en-US" dirty="0" smtClean="0"/>
              <a:t> </a:t>
            </a:r>
            <a:r>
              <a:rPr lang="en-US" dirty="0" err="1" smtClean="0"/>
              <a:t>sabiedrībā</a:t>
            </a:r>
            <a:r>
              <a:rPr lang="en-US" dirty="0" smtClean="0"/>
              <a:t> </a:t>
            </a:r>
            <a:r>
              <a:rPr lang="en-US" dirty="0" err="1" smtClean="0"/>
              <a:t>pieņemtās</a:t>
            </a:r>
            <a:r>
              <a:rPr lang="en-US" dirty="0" smtClean="0"/>
              <a:t> </a:t>
            </a:r>
            <a:r>
              <a:rPr lang="en-US" dirty="0" err="1" smtClean="0"/>
              <a:t>noteiktās</a:t>
            </a:r>
            <a:r>
              <a:rPr lang="en-US" dirty="0" smtClean="0"/>
              <a:t> </a:t>
            </a:r>
            <a:r>
              <a:rPr lang="en-US" dirty="0" err="1" smtClean="0"/>
              <a:t>normas</a:t>
            </a:r>
            <a:r>
              <a:rPr lang="en-US" dirty="0" smtClean="0"/>
              <a:t>. </a:t>
            </a:r>
            <a:r>
              <a:rPr lang="lv-LV" dirty="0" smtClean="0"/>
              <a:t>Galvenais akcents ir vērsts uz vēlamās uzvedības mācīšanos un prasmju veidošanu, iekļaujot </a:t>
            </a:r>
            <a:r>
              <a:rPr lang="lv-LV" u="sng" dirty="0" smtClean="0"/>
              <a:t>modelēšanu, lomu spēles un atgriezenisko saiti.</a:t>
            </a:r>
            <a:endParaRPr lang="en-US" u="sng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Programmas pamatojums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b="1" dirty="0" smtClean="0"/>
              <a:t>Kognitīvi </a:t>
            </a:r>
            <a:r>
              <a:rPr lang="lv-LV" b="1" dirty="0" err="1" smtClean="0"/>
              <a:t>biheiviorālā</a:t>
            </a:r>
            <a:r>
              <a:rPr lang="lv-LV" b="1" dirty="0" smtClean="0"/>
              <a:t> teorija </a:t>
            </a:r>
            <a:r>
              <a:rPr lang="lv-LV" dirty="0" smtClean="0"/>
              <a:t>palīdz cilvēkam pazīt deformētas, sagrozītas domāšanas un </a:t>
            </a:r>
            <a:r>
              <a:rPr lang="lv-LV" dirty="0" err="1" smtClean="0"/>
              <a:t>disfunkcionālas</a:t>
            </a:r>
            <a:r>
              <a:rPr lang="lv-LV" dirty="0" smtClean="0"/>
              <a:t> izturēšanās modeļus. Ar sistemātiskām </a:t>
            </a:r>
            <a:r>
              <a:rPr lang="lv-LV" u="sng" dirty="0" smtClean="0"/>
              <a:t>pārrunām, apspriešanu </a:t>
            </a:r>
            <a:r>
              <a:rPr lang="lv-LV" dirty="0" smtClean="0"/>
              <a:t>un rūpīgi strukturētu </a:t>
            </a:r>
            <a:r>
              <a:rPr lang="lv-LV" dirty="0" err="1" smtClean="0"/>
              <a:t>biheiviorālu</a:t>
            </a:r>
            <a:r>
              <a:rPr lang="lv-LV" dirty="0" smtClean="0"/>
              <a:t> </a:t>
            </a:r>
            <a:r>
              <a:rPr lang="lv-LV" u="sng" dirty="0" smtClean="0"/>
              <a:t>uzdevumu</a:t>
            </a:r>
            <a:r>
              <a:rPr lang="lv-LV" dirty="0" smtClean="0"/>
              <a:t> cilvēks novērtē un modificē savas kļūdainās domas, </a:t>
            </a:r>
            <a:r>
              <a:rPr lang="lv-LV" dirty="0" err="1" smtClean="0"/>
              <a:t>disfunkcionālo</a:t>
            </a:r>
            <a:r>
              <a:rPr lang="lv-LV" dirty="0" smtClean="0"/>
              <a:t> uzvedību.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Programmas pamatojums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v-LV" cap="all" dirty="0" smtClean="0"/>
              <a:t>Darbs grupās</a:t>
            </a:r>
            <a:r>
              <a:rPr lang="lv-LV" dirty="0" smtClean="0"/>
              <a:t> - prasmju veidošana</a:t>
            </a:r>
          </a:p>
          <a:p>
            <a:r>
              <a:rPr lang="lv-LV" dirty="0" smtClean="0"/>
              <a:t>MINILEKCIJAS - iedziļināšanās tēmā</a:t>
            </a:r>
          </a:p>
          <a:p>
            <a:r>
              <a:rPr lang="en-US" dirty="0" smtClean="0"/>
              <a:t>DIALOGS</a:t>
            </a:r>
            <a:r>
              <a:rPr lang="lv-LV" dirty="0" smtClean="0"/>
              <a:t> - </a:t>
            </a:r>
            <a:r>
              <a:rPr lang="en-US" dirty="0" err="1" smtClean="0"/>
              <a:t>izpratnes</a:t>
            </a:r>
            <a:r>
              <a:rPr lang="en-US" dirty="0" smtClean="0"/>
              <a:t> </a:t>
            </a:r>
            <a:r>
              <a:rPr lang="en-US" dirty="0" err="1" smtClean="0"/>
              <a:t>veicināšana</a:t>
            </a:r>
            <a:endParaRPr lang="lv-LV" dirty="0" smtClean="0"/>
          </a:p>
          <a:p>
            <a:r>
              <a:rPr lang="en-US" cap="all" dirty="0" err="1" smtClean="0"/>
              <a:t>Diskusija</a:t>
            </a:r>
            <a:r>
              <a:rPr lang="en-US" cap="all" dirty="0" smtClean="0"/>
              <a:t> </a:t>
            </a:r>
            <a:r>
              <a:rPr lang="lv-LV" dirty="0" smtClean="0"/>
              <a:t>– viedokļu apmaiņa</a:t>
            </a:r>
          </a:p>
          <a:p>
            <a:r>
              <a:rPr lang="en-GB" cap="all" dirty="0" err="1" smtClean="0"/>
              <a:t>Prāta</a:t>
            </a:r>
            <a:r>
              <a:rPr lang="en-GB" cap="all" dirty="0" smtClean="0"/>
              <a:t> </a:t>
            </a:r>
            <a:r>
              <a:rPr lang="en-GB" cap="all" dirty="0" err="1" smtClean="0"/>
              <a:t>vētra</a:t>
            </a:r>
            <a:r>
              <a:rPr lang="en-GB" dirty="0" smtClean="0"/>
              <a:t> </a:t>
            </a:r>
            <a:r>
              <a:rPr lang="lv-LV" dirty="0" smtClean="0"/>
              <a:t>- ideju ģenerēšana un apkopošana</a:t>
            </a:r>
          </a:p>
          <a:p>
            <a:r>
              <a:rPr lang="en-GB" cap="all" dirty="0" err="1" smtClean="0"/>
              <a:t>modelēšana</a:t>
            </a:r>
            <a:r>
              <a:rPr lang="en-GB" cap="all" dirty="0" smtClean="0"/>
              <a:t> </a:t>
            </a:r>
            <a:r>
              <a:rPr lang="lv-LV" cap="all" dirty="0" smtClean="0"/>
              <a:t>- </a:t>
            </a:r>
            <a:r>
              <a:rPr lang="lv-LV" dirty="0" smtClean="0"/>
              <a:t>problēmu risināšana</a:t>
            </a:r>
          </a:p>
          <a:p>
            <a:r>
              <a:rPr lang="en-GB" dirty="0" smtClean="0"/>
              <a:t>SPĒLE</a:t>
            </a:r>
            <a:r>
              <a:rPr lang="lv-LV" dirty="0" smtClean="0"/>
              <a:t> - </a:t>
            </a:r>
            <a:r>
              <a:rPr lang="en-GB" dirty="0" err="1" smtClean="0"/>
              <a:t>prasmju</a:t>
            </a:r>
            <a:r>
              <a:rPr lang="en-GB" dirty="0" smtClean="0"/>
              <a:t> </a:t>
            </a:r>
            <a:r>
              <a:rPr lang="en-GB" dirty="0" err="1" smtClean="0"/>
              <a:t>veidošana</a:t>
            </a:r>
            <a:endParaRPr lang="lv-LV" dirty="0" smtClean="0"/>
          </a:p>
          <a:p>
            <a:r>
              <a:rPr lang="en-GB" cap="all" dirty="0" err="1" smtClean="0"/>
              <a:t>Lomu</a:t>
            </a:r>
            <a:r>
              <a:rPr lang="en-GB" cap="all" dirty="0" smtClean="0"/>
              <a:t> </a:t>
            </a:r>
            <a:r>
              <a:rPr lang="en-GB" cap="all" dirty="0" err="1" smtClean="0"/>
              <a:t>spēle</a:t>
            </a:r>
            <a:r>
              <a:rPr lang="lv-LV" cap="all" dirty="0" smtClean="0"/>
              <a:t> – </a:t>
            </a:r>
            <a:r>
              <a:rPr lang="en-GB" dirty="0" err="1" smtClean="0"/>
              <a:t>situāciju</a:t>
            </a:r>
            <a:r>
              <a:rPr lang="en-GB" dirty="0" smtClean="0"/>
              <a:t> </a:t>
            </a:r>
            <a:r>
              <a:rPr lang="en-GB" dirty="0" err="1" smtClean="0"/>
              <a:t>simulēšana</a:t>
            </a:r>
            <a:endParaRPr lang="lv-LV" cap="all" dirty="0" smtClean="0"/>
          </a:p>
          <a:p>
            <a:r>
              <a:rPr lang="en-GB" dirty="0" smtClean="0"/>
              <a:t>ATGRIEZENISKĀ SAITE </a:t>
            </a:r>
            <a:r>
              <a:rPr lang="lv-LV" dirty="0" smtClean="0"/>
              <a:t> - </a:t>
            </a:r>
            <a:r>
              <a:rPr lang="en-GB" dirty="0" err="1" smtClean="0"/>
              <a:t>savu</a:t>
            </a:r>
            <a:r>
              <a:rPr lang="en-GB" dirty="0" smtClean="0"/>
              <a:t> </a:t>
            </a:r>
            <a:r>
              <a:rPr lang="en-GB" dirty="0" err="1" smtClean="0"/>
              <a:t>izjūtu</a:t>
            </a:r>
            <a:r>
              <a:rPr lang="en-GB" dirty="0" smtClean="0"/>
              <a:t>, </a:t>
            </a:r>
            <a:r>
              <a:rPr lang="en-GB" dirty="0" err="1" smtClean="0"/>
              <a:t>viedokļa</a:t>
            </a:r>
            <a:r>
              <a:rPr lang="en-GB" dirty="0" smtClean="0"/>
              <a:t> </a:t>
            </a:r>
            <a:r>
              <a:rPr lang="en-GB" dirty="0" err="1" smtClean="0"/>
              <a:t>izteikšana</a:t>
            </a:r>
            <a:endParaRPr lang="lv-LV" dirty="0" smtClean="0"/>
          </a:p>
          <a:p>
            <a:r>
              <a:rPr lang="en-GB" dirty="0" smtClean="0"/>
              <a:t>NOMODA SAPNIS </a:t>
            </a:r>
            <a:r>
              <a:rPr lang="lv-LV" dirty="0" smtClean="0"/>
              <a:t>- iztēle</a:t>
            </a:r>
            <a:endParaRPr lang="lv-LV" cap="all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Programmā pielietojamās metodes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sociālie dienesti, </a:t>
            </a:r>
          </a:p>
          <a:p>
            <a:r>
              <a:rPr lang="lv-LV" dirty="0" smtClean="0"/>
              <a:t>dienas centri, </a:t>
            </a:r>
          </a:p>
          <a:p>
            <a:r>
              <a:rPr lang="lv-LV" dirty="0" smtClean="0"/>
              <a:t>u.c. institūcijas.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Programmas realizētāji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Katru moduli, ņemot vērā tā specifiku, vada divi profesionāļi:</a:t>
            </a:r>
            <a:endParaRPr lang="en-US" dirty="0" smtClean="0"/>
          </a:p>
          <a:p>
            <a:pPr lvl="1"/>
            <a:r>
              <a:rPr lang="lv-LV" u="sng" dirty="0" smtClean="0"/>
              <a:t>Motivācijas veidošana </a:t>
            </a:r>
            <a:r>
              <a:rPr lang="lv-LV" dirty="0" smtClean="0"/>
              <a:t>– psihologs vai psihoterapeits un sociālais darbinieks,</a:t>
            </a:r>
            <a:endParaRPr lang="en-US" dirty="0" smtClean="0"/>
          </a:p>
          <a:p>
            <a:pPr lvl="1"/>
            <a:r>
              <a:rPr lang="lv-LV" u="sng" dirty="0" smtClean="0"/>
              <a:t>Vecāku prasmes un zināšanas bērnu audzināšanā</a:t>
            </a:r>
            <a:r>
              <a:rPr lang="lv-LV" dirty="0" smtClean="0"/>
              <a:t> – sociālais darbinieks un psihologs vai psihoterapeits,</a:t>
            </a:r>
            <a:endParaRPr lang="en-US" dirty="0" smtClean="0"/>
          </a:p>
          <a:p>
            <a:pPr lvl="1"/>
            <a:r>
              <a:rPr lang="lv-LV" u="sng" dirty="0" smtClean="0"/>
              <a:t>Vecāku un bērnu savstarpējās attiecības </a:t>
            </a:r>
            <a:r>
              <a:rPr lang="lv-LV" dirty="0" smtClean="0"/>
              <a:t>– psihologs vai psihoterapeits un sociālais darbinieks.</a:t>
            </a:r>
            <a:endParaRPr lang="en-US" dirty="0" smtClean="0"/>
          </a:p>
          <a:p>
            <a:r>
              <a:rPr lang="lv-LV" dirty="0" smtClean="0"/>
              <a:t>Programmas realizācijas laikā nepieciešams nodrošināt programmas vadītāju </a:t>
            </a:r>
            <a:r>
              <a:rPr lang="lv-LV" dirty="0" err="1" smtClean="0"/>
              <a:t>supervīzijas</a:t>
            </a:r>
            <a:r>
              <a:rPr lang="lv-LV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Programmas vadītāji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Programmu realizē grupu darbā, iekļaujot no 6 līdz 10 dalībniekiem, ja grupu vada </a:t>
            </a:r>
            <a:r>
              <a:rPr lang="lv-LV" dirty="0" smtClean="0"/>
              <a:t>viens </a:t>
            </a:r>
            <a:r>
              <a:rPr lang="lv-LV" dirty="0" smtClean="0"/>
              <a:t>vadītājs. Ja grupu vada </a:t>
            </a:r>
            <a:r>
              <a:rPr lang="lv-LV" dirty="0" smtClean="0"/>
              <a:t>divi </a:t>
            </a:r>
            <a:r>
              <a:rPr lang="lv-LV" dirty="0" smtClean="0"/>
              <a:t>vadītāji, grupā var iekļaut ne vairāk kā 12 dalībniekus.</a:t>
            </a:r>
          </a:p>
          <a:p>
            <a:r>
              <a:rPr lang="lv-LV" dirty="0" smtClean="0"/>
              <a:t>Grupu dalībnieki tiek atlasīti, balstoties uz iepriekšējo novērtēšanu sociālajos dienestos (izmantojot </a:t>
            </a:r>
            <a:r>
              <a:rPr lang="lv-LV" u="sng" dirty="0" smtClean="0"/>
              <a:t>riska novērtēšanas skalas</a:t>
            </a:r>
            <a:r>
              <a:rPr lang="lv-LV" dirty="0" smtClean="0"/>
              <a:t>, anketēšanu u.c.), nosakot iztrūkstošās, nepilnīgās un reālās prasmes, kas ietekmē vecāku lomas pildīšanu bērnu audzināšanā.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Grupas veidošanas kritēriji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Programmā kopumā iekļautas 18 nodarbības līdz 4 stundām (4 x 45’) katra.</a:t>
            </a:r>
          </a:p>
          <a:p>
            <a:r>
              <a:rPr lang="lv-LV" dirty="0" smtClean="0"/>
              <a:t>Programmā papildus var iekļaut individuālas nodarbības motivācijai, atlasei un gala novērtējumam. </a:t>
            </a:r>
          </a:p>
          <a:p>
            <a:r>
              <a:rPr lang="lv-LV" dirty="0" smtClean="0"/>
              <a:t>Nodarbības tiek realizētas vienu līdz divas reizes nedēļā.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Plānotais laiks programmā</a:t>
            </a:r>
            <a:br>
              <a:rPr lang="lv-LV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v-LV" b="1" dirty="0" smtClean="0"/>
              <a:t>Godīgums</a:t>
            </a:r>
            <a:r>
              <a:rPr lang="lv-LV" dirty="0" smtClean="0"/>
              <a:t> - Vērtēšana ir brīva no vērtētāja aizspriedumiem un personiskā viedokļa uzspiešanas. Tā ir godīga, labvēlīga un vienāda pret visiem. Tā palīdz dalībniekiem atspoguļot viņu sasniegumu izaugsmi.</a:t>
            </a:r>
            <a:endParaRPr lang="en-US" dirty="0" smtClean="0"/>
          </a:p>
          <a:p>
            <a:r>
              <a:rPr lang="lv-LV" b="1" dirty="0" smtClean="0"/>
              <a:t>Atbilstība</a:t>
            </a:r>
            <a:r>
              <a:rPr lang="lv-LV" dirty="0" smtClean="0"/>
              <a:t> - Vērtēšana atbilst modulī paredzētajiem sasniegumiem. Tā dod iespēju novērtēt dalībnieku zināšanas, prasmes un attieksmes. Tā ir saistīta ar konkrētiem uzdevumiem.</a:t>
            </a:r>
            <a:endParaRPr lang="en-US" dirty="0" smtClean="0"/>
          </a:p>
          <a:p>
            <a:r>
              <a:rPr lang="lv-LV" b="1" dirty="0" smtClean="0"/>
              <a:t>Pilnveide</a:t>
            </a:r>
            <a:r>
              <a:rPr lang="lv-LV" dirty="0" smtClean="0"/>
              <a:t> - Vērtēšanai jādod pozitīvs ieguldījums dalībnieku personības pilnveidē un attīstībā. Tai jābūt izmantojamai turpmākajā darbā ar klientu. </a:t>
            </a:r>
            <a:endParaRPr lang="en-US" dirty="0" smtClean="0"/>
          </a:p>
          <a:p>
            <a:r>
              <a:rPr lang="lv-LV" b="1" dirty="0" smtClean="0"/>
              <a:t>Atklātība</a:t>
            </a:r>
            <a:r>
              <a:rPr lang="lv-LV" dirty="0" smtClean="0"/>
              <a:t> - Vērtēšanas kritērijiem jābūt visiem dalībniekiem zināmiem un skaidri izprotamiem. Vērtējuma pamatojumam ir jābūt pieejamam un saprotamam.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/>
              <a:t>Programmas dalībnieku sasniegumu vērtēšanas principi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Telpu iekārtojums</a:t>
            </a:r>
          </a:p>
          <a:p>
            <a:r>
              <a:rPr lang="lv-LV" dirty="0" smtClean="0"/>
              <a:t>Mācību palīglīdzekļi</a:t>
            </a:r>
          </a:p>
          <a:p>
            <a:r>
              <a:rPr lang="lv-LV" dirty="0" smtClean="0"/>
              <a:t>Grupas darbības pamatnosacījumi</a:t>
            </a:r>
          </a:p>
          <a:p>
            <a:r>
              <a:rPr lang="lv-LV" dirty="0" smtClean="0"/>
              <a:t>Vadlīnijas dienasgrāmatas veidošanai un lietošanai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Pamatnosacījumi programmas īstenošanai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lv-LV" b="1" cap="small" dirty="0" smtClean="0"/>
          </a:p>
          <a:p>
            <a:pPr marL="624078" lvl="0" indent="-514350">
              <a:buFont typeface="+mj-lt"/>
              <a:buAutoNum type="arabicPeriod"/>
            </a:pPr>
            <a:r>
              <a:rPr lang="lv-LV" b="1" cap="small" dirty="0" smtClean="0"/>
              <a:t>Sava ES </a:t>
            </a:r>
            <a:r>
              <a:rPr lang="lv-LV" b="1" cap="small" dirty="0" err="1" smtClean="0"/>
              <a:t>pašizpēte</a:t>
            </a:r>
            <a:r>
              <a:rPr lang="lv-LV" b="1" cap="all" dirty="0" smtClean="0"/>
              <a:t> </a:t>
            </a:r>
            <a:r>
              <a:rPr lang="lv-LV" cap="all" dirty="0" smtClean="0"/>
              <a:t>(4 </a:t>
            </a:r>
            <a:r>
              <a:rPr lang="lv-LV" dirty="0" smtClean="0"/>
              <a:t>stundas</a:t>
            </a:r>
            <a:r>
              <a:rPr lang="lv-LV" cap="all" dirty="0" smtClean="0"/>
              <a:t>)</a:t>
            </a:r>
          </a:p>
          <a:p>
            <a:pPr marL="624078" lvl="0" indent="-514350">
              <a:buFont typeface="+mj-lt"/>
              <a:buAutoNum type="arabicPeriod"/>
            </a:pPr>
            <a:endParaRPr lang="en-US" dirty="0" smtClean="0"/>
          </a:p>
          <a:p>
            <a:pPr marL="624078" lvl="0" indent="-514350">
              <a:buFont typeface="+mj-lt"/>
              <a:buAutoNum type="arabicPeriod"/>
            </a:pPr>
            <a:r>
              <a:rPr lang="en-US" b="1" cap="small" dirty="0" err="1" smtClean="0"/>
              <a:t>Personības</a:t>
            </a:r>
            <a:r>
              <a:rPr lang="en-US" b="1" cap="small" dirty="0" smtClean="0"/>
              <a:t> </a:t>
            </a:r>
            <a:r>
              <a:rPr lang="en-US" b="1" cap="small" dirty="0" err="1" smtClean="0"/>
              <a:t>resursi</a:t>
            </a:r>
            <a:r>
              <a:rPr lang="en-US" cap="all" dirty="0" smtClean="0"/>
              <a:t> </a:t>
            </a:r>
            <a:r>
              <a:rPr lang="lv-LV" dirty="0" smtClean="0"/>
              <a:t>(4 stundas)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  <a:p>
            <a:pPr marL="624078" lvl="0" indent="-514350">
              <a:buFont typeface="+mj-lt"/>
              <a:buAutoNum type="arabicPeriod"/>
            </a:pPr>
            <a:r>
              <a:rPr lang="lv-LV" b="1" cap="small" dirty="0" smtClean="0"/>
              <a:t>Dzīves vērtības un mērķi</a:t>
            </a:r>
            <a:r>
              <a:rPr lang="lv-LV" cap="small" dirty="0" smtClean="0"/>
              <a:t> (8 </a:t>
            </a:r>
            <a:r>
              <a:rPr lang="lv-LV" dirty="0" smtClean="0"/>
              <a:t>stundas</a:t>
            </a:r>
            <a:r>
              <a:rPr lang="lv-LV" cap="small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cap="all" dirty="0" smtClean="0"/>
              <a:t>1. MOTIVĀCIJAS veidošana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b="1" cap="small" dirty="0" smtClean="0"/>
              <a:t>1. Problēmu risināšana </a:t>
            </a:r>
            <a:r>
              <a:rPr lang="lv-LV" cap="small" dirty="0" smtClean="0"/>
              <a:t>(4 stundas)</a:t>
            </a: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2. Sadzīves organizēšana </a:t>
            </a:r>
            <a:r>
              <a:rPr lang="lv-LV" cap="small" dirty="0" smtClean="0"/>
              <a:t>(4 stundas)</a:t>
            </a: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3. Vecāku prasmes </a:t>
            </a:r>
            <a:r>
              <a:rPr lang="lv-LV" cap="small" dirty="0" smtClean="0"/>
              <a:t>(4 stundas)</a:t>
            </a: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4. Audzināšanas īpatnības bērniem ar uzvedības problēmām </a:t>
            </a:r>
            <a:r>
              <a:rPr lang="lv-LV" cap="small" dirty="0" smtClean="0"/>
              <a:t>(8 stundas)</a:t>
            </a: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5. Stresa pārvarēšana </a:t>
            </a:r>
            <a:r>
              <a:rPr lang="lv-LV" cap="small" dirty="0" smtClean="0"/>
              <a:t>(8 stundas)</a:t>
            </a: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6. </a:t>
            </a:r>
            <a:r>
              <a:rPr lang="de-DE" b="1" cap="small" dirty="0" smtClean="0"/>
              <a:t>konfliktu risināšana </a:t>
            </a:r>
            <a:r>
              <a:rPr lang="de-DE" cap="small" dirty="0" smtClean="0"/>
              <a:t>(4 stundas)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cap="all" dirty="0" smtClean="0"/>
              <a:t>2. Vecāku prasmes un zināšanas bērnu audzināšanā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b="1" cap="small" dirty="0" smtClean="0"/>
              <a:t>1. Vecāku un bērnu piesaiste </a:t>
            </a:r>
            <a:r>
              <a:rPr lang="lv-LV" cap="small" dirty="0" smtClean="0"/>
              <a:t>(4 </a:t>
            </a:r>
            <a:r>
              <a:rPr lang="lv-LV" dirty="0" smtClean="0"/>
              <a:t>stundas</a:t>
            </a:r>
            <a:r>
              <a:rPr lang="lv-LV" cap="small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2. Ģimenes emocionālā veselība </a:t>
            </a:r>
            <a:r>
              <a:rPr lang="lv-LV" cap="small" dirty="0" smtClean="0"/>
              <a:t>(4 </a:t>
            </a:r>
            <a:r>
              <a:rPr lang="lv-LV" dirty="0" smtClean="0"/>
              <a:t>stundas</a:t>
            </a:r>
            <a:r>
              <a:rPr lang="lv-LV" cap="small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3. Konflikti ģimenē </a:t>
            </a:r>
            <a:r>
              <a:rPr lang="lv-LV" cap="small" dirty="0" smtClean="0"/>
              <a:t>(8 </a:t>
            </a:r>
            <a:r>
              <a:rPr lang="lv-LV" dirty="0" smtClean="0"/>
              <a:t>stundas</a:t>
            </a:r>
            <a:r>
              <a:rPr lang="lv-LV" cap="small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lv-LV" b="1" cap="small" dirty="0" smtClean="0"/>
              <a:t>4. Vardarbība ģimenē </a:t>
            </a:r>
            <a:r>
              <a:rPr lang="lv-LV" cap="small" dirty="0" smtClean="0"/>
              <a:t>(8 </a:t>
            </a:r>
            <a:r>
              <a:rPr lang="lv-LV" dirty="0" smtClean="0"/>
              <a:t>stundas</a:t>
            </a:r>
            <a:r>
              <a:rPr lang="lv-LV" cap="small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lv-LV" cap="all" dirty="0" smtClean="0"/>
              <a:t/>
            </a:r>
            <a:br>
              <a:rPr lang="lv-LV" cap="all" dirty="0" smtClean="0"/>
            </a:br>
            <a:r>
              <a:rPr lang="lv-LV" cap="all" dirty="0" smtClean="0"/>
              <a:t>3. Vecāku un bērnu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lv-LV" cap="all" dirty="0" smtClean="0"/>
              <a:t>savstarpējās attiecības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Laiks - </a:t>
            </a:r>
            <a:r>
              <a:rPr lang="lv-LV" sz="2000" dirty="0" smtClean="0"/>
              <a:t>nodarbība plānota 4 stundām (45’x 4).</a:t>
            </a:r>
            <a:endParaRPr lang="en-US" sz="2000" dirty="0" smtClean="0"/>
          </a:p>
          <a:p>
            <a:r>
              <a:rPr lang="lv-LV" cap="small" dirty="0" smtClean="0"/>
              <a:t>Tēmas saturs - </a:t>
            </a:r>
            <a:r>
              <a:rPr lang="lv-LV" sz="2000" cap="small" dirty="0" smtClean="0"/>
              <a:t>v</a:t>
            </a:r>
            <a:r>
              <a:rPr lang="lv-LV" sz="2000" dirty="0" smtClean="0"/>
              <a:t>ecāku lomas bērnu audzināšanā apzināšanās. Vecāku pienākumi un atbildība bērnu audzināšanā. Vecāku prasmes un zināšanas veiksmīgai bērnu audzināšanai. </a:t>
            </a:r>
          </a:p>
          <a:p>
            <a:r>
              <a:rPr lang="lv-LV" sz="2400" dirty="0" smtClean="0"/>
              <a:t>Mērķis</a:t>
            </a:r>
            <a:r>
              <a:rPr lang="lv-LV" sz="2000" dirty="0" smtClean="0"/>
              <a:t> - attīstīt un pilnveidot vecāku prasmes un zināšanas, veicot pašizziņu un pašvērtējumu, identificējot nepieciešamās, apgūstamas prasmes un zināšanas, kas nepieciešamas bērnu audzināšanai.</a:t>
            </a:r>
          </a:p>
          <a:p>
            <a:pPr lvl="0"/>
            <a:r>
              <a:rPr lang="lv-LV" sz="2400" dirty="0" smtClean="0"/>
              <a:t>Paredzamie rezultāti – </a:t>
            </a:r>
          </a:p>
          <a:p>
            <a:pPr lvl="1"/>
            <a:r>
              <a:rPr lang="lv-LV" sz="2000" dirty="0" smtClean="0"/>
              <a:t>Attīstītas pašizziņas un pašvērtējuma prasmes;</a:t>
            </a:r>
            <a:endParaRPr lang="en-US" sz="2000" dirty="0" smtClean="0"/>
          </a:p>
          <a:p>
            <a:pPr lvl="1"/>
            <a:r>
              <a:rPr lang="lv-LV" sz="2000" dirty="0" smtClean="0"/>
              <a:t>Identificētas stiprās un vājās puses bērnu audzināšanā.</a:t>
            </a:r>
            <a:endParaRPr lang="en-US" sz="2000" dirty="0" smtClean="0"/>
          </a:p>
          <a:p>
            <a:endParaRPr lang="en-US" sz="2400" dirty="0" smtClean="0"/>
          </a:p>
          <a:p>
            <a:endParaRPr lang="en-US" sz="20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en-US" dirty="0" smtClean="0"/>
              <a:t>2.</a:t>
            </a:r>
            <a:r>
              <a:rPr lang="lv-LV" cap="small" dirty="0" smtClean="0"/>
              <a:t>3. </a:t>
            </a:r>
            <a:r>
              <a:rPr lang="lv-LV" dirty="0" smtClean="0"/>
              <a:t>„</a:t>
            </a:r>
            <a:r>
              <a:rPr lang="lv-LV" cap="small" dirty="0" smtClean="0"/>
              <a:t>vecāku prasmes</a:t>
            </a:r>
            <a:r>
              <a:rPr lang="lv-LV" dirty="0" smtClean="0"/>
              <a:t>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400" dirty="0" smtClean="0"/>
              <a:t>Aktivitātes/metodes </a:t>
            </a:r>
            <a:endParaRPr lang="en-US" sz="2400" dirty="0" smtClean="0"/>
          </a:p>
          <a:p>
            <a:pPr lvl="1"/>
            <a:r>
              <a:rPr lang="lv-LV" sz="2000" b="1" dirty="0" smtClean="0"/>
              <a:t>Grupu darbs </a:t>
            </a:r>
            <a:r>
              <a:rPr lang="lv-LV" sz="2000" dirty="0" smtClean="0"/>
              <a:t>„Vecāku lomas apzināšanās”</a:t>
            </a:r>
            <a:endParaRPr lang="en-US" sz="2000" dirty="0" smtClean="0"/>
          </a:p>
          <a:p>
            <a:pPr lvl="1"/>
            <a:r>
              <a:rPr lang="lv-LV" sz="2000" b="1" dirty="0" smtClean="0"/>
              <a:t>Diskusija </a:t>
            </a:r>
            <a:r>
              <a:rPr lang="lv-LV" sz="2000" dirty="0" smtClean="0"/>
              <a:t>(AS) par grupu darbu kopējā grupā </a:t>
            </a:r>
            <a:endParaRPr lang="en-US" sz="2000" dirty="0" smtClean="0"/>
          </a:p>
          <a:p>
            <a:pPr lvl="1"/>
            <a:r>
              <a:rPr lang="lv-LV" sz="2000" b="1" dirty="0" smtClean="0"/>
              <a:t>Uzdevums </a:t>
            </a:r>
            <a:r>
              <a:rPr lang="lv-LV" sz="2000" dirty="0" smtClean="0"/>
              <a:t>patstāvīgajam darbam: „Kādas prasmes man nepieciešams apgūt no jauna vai papildināt esošās, lai veiksmīgāk varētu pildīt vecāku pienākumus!”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lv-LV" dirty="0" smtClean="0"/>
              <a:t>Darba lapas</a:t>
            </a:r>
            <a:endParaRPr lang="en-US" dirty="0" smtClean="0"/>
          </a:p>
          <a:p>
            <a:pPr lvl="1"/>
            <a:r>
              <a:rPr lang="lv-LV" sz="2000" dirty="0" smtClean="0"/>
              <a:t>Uzdevums grupas darbam „Vecāku lomas apzināšanās”</a:t>
            </a:r>
            <a:endParaRPr lang="en-US" sz="2000" dirty="0" smtClean="0"/>
          </a:p>
          <a:p>
            <a:pPr lvl="1"/>
            <a:r>
              <a:rPr lang="lv-LV" sz="2000" dirty="0" smtClean="0"/>
              <a:t>Jautājumu piemēri</a:t>
            </a:r>
            <a:r>
              <a:rPr lang="lv-LV" sz="2000" cap="small" dirty="0" smtClean="0"/>
              <a:t> </a:t>
            </a:r>
            <a:r>
              <a:rPr lang="lv-LV" sz="2000" dirty="0" smtClean="0"/>
              <a:t>par vecāku pienākumiem un uzdevumiem</a:t>
            </a:r>
            <a:endParaRPr lang="en-US" sz="2000" dirty="0" smtClean="0"/>
          </a:p>
          <a:p>
            <a:pPr lvl="1"/>
            <a:r>
              <a:rPr lang="lv-LV" sz="2000" dirty="0" smtClean="0"/>
              <a:t>Vecāku pienākumi un prasmes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en-US" dirty="0" smtClean="0"/>
              <a:t>2.</a:t>
            </a:r>
            <a:r>
              <a:rPr lang="lv-LV" cap="small" dirty="0" smtClean="0"/>
              <a:t>3. </a:t>
            </a:r>
            <a:r>
              <a:rPr lang="lv-LV" dirty="0" smtClean="0"/>
              <a:t>„</a:t>
            </a:r>
            <a:r>
              <a:rPr lang="lv-LV" cap="small" dirty="0" smtClean="0"/>
              <a:t>vecāku prasmes</a:t>
            </a:r>
            <a:r>
              <a:rPr lang="lv-LV" dirty="0" smtClean="0"/>
              <a:t>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1" indent="-256032">
              <a:spcBef>
                <a:spcPts val="400"/>
              </a:spcBef>
              <a:buSzPct val="68000"/>
              <a:buNone/>
            </a:pPr>
            <a:r>
              <a:rPr lang="en-US" sz="2400" b="1" dirty="0" err="1" smtClean="0"/>
              <a:t>Izmantotā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literatūra</a:t>
            </a:r>
            <a:r>
              <a:rPr lang="en-US" sz="2400" b="1" dirty="0" smtClean="0"/>
              <a:t> </a:t>
            </a:r>
            <a:r>
              <a:rPr lang="lv-LV" sz="2400" b="1" dirty="0" smtClean="0"/>
              <a:t>programmas vadītājiem: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lv-LV" sz="2200" dirty="0" smtClean="0"/>
              <a:t>Kā izaudzināt lielisku </a:t>
            </a:r>
            <a:r>
              <a:rPr lang="lv-LV" sz="2200" dirty="0" err="1" smtClean="0"/>
              <a:t>pusasudzi</a:t>
            </a:r>
            <a:r>
              <a:rPr lang="lv-LV" sz="2200" dirty="0" smtClean="0"/>
              <a:t>. Rokasgrāmata vecākiem un pedagogiem. No 13 līdz 19 gadiem. Valters un Rapa. – Rīga, 2007. 270 lpp.</a:t>
            </a:r>
            <a:endParaRPr lang="en-US" sz="22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/>
            </a:r>
            <a:br>
              <a:rPr lang="lv-LV" dirty="0" smtClean="0"/>
            </a:br>
            <a:r>
              <a:rPr lang="en-US" dirty="0" smtClean="0"/>
              <a:t>2.</a:t>
            </a:r>
            <a:r>
              <a:rPr lang="lv-LV" cap="small" dirty="0" smtClean="0"/>
              <a:t>3. </a:t>
            </a:r>
            <a:r>
              <a:rPr lang="lv-LV" dirty="0" smtClean="0"/>
              <a:t>„</a:t>
            </a:r>
            <a:r>
              <a:rPr lang="lv-LV" cap="small" dirty="0" smtClean="0"/>
              <a:t>vecāku prasmes</a:t>
            </a:r>
            <a:r>
              <a:rPr lang="lv-LV" dirty="0" smtClean="0"/>
              <a:t>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Šodiena ir vakardienas rezultāts, bet šodien mēs veidojam rītdienu!</a:t>
            </a:r>
          </a:p>
          <a:p>
            <a:r>
              <a:rPr lang="lv-LV" dirty="0"/>
              <a:t>Šodien mēs strādājam ar sekām, bet šodien mēs varam strādāt ar cēloņiem, savas profesionālās kompetences ietvaros</a:t>
            </a:r>
            <a:r>
              <a:rPr lang="lv-LV" dirty="0" smtClean="0"/>
              <a:t>... </a:t>
            </a:r>
            <a:endParaRPr lang="en-US" dirty="0"/>
          </a:p>
        </p:txBody>
      </p:sp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Šeit un tagad</a:t>
            </a:r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481138"/>
            <a:ext cx="8229600" cy="4525962"/>
          </a:xfrm>
        </p:spPr>
        <p:txBody>
          <a:bodyPr/>
          <a:lstStyle/>
          <a:p>
            <a:pPr algn="ctr">
              <a:buNone/>
            </a:pPr>
            <a:endParaRPr lang="lv-LV" sz="2000" dirty="0" smtClean="0"/>
          </a:p>
          <a:p>
            <a:pPr algn="ctr">
              <a:buNone/>
            </a:pPr>
            <a:r>
              <a:rPr lang="lv-LV" sz="2000" dirty="0" smtClean="0"/>
              <a:t>www.lm.gov.lv/upload/berns_gimene/bernu_tiesibas/</a:t>
            </a:r>
          </a:p>
          <a:p>
            <a:pPr algn="ctr">
              <a:buNone/>
            </a:pPr>
            <a:r>
              <a:rPr lang="lv-LV" sz="2000" dirty="0" err="1" smtClean="0"/>
              <a:t>publikacijas</a:t>
            </a:r>
            <a:r>
              <a:rPr lang="lv-LV" sz="2000" dirty="0" smtClean="0"/>
              <a:t>/publikacijas3.pdf</a:t>
            </a:r>
          </a:p>
          <a:p>
            <a:pPr algn="ctr">
              <a:buNone/>
            </a:pPr>
            <a:endParaRPr lang="lv-LV" sz="2000" dirty="0" smtClean="0"/>
          </a:p>
          <a:p>
            <a:pPr algn="ctr">
              <a:buNone/>
            </a:pPr>
            <a:endParaRPr lang="lv-LV" dirty="0"/>
          </a:p>
          <a:p>
            <a:pPr algn="ctr">
              <a:buNone/>
            </a:pPr>
            <a:endParaRPr lang="lv-LV" dirty="0" smtClean="0"/>
          </a:p>
          <a:p>
            <a:pPr algn="ctr">
              <a:buNone/>
            </a:pPr>
            <a:r>
              <a:rPr lang="lv-LV" b="1" dirty="0" smtClean="0"/>
              <a:t>Paldies </a:t>
            </a:r>
            <a:r>
              <a:rPr lang="lv-LV" b="1" dirty="0" smtClean="0"/>
              <a:t>par uzmanību!</a:t>
            </a:r>
            <a:endParaRPr lang="en-US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339</TotalTime>
  <Words>922</Words>
  <Application>Microsoft Office PowerPoint</Application>
  <PresentationFormat>On-screen Show (4:3)</PresentationFormat>
  <Paragraphs>126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Garamond</vt:lpstr>
      <vt:lpstr>Lucida Sans Unicode</vt:lpstr>
      <vt:lpstr>Verdana</vt:lpstr>
      <vt:lpstr>Wingdings 2</vt:lpstr>
      <vt:lpstr>Wingdings 3</vt:lpstr>
      <vt:lpstr>Concourse</vt:lpstr>
      <vt:lpstr>Uzvedības korekcijas apmācību programma augsta riska grupas vecākiem</vt:lpstr>
      <vt:lpstr>Programmas mērķis</vt:lpstr>
      <vt:lpstr>Programmas UZDEVUMI</vt:lpstr>
      <vt:lpstr>Programmas saturs</vt:lpstr>
      <vt:lpstr>Programmas īstenošanas veidi</vt:lpstr>
      <vt:lpstr>Programmas principi</vt:lpstr>
      <vt:lpstr>Programmas pamatojums</vt:lpstr>
      <vt:lpstr>Programmas pamatojums</vt:lpstr>
      <vt:lpstr>Programmas pamatojums</vt:lpstr>
      <vt:lpstr>Programmā pielietojamās metodes</vt:lpstr>
      <vt:lpstr>Programmas realizētāji</vt:lpstr>
      <vt:lpstr>Programmas vadītāji</vt:lpstr>
      <vt:lpstr>Grupas veidošanas kritēriji</vt:lpstr>
      <vt:lpstr> Plānotais laiks programmā </vt:lpstr>
      <vt:lpstr> Programmas dalībnieku sasniegumu vērtēšanas principi </vt:lpstr>
      <vt:lpstr>Pamatnosacījumi programmas īstenošanai</vt:lpstr>
      <vt:lpstr>1. MOTIVĀCIJAS veidošana</vt:lpstr>
      <vt:lpstr>2. Vecāku prasmes un zināšanas bērnu audzināšanā</vt:lpstr>
      <vt:lpstr> 3. Vecāku un bērnu  savstarpējās attiecības </vt:lpstr>
      <vt:lpstr> 2.3. „vecāku prasmes” </vt:lpstr>
      <vt:lpstr> 2.3. „vecāku prasmes” </vt:lpstr>
      <vt:lpstr> 2.3. „vecāku prasmes” </vt:lpstr>
      <vt:lpstr>Šeit un tagad</vt:lpstr>
      <vt:lpstr>PowerPoint Presentation</vt:lpstr>
    </vt:vector>
  </TitlesOfParts>
  <Company>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Riska novērtēšana bērna aprūpes atņemšanas un atjaunošanas lietās un aizbildņa atcelšanas lietās. Bāriņtiesu un sociālo darbinieku sadarbība</dc:title>
  <dc:creator>Raimonds</dc:creator>
  <cp:lastModifiedBy>Daina Vanaga</cp:lastModifiedBy>
  <cp:revision>24</cp:revision>
  <dcterms:created xsi:type="dcterms:W3CDTF">2007-05-09T04:30:25Z</dcterms:created>
  <dcterms:modified xsi:type="dcterms:W3CDTF">2014-12-02T10:58:37Z</dcterms:modified>
</cp:coreProperties>
</file>