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handoutMasterIdLst>
    <p:handoutMasterId r:id="rId51"/>
  </p:handoutMasterIdLst>
  <p:sldIdLst>
    <p:sldId id="271" r:id="rId2"/>
    <p:sldId id="287" r:id="rId3"/>
    <p:sldId id="336" r:id="rId4"/>
    <p:sldId id="308" r:id="rId5"/>
    <p:sldId id="309" r:id="rId6"/>
    <p:sldId id="310" r:id="rId7"/>
    <p:sldId id="275" r:id="rId8"/>
    <p:sldId id="276" r:id="rId9"/>
    <p:sldId id="298" r:id="rId10"/>
    <p:sldId id="293" r:id="rId11"/>
    <p:sldId id="278" r:id="rId12"/>
    <p:sldId id="328" r:id="rId13"/>
    <p:sldId id="329" r:id="rId14"/>
    <p:sldId id="279" r:id="rId15"/>
    <p:sldId id="295" r:id="rId16"/>
    <p:sldId id="312" r:id="rId17"/>
    <p:sldId id="280" r:id="rId18"/>
    <p:sldId id="281" r:id="rId19"/>
    <p:sldId id="285" r:id="rId20"/>
    <p:sldId id="316" r:id="rId21"/>
    <p:sldId id="318" r:id="rId22"/>
    <p:sldId id="311" r:id="rId23"/>
    <p:sldId id="258" r:id="rId24"/>
    <p:sldId id="301" r:id="rId25"/>
    <p:sldId id="302" r:id="rId26"/>
    <p:sldId id="320" r:id="rId27"/>
    <p:sldId id="313" r:id="rId28"/>
    <p:sldId id="304" r:id="rId29"/>
    <p:sldId id="305" r:id="rId30"/>
    <p:sldId id="306" r:id="rId31"/>
    <p:sldId id="340" r:id="rId32"/>
    <p:sldId id="307" r:id="rId33"/>
    <p:sldId id="282" r:id="rId34"/>
    <p:sldId id="283" r:id="rId35"/>
    <p:sldId id="269" r:id="rId36"/>
    <p:sldId id="299" r:id="rId37"/>
    <p:sldId id="324" r:id="rId38"/>
    <p:sldId id="327" r:id="rId39"/>
    <p:sldId id="342" r:id="rId40"/>
    <p:sldId id="341" r:id="rId41"/>
    <p:sldId id="338" r:id="rId42"/>
    <p:sldId id="337" r:id="rId43"/>
    <p:sldId id="331" r:id="rId44"/>
    <p:sldId id="288" r:id="rId45"/>
    <p:sldId id="339" r:id="rId46"/>
    <p:sldId id="289" r:id="rId47"/>
    <p:sldId id="290" r:id="rId48"/>
    <p:sldId id="291" r:id="rId49"/>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5" d="100"/>
          <a:sy n="85" d="100"/>
        </p:scale>
        <p:origin x="-2058" y="-4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C63AD23C-11A8-4578-885D-03BA6A4E72EA}" type="datetimeFigureOut">
              <a:rPr lang="lv-LV" smtClean="0"/>
              <a:t>2017.10.17.</a:t>
            </a:fld>
            <a:endParaRPr lang="lv-LV"/>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7C67231A-21FC-4F34-AA3A-C495F2E03738}" type="slidenum">
              <a:rPr lang="lv-LV" smtClean="0"/>
              <a:t>‹#›</a:t>
            </a:fld>
            <a:endParaRPr lang="lv-LV"/>
          </a:p>
        </p:txBody>
      </p:sp>
    </p:spTree>
    <p:extLst>
      <p:ext uri="{BB962C8B-B14F-4D97-AF65-F5344CB8AC3E}">
        <p14:creationId xmlns:p14="http://schemas.microsoft.com/office/powerpoint/2010/main" val="1669861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A91C3D2D-4625-474D-9B1B-A276522DCF7A}" type="datetimeFigureOut">
              <a:rPr lang="lv-LV" smtClean="0"/>
              <a:t>2017.10.17.</a:t>
            </a:fld>
            <a:endParaRPr lang="lv-LV"/>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1B97D31D-27AA-4BF1-ACF5-D613FEB4643D}" type="slidenum">
              <a:rPr lang="lv-LV" smtClean="0"/>
              <a:t>‹#›</a:t>
            </a:fld>
            <a:endParaRPr lang="lv-LV"/>
          </a:p>
        </p:txBody>
      </p:sp>
    </p:spTree>
    <p:extLst>
      <p:ext uri="{BB962C8B-B14F-4D97-AF65-F5344CB8AC3E}">
        <p14:creationId xmlns:p14="http://schemas.microsoft.com/office/powerpoint/2010/main" val="2128366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lv-LV" altLang="lv-LV" smtClean="0"/>
          </a:p>
        </p:txBody>
      </p:sp>
      <p:sp>
        <p:nvSpPr>
          <p:cNvPr id="145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0D7D7C4-9791-4C93-8F08-133842632B0A}" type="slidenum">
              <a:rPr lang="lv-LV" altLang="lv-LV" smtClean="0"/>
              <a:pPr eaLnBrk="1" hangingPunct="1"/>
              <a:t>8</a:t>
            </a:fld>
            <a:endParaRPr lang="lv-LV" altLang="lv-LV" smtClean="0"/>
          </a:p>
        </p:txBody>
      </p:sp>
      <p:sp>
        <p:nvSpPr>
          <p:cNvPr id="145413"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lv-LV" altLang="lv-LV" smtClean="0"/>
              <a:t>Latvijas Pašvaldību mācību centrs, 2013.</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Pārāk daudz informācijas tiek atklātas sociālo tīklu profilos. </a:t>
            </a:r>
            <a:endParaRPr lang="lv-LV" dirty="0"/>
          </a:p>
        </p:txBody>
      </p:sp>
      <p:sp>
        <p:nvSpPr>
          <p:cNvPr id="4" name="Slide Number Placeholder 3"/>
          <p:cNvSpPr>
            <a:spLocks noGrp="1"/>
          </p:cNvSpPr>
          <p:nvPr>
            <p:ph type="sldNum" sz="quarter" idx="10"/>
          </p:nvPr>
        </p:nvSpPr>
        <p:spPr/>
        <p:txBody>
          <a:bodyPr/>
          <a:lstStyle/>
          <a:p>
            <a:fld id="{8B05C66C-9883-4341-995B-D56956C75648}" type="slidenum">
              <a:rPr lang="lv-LV" smtClean="0"/>
              <a:t>24</a:t>
            </a:fld>
            <a:endParaRPr lang="lv-LV"/>
          </a:p>
        </p:txBody>
      </p:sp>
    </p:spTree>
    <p:extLst>
      <p:ext uri="{BB962C8B-B14F-4D97-AF65-F5344CB8AC3E}">
        <p14:creationId xmlns:p14="http://schemas.microsoft.com/office/powerpoint/2010/main" val="3397943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Ask.fm – vietne, kurā iegūt</a:t>
            </a:r>
            <a:r>
              <a:rPr lang="lv-LV" baseline="0" dirty="0" smtClean="0"/>
              <a:t> informāciju par personu ir </a:t>
            </a:r>
            <a:r>
              <a:rPr lang="lv-LV" baseline="0" smtClean="0"/>
              <a:t>tik viegli. </a:t>
            </a:r>
            <a:endParaRPr lang="lv-LV"/>
          </a:p>
        </p:txBody>
      </p:sp>
      <p:sp>
        <p:nvSpPr>
          <p:cNvPr id="4" name="Slide Number Placeholder 3"/>
          <p:cNvSpPr>
            <a:spLocks noGrp="1"/>
          </p:cNvSpPr>
          <p:nvPr>
            <p:ph type="sldNum" sz="quarter" idx="10"/>
          </p:nvPr>
        </p:nvSpPr>
        <p:spPr/>
        <p:txBody>
          <a:bodyPr/>
          <a:lstStyle/>
          <a:p>
            <a:fld id="{8B05C66C-9883-4341-995B-D56956C75648}" type="slidenum">
              <a:rPr lang="lv-LV" smtClean="0"/>
              <a:t>25</a:t>
            </a:fld>
            <a:endParaRPr lang="lv-LV"/>
          </a:p>
        </p:txBody>
      </p:sp>
    </p:spTree>
    <p:extLst>
      <p:ext uri="{BB962C8B-B14F-4D97-AF65-F5344CB8AC3E}">
        <p14:creationId xmlns:p14="http://schemas.microsoft.com/office/powerpoint/2010/main" val="1443106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o-L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o-LA"/>
          </a:p>
        </p:txBody>
      </p:sp>
      <p:sp>
        <p:nvSpPr>
          <p:cNvPr id="4" name="Date Placeholder 3"/>
          <p:cNvSpPr>
            <a:spLocks noGrp="1"/>
          </p:cNvSpPr>
          <p:nvPr>
            <p:ph type="dt" sz="half" idx="10"/>
          </p:nvPr>
        </p:nvSpPr>
        <p:spPr/>
        <p:txBody>
          <a:bodyPr/>
          <a:lstStyle/>
          <a:p>
            <a:fld id="{014CEE9E-9E57-49D7-AB8E-0AA04E811D6A}" type="datetime1">
              <a:rPr lang="lo-LA" smtClean="0"/>
              <a:t>17/10/2017</a:t>
            </a:fld>
            <a:endParaRPr lang="lo-LA"/>
          </a:p>
        </p:txBody>
      </p:sp>
      <p:sp>
        <p:nvSpPr>
          <p:cNvPr id="5" name="Footer Placeholder 4"/>
          <p:cNvSpPr>
            <a:spLocks noGrp="1"/>
          </p:cNvSpPr>
          <p:nvPr>
            <p:ph type="ftr" sz="quarter" idx="11"/>
          </p:nvPr>
        </p:nvSpPr>
        <p:spPr/>
        <p:txBody>
          <a:bodyPr/>
          <a:lstStyle/>
          <a:p>
            <a:endParaRPr lang="lo-LA"/>
          </a:p>
        </p:txBody>
      </p:sp>
      <p:sp>
        <p:nvSpPr>
          <p:cNvPr id="6" name="Slide Number Placeholder 5"/>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o-L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4" name="Date Placeholder 3"/>
          <p:cNvSpPr>
            <a:spLocks noGrp="1"/>
          </p:cNvSpPr>
          <p:nvPr>
            <p:ph type="dt" sz="half" idx="10"/>
          </p:nvPr>
        </p:nvSpPr>
        <p:spPr/>
        <p:txBody>
          <a:bodyPr/>
          <a:lstStyle/>
          <a:p>
            <a:fld id="{D1349DF1-B2F1-45B2-880A-967604A27328}" type="datetime1">
              <a:rPr lang="lo-LA" smtClean="0"/>
              <a:t>17/10/2017</a:t>
            </a:fld>
            <a:endParaRPr lang="lo-LA"/>
          </a:p>
        </p:txBody>
      </p:sp>
      <p:sp>
        <p:nvSpPr>
          <p:cNvPr id="5" name="Footer Placeholder 4"/>
          <p:cNvSpPr>
            <a:spLocks noGrp="1"/>
          </p:cNvSpPr>
          <p:nvPr>
            <p:ph type="ftr" sz="quarter" idx="11"/>
          </p:nvPr>
        </p:nvSpPr>
        <p:spPr/>
        <p:txBody>
          <a:bodyPr/>
          <a:lstStyle/>
          <a:p>
            <a:endParaRPr lang="lo-LA"/>
          </a:p>
        </p:txBody>
      </p:sp>
      <p:sp>
        <p:nvSpPr>
          <p:cNvPr id="6" name="Slide Number Placeholder 5"/>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o-L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F7D9A4-4448-4B79-B190-30E80D5AF5CE}" type="datetime1">
              <a:rPr lang="lo-LA" smtClean="0"/>
              <a:t>17/10/2017</a:t>
            </a:fld>
            <a:endParaRPr lang="lo-LA"/>
          </a:p>
        </p:txBody>
      </p:sp>
      <p:sp>
        <p:nvSpPr>
          <p:cNvPr id="5" name="Footer Placeholder 4"/>
          <p:cNvSpPr>
            <a:spLocks noGrp="1"/>
          </p:cNvSpPr>
          <p:nvPr>
            <p:ph type="ftr" sz="quarter" idx="11"/>
          </p:nvPr>
        </p:nvSpPr>
        <p:spPr/>
        <p:txBody>
          <a:bodyPr/>
          <a:lstStyle/>
          <a:p>
            <a:endParaRPr lang="lo-LA"/>
          </a:p>
        </p:txBody>
      </p:sp>
      <p:sp>
        <p:nvSpPr>
          <p:cNvPr id="6" name="Slide Number Placeholder 5"/>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o-L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5" name="Date Placeholder 4"/>
          <p:cNvSpPr>
            <a:spLocks noGrp="1"/>
          </p:cNvSpPr>
          <p:nvPr>
            <p:ph type="dt" sz="half" idx="10"/>
          </p:nvPr>
        </p:nvSpPr>
        <p:spPr/>
        <p:txBody>
          <a:bodyPr/>
          <a:lstStyle/>
          <a:p>
            <a:fld id="{7076D775-50F5-4A16-B9EA-BC0C3A48B25C}" type="datetime1">
              <a:rPr lang="lo-LA" smtClean="0"/>
              <a:t>17/10/2017</a:t>
            </a:fld>
            <a:endParaRPr lang="lo-LA"/>
          </a:p>
        </p:txBody>
      </p:sp>
      <p:sp>
        <p:nvSpPr>
          <p:cNvPr id="6" name="Footer Placeholder 5"/>
          <p:cNvSpPr>
            <a:spLocks noGrp="1"/>
          </p:cNvSpPr>
          <p:nvPr>
            <p:ph type="ftr" sz="quarter" idx="11"/>
          </p:nvPr>
        </p:nvSpPr>
        <p:spPr/>
        <p:txBody>
          <a:bodyPr/>
          <a:lstStyle/>
          <a:p>
            <a:endParaRPr lang="lo-LA"/>
          </a:p>
        </p:txBody>
      </p:sp>
      <p:sp>
        <p:nvSpPr>
          <p:cNvPr id="7" name="Slide Number Placeholder 6"/>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o-L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7" name="Date Placeholder 6"/>
          <p:cNvSpPr>
            <a:spLocks noGrp="1"/>
          </p:cNvSpPr>
          <p:nvPr>
            <p:ph type="dt" sz="half" idx="10"/>
          </p:nvPr>
        </p:nvSpPr>
        <p:spPr/>
        <p:txBody>
          <a:bodyPr/>
          <a:lstStyle/>
          <a:p>
            <a:fld id="{F9A6091F-0A4D-4DDD-8E79-09667A4CBF07}" type="datetime1">
              <a:rPr lang="lo-LA" smtClean="0"/>
              <a:t>17/10/2017</a:t>
            </a:fld>
            <a:endParaRPr lang="lo-LA"/>
          </a:p>
        </p:txBody>
      </p:sp>
      <p:sp>
        <p:nvSpPr>
          <p:cNvPr id="8" name="Footer Placeholder 7"/>
          <p:cNvSpPr>
            <a:spLocks noGrp="1"/>
          </p:cNvSpPr>
          <p:nvPr>
            <p:ph type="ftr" sz="quarter" idx="11"/>
          </p:nvPr>
        </p:nvSpPr>
        <p:spPr/>
        <p:txBody>
          <a:bodyPr/>
          <a:lstStyle/>
          <a:p>
            <a:endParaRPr lang="lo-LA"/>
          </a:p>
        </p:txBody>
      </p:sp>
      <p:sp>
        <p:nvSpPr>
          <p:cNvPr id="9" name="Slide Number Placeholder 8"/>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o-LA"/>
          </a:p>
        </p:txBody>
      </p:sp>
      <p:sp>
        <p:nvSpPr>
          <p:cNvPr id="3" name="Date Placeholder 2"/>
          <p:cNvSpPr>
            <a:spLocks noGrp="1"/>
          </p:cNvSpPr>
          <p:nvPr>
            <p:ph type="dt" sz="half" idx="10"/>
          </p:nvPr>
        </p:nvSpPr>
        <p:spPr/>
        <p:txBody>
          <a:bodyPr/>
          <a:lstStyle/>
          <a:p>
            <a:fld id="{D607F348-ED8E-436E-847F-CCDE86957C61}" type="datetime1">
              <a:rPr lang="lo-LA" smtClean="0"/>
              <a:t>17/10/2017</a:t>
            </a:fld>
            <a:endParaRPr lang="lo-LA"/>
          </a:p>
        </p:txBody>
      </p:sp>
      <p:sp>
        <p:nvSpPr>
          <p:cNvPr id="4" name="Footer Placeholder 3"/>
          <p:cNvSpPr>
            <a:spLocks noGrp="1"/>
          </p:cNvSpPr>
          <p:nvPr>
            <p:ph type="ftr" sz="quarter" idx="11"/>
          </p:nvPr>
        </p:nvSpPr>
        <p:spPr/>
        <p:txBody>
          <a:bodyPr/>
          <a:lstStyle/>
          <a:p>
            <a:endParaRPr lang="lo-LA"/>
          </a:p>
        </p:txBody>
      </p:sp>
      <p:sp>
        <p:nvSpPr>
          <p:cNvPr id="5" name="Slide Number Placeholder 4"/>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87182E-5224-472D-8F64-79E5D9BC9630}" type="datetime1">
              <a:rPr lang="lo-LA" smtClean="0"/>
              <a:t>17/10/2017</a:t>
            </a:fld>
            <a:endParaRPr lang="lo-LA"/>
          </a:p>
        </p:txBody>
      </p:sp>
      <p:sp>
        <p:nvSpPr>
          <p:cNvPr id="3" name="Footer Placeholder 2"/>
          <p:cNvSpPr>
            <a:spLocks noGrp="1"/>
          </p:cNvSpPr>
          <p:nvPr>
            <p:ph type="ftr" sz="quarter" idx="11"/>
          </p:nvPr>
        </p:nvSpPr>
        <p:spPr/>
        <p:txBody>
          <a:bodyPr/>
          <a:lstStyle/>
          <a:p>
            <a:endParaRPr lang="lo-LA"/>
          </a:p>
        </p:txBody>
      </p:sp>
      <p:sp>
        <p:nvSpPr>
          <p:cNvPr id="4" name="Slide Number Placeholder 3"/>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o-L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218D-01E3-4397-AAFB-401CC329AD5D}" type="datetime1">
              <a:rPr lang="lo-LA" smtClean="0"/>
              <a:t>17/10/2017</a:t>
            </a:fld>
            <a:endParaRPr lang="lo-LA"/>
          </a:p>
        </p:txBody>
      </p:sp>
      <p:sp>
        <p:nvSpPr>
          <p:cNvPr id="6" name="Footer Placeholder 5"/>
          <p:cNvSpPr>
            <a:spLocks noGrp="1"/>
          </p:cNvSpPr>
          <p:nvPr>
            <p:ph type="ftr" sz="quarter" idx="11"/>
          </p:nvPr>
        </p:nvSpPr>
        <p:spPr/>
        <p:txBody>
          <a:bodyPr/>
          <a:lstStyle/>
          <a:p>
            <a:endParaRPr lang="lo-LA"/>
          </a:p>
        </p:txBody>
      </p:sp>
      <p:sp>
        <p:nvSpPr>
          <p:cNvPr id="7" name="Slide Number Placeholder 6"/>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o-L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o-L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10423B-A08F-4CAD-BD0B-C341D8194807}" type="datetime1">
              <a:rPr lang="lo-LA" smtClean="0"/>
              <a:t>17/10/2017</a:t>
            </a:fld>
            <a:endParaRPr lang="lo-LA"/>
          </a:p>
        </p:txBody>
      </p:sp>
      <p:sp>
        <p:nvSpPr>
          <p:cNvPr id="6" name="Footer Placeholder 5"/>
          <p:cNvSpPr>
            <a:spLocks noGrp="1"/>
          </p:cNvSpPr>
          <p:nvPr>
            <p:ph type="ftr" sz="quarter" idx="11"/>
          </p:nvPr>
        </p:nvSpPr>
        <p:spPr/>
        <p:txBody>
          <a:bodyPr/>
          <a:lstStyle/>
          <a:p>
            <a:endParaRPr lang="lo-LA"/>
          </a:p>
        </p:txBody>
      </p:sp>
      <p:sp>
        <p:nvSpPr>
          <p:cNvPr id="7" name="Slide Number Placeholder 6"/>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o-L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4" name="Date Placeholder 3"/>
          <p:cNvSpPr>
            <a:spLocks noGrp="1"/>
          </p:cNvSpPr>
          <p:nvPr>
            <p:ph type="dt" sz="half" idx="10"/>
          </p:nvPr>
        </p:nvSpPr>
        <p:spPr/>
        <p:txBody>
          <a:bodyPr/>
          <a:lstStyle/>
          <a:p>
            <a:fld id="{71CC6726-BCDA-4139-B151-E238843F2884}" type="datetime1">
              <a:rPr lang="lo-LA" smtClean="0"/>
              <a:t>17/10/2017</a:t>
            </a:fld>
            <a:endParaRPr lang="lo-LA"/>
          </a:p>
        </p:txBody>
      </p:sp>
      <p:sp>
        <p:nvSpPr>
          <p:cNvPr id="5" name="Footer Placeholder 4"/>
          <p:cNvSpPr>
            <a:spLocks noGrp="1"/>
          </p:cNvSpPr>
          <p:nvPr>
            <p:ph type="ftr" sz="quarter" idx="11"/>
          </p:nvPr>
        </p:nvSpPr>
        <p:spPr/>
        <p:txBody>
          <a:bodyPr/>
          <a:lstStyle/>
          <a:p>
            <a:endParaRPr lang="lo-LA"/>
          </a:p>
        </p:txBody>
      </p:sp>
      <p:sp>
        <p:nvSpPr>
          <p:cNvPr id="6" name="Slide Number Placeholder 5"/>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o-L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4" name="Date Placeholder 3"/>
          <p:cNvSpPr>
            <a:spLocks noGrp="1"/>
          </p:cNvSpPr>
          <p:nvPr>
            <p:ph type="dt" sz="half" idx="10"/>
          </p:nvPr>
        </p:nvSpPr>
        <p:spPr/>
        <p:txBody>
          <a:bodyPr/>
          <a:lstStyle/>
          <a:p>
            <a:fld id="{65226A62-847B-45D3-A9B2-D67648B8B794}" type="datetime1">
              <a:rPr lang="lo-LA" smtClean="0"/>
              <a:t>17/10/2017</a:t>
            </a:fld>
            <a:endParaRPr lang="lo-LA"/>
          </a:p>
        </p:txBody>
      </p:sp>
      <p:sp>
        <p:nvSpPr>
          <p:cNvPr id="5" name="Footer Placeholder 4"/>
          <p:cNvSpPr>
            <a:spLocks noGrp="1"/>
          </p:cNvSpPr>
          <p:nvPr>
            <p:ph type="ftr" sz="quarter" idx="11"/>
          </p:nvPr>
        </p:nvSpPr>
        <p:spPr/>
        <p:txBody>
          <a:bodyPr/>
          <a:lstStyle/>
          <a:p>
            <a:endParaRPr lang="lo-LA"/>
          </a:p>
        </p:txBody>
      </p:sp>
      <p:sp>
        <p:nvSpPr>
          <p:cNvPr id="6" name="Slide Number Placeholder 5"/>
          <p:cNvSpPr>
            <a:spLocks noGrp="1"/>
          </p:cNvSpPr>
          <p:nvPr>
            <p:ph type="sldNum" sz="quarter" idx="12"/>
          </p:nvPr>
        </p:nvSpPr>
        <p:spPr/>
        <p:txBody>
          <a:bodyPr/>
          <a:lstStyle/>
          <a:p>
            <a:fld id="{92419278-D06A-4164-A13F-F0CC319B14F6}" type="slidenum">
              <a:rPr lang="lo-LA" smtClean="0"/>
              <a:pPr/>
              <a:t>‹#›</a:t>
            </a:fld>
            <a:endParaRPr lang="lo-L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alpha val="99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o-L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o-L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0CE428-25B2-463B-BBD8-5287D62DDC81}" type="datetime1">
              <a:rPr lang="lo-LA" smtClean="0"/>
              <a:t>17/10/2017</a:t>
            </a:fld>
            <a:endParaRPr lang="lo-L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o-L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419278-D06A-4164-A13F-F0CC319B14F6}" type="slidenum">
              <a:rPr lang="lo-LA" smtClean="0"/>
              <a:pPr/>
              <a:t>‹#›</a:t>
            </a:fld>
            <a:endParaRPr lang="lo-L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drossinternets.lv/"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www.macies.drossinternets.lv/"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www.cietusajiem.l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patverums-dm.l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kasjauns.lv/"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likumi.lv/doc.php?id=88966" TargetMode="External"/><Relationship Id="rId2" Type="http://schemas.openxmlformats.org/officeDocument/2006/relationships/hyperlink" Target="http://www.likumi.lv/doc.php?id=89648"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drossinternets.lv/page/262"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dzimba.lv/"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8IY7wJJYdbA&amp;index=11&amp;list=PLF2h7z0L0Zxt4ebLmppFWiDrhNRQ1pc5d" TargetMode="External"/><Relationship Id="rId2" Type="http://schemas.openxmlformats.org/officeDocument/2006/relationships/hyperlink" Target="http://www.drossinternets.lv/page/340"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drossinternets.lv/spel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drossinternets.lv/"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www.drossinternets.lv/upload/materiali/gramatas/pasaule_timekli_5-9_klase.pdf" TargetMode="External"/><Relationship Id="rId2" Type="http://schemas.openxmlformats.org/officeDocument/2006/relationships/hyperlink" Target="http://www.drossinternets.lv/" TargetMode="Externa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spkc.gov.lv/lv/informativi-izdevumi/izglitojosas-filma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lm.gov.lv/upload/vecakiem/lm_buklets_berns_skola_web.pdf"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youtube.com/watch?v=x87VHKQGA4Y"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youtube.com/watch?v=x87VHKQGA4Y"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bti.gov.lv/lat/aktualitates/?doc=4680&amp;page"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normAutofit fontScale="92500"/>
          </a:bodyPr>
          <a:lstStyle/>
          <a:p>
            <a:pPr marL="0" indent="0" algn="ctr">
              <a:buNone/>
            </a:pPr>
            <a:r>
              <a:rPr lang="lv-LV" sz="5400" b="1" dirty="0" smtClean="0">
                <a:solidFill>
                  <a:schemeClr val="tx2"/>
                </a:solidFill>
                <a:latin typeface="Times New Roman" panose="02020603050405020304" pitchFamily="18" charset="0"/>
                <a:cs typeface="Times New Roman" panose="02020603050405020304" pitchFamily="18" charset="0"/>
              </a:rPr>
              <a:t>Apdraudējumi un atbildība </a:t>
            </a:r>
          </a:p>
          <a:p>
            <a:pPr marL="0" indent="0" algn="ctr">
              <a:buNone/>
            </a:pPr>
            <a:r>
              <a:rPr lang="lv-LV" sz="5400" b="1" dirty="0" smtClean="0">
                <a:solidFill>
                  <a:schemeClr val="tx2"/>
                </a:solidFill>
                <a:latin typeface="Times New Roman" panose="02020603050405020304" pitchFamily="18" charset="0"/>
                <a:cs typeface="Times New Roman" panose="02020603050405020304" pitchFamily="18" charset="0"/>
              </a:rPr>
              <a:t>internetā</a:t>
            </a:r>
          </a:p>
          <a:p>
            <a:pPr marL="0" indent="0" algn="r">
              <a:spcBef>
                <a:spcPts val="0"/>
              </a:spcBef>
              <a:buNone/>
            </a:pPr>
            <a:endParaRPr lang="lv-LV" sz="4400" b="1" dirty="0" smtClean="0">
              <a:solidFill>
                <a:schemeClr val="tx2"/>
              </a:solidFill>
            </a:endParaRPr>
          </a:p>
          <a:p>
            <a:pPr marL="0" indent="0" algn="r">
              <a:spcBef>
                <a:spcPts val="0"/>
              </a:spcBef>
              <a:buNone/>
            </a:pPr>
            <a:endParaRPr lang="lv-LV" sz="2400" dirty="0" smtClean="0">
              <a:solidFill>
                <a:schemeClr val="tx2"/>
              </a:solidFill>
              <a:latin typeface="Times New Roman" panose="02020603050405020304" pitchFamily="18" charset="0"/>
              <a:cs typeface="Times New Roman" panose="02020603050405020304" pitchFamily="18" charset="0"/>
            </a:endParaRPr>
          </a:p>
          <a:p>
            <a:pPr marL="0" indent="0" algn="r">
              <a:spcBef>
                <a:spcPts val="0"/>
              </a:spcBef>
              <a:buNone/>
            </a:pPr>
            <a:endParaRPr lang="lv-LV" sz="2400" dirty="0">
              <a:solidFill>
                <a:schemeClr val="tx2"/>
              </a:solidFill>
              <a:latin typeface="Times New Roman" panose="02020603050405020304" pitchFamily="18" charset="0"/>
              <a:cs typeface="Times New Roman" panose="02020603050405020304" pitchFamily="18" charset="0"/>
            </a:endParaRPr>
          </a:p>
          <a:p>
            <a:pPr marL="0" indent="0" algn="r">
              <a:spcBef>
                <a:spcPts val="0"/>
              </a:spcBef>
              <a:buNone/>
            </a:pPr>
            <a:endParaRPr lang="lv-LV" sz="2400" dirty="0" smtClean="0">
              <a:solidFill>
                <a:schemeClr val="tx2"/>
              </a:solidFill>
              <a:latin typeface="Times New Roman" panose="02020603050405020304" pitchFamily="18" charset="0"/>
              <a:cs typeface="Times New Roman" panose="02020603050405020304" pitchFamily="18" charset="0"/>
            </a:endParaRPr>
          </a:p>
          <a:p>
            <a:pPr marL="0" indent="0" algn="r">
              <a:spcBef>
                <a:spcPts val="0"/>
              </a:spcBef>
              <a:buNone/>
            </a:pPr>
            <a:r>
              <a:rPr lang="lv-LV" sz="2400" dirty="0" smtClean="0">
                <a:solidFill>
                  <a:schemeClr val="tx2"/>
                </a:solidFill>
                <a:latin typeface="Times New Roman" panose="02020603050405020304" pitchFamily="18" charset="0"/>
                <a:cs typeface="Times New Roman" panose="02020603050405020304" pitchFamily="18" charset="0"/>
              </a:rPr>
              <a:t>Sandra Falka</a:t>
            </a:r>
          </a:p>
          <a:p>
            <a:pPr marL="0" indent="0" algn="r">
              <a:spcBef>
                <a:spcPts val="0"/>
              </a:spcBef>
              <a:buNone/>
            </a:pPr>
            <a:r>
              <a:rPr lang="lv-LV" sz="2400" dirty="0" smtClean="0">
                <a:solidFill>
                  <a:schemeClr val="tx2"/>
                </a:solidFill>
                <a:latin typeface="Times New Roman" panose="02020603050405020304" pitchFamily="18" charset="0"/>
                <a:cs typeface="Times New Roman" panose="02020603050405020304" pitchFamily="18" charset="0"/>
              </a:rPr>
              <a:t>Valsts izglītības satura centra</a:t>
            </a:r>
          </a:p>
          <a:p>
            <a:pPr marL="0" indent="0" algn="r">
              <a:spcBef>
                <a:spcPts val="0"/>
              </a:spcBef>
              <a:buNone/>
            </a:pPr>
            <a:r>
              <a:rPr lang="lv-LV" sz="2400" dirty="0">
                <a:solidFill>
                  <a:schemeClr val="tx2"/>
                </a:solidFill>
                <a:latin typeface="Times New Roman" panose="02020603050405020304" pitchFamily="18" charset="0"/>
                <a:cs typeface="Times New Roman" panose="02020603050405020304" pitchFamily="18" charset="0"/>
              </a:rPr>
              <a:t>m</a:t>
            </a:r>
            <a:r>
              <a:rPr lang="lv-LV" sz="2400" dirty="0" smtClean="0">
                <a:solidFill>
                  <a:schemeClr val="tx2"/>
                </a:solidFill>
                <a:latin typeface="Times New Roman" panose="02020603050405020304" pitchFamily="18" charset="0"/>
                <a:cs typeface="Times New Roman" panose="02020603050405020304" pitchFamily="18" charset="0"/>
              </a:rPr>
              <a:t>ācību satura speciāliste</a:t>
            </a:r>
            <a:endParaRPr lang="lv-LV" sz="2400" dirty="0">
              <a:solidFill>
                <a:schemeClr val="tx2"/>
              </a:solidFill>
              <a:latin typeface="Times New Roman" panose="02020603050405020304" pitchFamily="18" charset="0"/>
              <a:cs typeface="Times New Roman" panose="02020603050405020304" pitchFamily="18" charset="0"/>
            </a:endParaRPr>
          </a:p>
          <a:p>
            <a:pPr marL="0" indent="0" algn="r">
              <a:spcBef>
                <a:spcPts val="0"/>
              </a:spcBef>
              <a:buNone/>
            </a:pPr>
            <a:endParaRPr lang="lv-LV" sz="4400" b="1" dirty="0" smtClean="0">
              <a:solidFill>
                <a:schemeClr val="tx2"/>
              </a:solidFill>
            </a:endParaRPr>
          </a:p>
        </p:txBody>
      </p:sp>
    </p:spTree>
    <p:extLst>
      <p:ext uri="{BB962C8B-B14F-4D97-AF65-F5344CB8AC3E}">
        <p14:creationId xmlns:p14="http://schemas.microsoft.com/office/powerpoint/2010/main" val="3465581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395288" y="333375"/>
            <a:ext cx="8229600" cy="1211263"/>
          </a:xfrm>
        </p:spPr>
        <p:txBody>
          <a:bodyPr rtlCol="0">
            <a:normAutofit/>
          </a:bodyPr>
          <a:lstStyle/>
          <a:p>
            <a:pPr eaLnBrk="1" fontAlgn="auto" hangingPunct="1">
              <a:spcAft>
                <a:spcPts val="0"/>
              </a:spcAft>
              <a:defRPr/>
            </a:pPr>
            <a:r>
              <a:rPr lang="lv-LV" sz="4000" b="1" dirty="0">
                <a:solidFill>
                  <a:schemeClr val="tx2"/>
                </a:solidFill>
                <a:latin typeface="Times New Roman" panose="02020603050405020304" pitchFamily="18" charset="0"/>
                <a:ea typeface="+mn-ea"/>
                <a:cs typeface="Times New Roman" panose="02020603050405020304" pitchFamily="18" charset="0"/>
              </a:rPr>
              <a:t>D</a:t>
            </a:r>
            <a:r>
              <a:rPr lang="lv-LV" sz="4000" b="1" dirty="0" smtClean="0">
                <a:solidFill>
                  <a:schemeClr val="tx2"/>
                </a:solidFill>
                <a:latin typeface="Times New Roman" panose="02020603050405020304" pitchFamily="18" charset="0"/>
                <a:ea typeface="+mn-ea"/>
                <a:cs typeface="Times New Roman" panose="02020603050405020304" pitchFamily="18" charset="0"/>
              </a:rPr>
              <a:t>igitālais nospiedums</a:t>
            </a:r>
          </a:p>
        </p:txBody>
      </p:sp>
      <p:sp>
        <p:nvSpPr>
          <p:cNvPr id="86019" name="Content Placeholder 2"/>
          <p:cNvSpPr>
            <a:spLocks noGrp="1"/>
          </p:cNvSpPr>
          <p:nvPr>
            <p:ph idx="1"/>
          </p:nvPr>
        </p:nvSpPr>
        <p:spPr>
          <a:xfrm>
            <a:off x="395536" y="1700808"/>
            <a:ext cx="8568952" cy="3024336"/>
          </a:xfrm>
        </p:spPr>
        <p:txBody>
          <a:bodyPr/>
          <a:lstStyle/>
          <a:p>
            <a:pPr eaLnBrk="1" hangingPunct="1"/>
            <a:r>
              <a:rPr lang="lv-LV" altLang="lv-LV" sz="2800" dirty="0" smtClean="0"/>
              <a:t>Reģistrējamies sociālajos tīklos, veicam ierakstus, komentējam</a:t>
            </a:r>
          </a:p>
          <a:p>
            <a:pPr eaLnBrk="1" hangingPunct="1"/>
            <a:r>
              <a:rPr lang="lv-LV" altLang="lv-LV" sz="2800" dirty="0" smtClean="0"/>
              <a:t>Skola, pulciņi, ko apmeklējam</a:t>
            </a:r>
          </a:p>
          <a:p>
            <a:pPr eaLnBrk="1" hangingPunct="1"/>
            <a:r>
              <a:rPr lang="lv-LV" altLang="lv-LV" sz="2800" dirty="0" smtClean="0"/>
              <a:t>Darba vieta …..</a:t>
            </a:r>
            <a:endParaRPr lang="lv-LV" altLang="lv-LV" dirty="0" smtClean="0"/>
          </a:p>
          <a:p>
            <a:pPr marL="0" indent="0" eaLnBrk="1" hangingPunct="1">
              <a:buNone/>
            </a:pPr>
            <a:endParaRPr lang="lv-LV" altLang="lv-LV" sz="2800" dirty="0" smtClean="0"/>
          </a:p>
        </p:txBody>
      </p:sp>
      <p:sp>
        <p:nvSpPr>
          <p:cNvPr id="2" name="Slide Number Placeholder 1"/>
          <p:cNvSpPr>
            <a:spLocks noGrp="1"/>
          </p:cNvSpPr>
          <p:nvPr>
            <p:ph type="sldNum" sz="quarter" idx="12"/>
          </p:nvPr>
        </p:nvSpPr>
        <p:spPr/>
        <p:txBody>
          <a:bodyPr/>
          <a:lstStyle/>
          <a:p>
            <a:fld id="{92419278-D06A-4164-A13F-F0CC319B14F6}" type="slidenum">
              <a:rPr lang="lo-LA" smtClean="0"/>
              <a:pPr/>
              <a:t>2</a:t>
            </a:fld>
            <a:endParaRPr lang="lo-LA"/>
          </a:p>
        </p:txBody>
      </p:sp>
    </p:spTree>
    <p:extLst>
      <p:ext uri="{BB962C8B-B14F-4D97-AF65-F5344CB8AC3E}">
        <p14:creationId xmlns:p14="http://schemas.microsoft.com/office/powerpoint/2010/main" val="4153625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solidFill>
                  <a:schemeClr val="tx2"/>
                </a:solidFill>
                <a:latin typeface="Times New Roman" panose="02020603050405020304" pitchFamily="18" charset="0"/>
                <a:cs typeface="Times New Roman" panose="02020603050405020304" pitchFamily="18" charset="0"/>
              </a:rPr>
              <a:t>D</a:t>
            </a:r>
            <a:r>
              <a:rPr lang="lv-LV" b="1" dirty="0" smtClean="0">
                <a:solidFill>
                  <a:schemeClr val="tx2"/>
                </a:solidFill>
                <a:latin typeface="Times New Roman" panose="02020603050405020304" pitchFamily="18" charset="0"/>
                <a:cs typeface="Times New Roman" panose="02020603050405020304" pitchFamily="18" charset="0"/>
              </a:rPr>
              <a:t>igitālais nospiedums II</a:t>
            </a:r>
            <a:endParaRPr lang="lv-LV"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endParaRPr lang="lv-LV" altLang="lv-LV" b="1" dirty="0" smtClean="0">
              <a:solidFill>
                <a:schemeClr val="tx2"/>
              </a:solidFill>
            </a:endParaRPr>
          </a:p>
          <a:p>
            <a:pPr marL="0" indent="0" algn="ctr">
              <a:buNone/>
            </a:pPr>
            <a:endParaRPr lang="lv-LV" altLang="lv-LV" b="1" dirty="0">
              <a:solidFill>
                <a:schemeClr val="tx2"/>
              </a:solidFill>
            </a:endParaRPr>
          </a:p>
          <a:p>
            <a:pPr marL="0" indent="0" algn="ctr">
              <a:buNone/>
            </a:pPr>
            <a:r>
              <a:rPr lang="lv-LV" altLang="lv-LV" sz="3600" b="1" dirty="0" smtClean="0">
                <a:solidFill>
                  <a:schemeClr val="tx2"/>
                </a:solidFill>
                <a:latin typeface="Times New Roman" panose="02020603050405020304" pitchFamily="18" charset="0"/>
                <a:cs typeface="Times New Roman" panose="02020603050405020304" pitchFamily="18" charset="0"/>
              </a:rPr>
              <a:t>Ko </a:t>
            </a:r>
            <a:r>
              <a:rPr lang="lv-LV" altLang="lv-LV" sz="3600" b="1" dirty="0">
                <a:solidFill>
                  <a:schemeClr val="tx2"/>
                </a:solidFill>
                <a:latin typeface="Times New Roman" panose="02020603050405020304" pitchFamily="18" charset="0"/>
                <a:cs typeface="Times New Roman" panose="02020603050405020304" pitchFamily="18" charset="0"/>
              </a:rPr>
              <a:t>par sevi var atrast internetā?</a:t>
            </a:r>
          </a:p>
          <a:p>
            <a:pPr marL="0" indent="0">
              <a:buNone/>
            </a:pPr>
            <a:endParaRPr lang="lv-LV" dirty="0"/>
          </a:p>
        </p:txBody>
      </p:sp>
      <p:sp>
        <p:nvSpPr>
          <p:cNvPr id="4" name="Slide Number Placeholder 3"/>
          <p:cNvSpPr>
            <a:spLocks noGrp="1"/>
          </p:cNvSpPr>
          <p:nvPr>
            <p:ph type="sldNum" sz="quarter" idx="12"/>
          </p:nvPr>
        </p:nvSpPr>
        <p:spPr/>
        <p:txBody>
          <a:bodyPr/>
          <a:lstStyle/>
          <a:p>
            <a:fld id="{92419278-D06A-4164-A13F-F0CC319B14F6}" type="slidenum">
              <a:rPr lang="lo-LA" smtClean="0"/>
              <a:pPr/>
              <a:t>3</a:t>
            </a:fld>
            <a:endParaRPr lang="lo-LA"/>
          </a:p>
        </p:txBody>
      </p:sp>
    </p:spTree>
    <p:extLst>
      <p:ext uri="{BB962C8B-B14F-4D97-AF65-F5344CB8AC3E}">
        <p14:creationId xmlns:p14="http://schemas.microsoft.com/office/powerpoint/2010/main" val="1709092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lv-LV" altLang="lv-LV" sz="4000" b="1" smtClean="0">
                <a:solidFill>
                  <a:schemeClr val="tx2"/>
                </a:solidFill>
                <a:latin typeface="Times New Roman" pitchFamily="18" charset="0"/>
                <a:cs typeface="Times New Roman" pitchFamily="18" charset="0"/>
              </a:rPr>
              <a:t>Fotogrāfijas internetā</a:t>
            </a:r>
            <a:endParaRPr lang="lv-LV" altLang="lv-LV" sz="4000" smtClean="0">
              <a:solidFill>
                <a:schemeClr val="tx2"/>
              </a:solidFill>
              <a:latin typeface="Times New Roman" pitchFamily="18" charset="0"/>
              <a:cs typeface="Times New Roman" pitchFamily="18" charset="0"/>
            </a:endParaRPr>
          </a:p>
        </p:txBody>
      </p:sp>
      <p:pic>
        <p:nvPicPr>
          <p:cNvPr id="870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3225"/>
            <a:ext cx="32385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388" y="1673225"/>
            <a:ext cx="4138612"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1673225"/>
            <a:ext cx="2428875"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213" y="3268663"/>
            <a:ext cx="2187575"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881438"/>
            <a:ext cx="2843213"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603875"/>
            <a:ext cx="1674813"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5038" y="4508500"/>
            <a:ext cx="3128962"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16463" y="4310063"/>
            <a:ext cx="1909762"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1"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79838" y="5148263"/>
            <a:ext cx="1282700"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2"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92275" y="5572125"/>
            <a:ext cx="22383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2419278-D06A-4164-A13F-F0CC319B14F6}" type="slidenum">
              <a:rPr lang="lo-LA" smtClean="0"/>
              <a:pPr/>
              <a:t>4</a:t>
            </a:fld>
            <a:endParaRPr lang="lo-LA"/>
          </a:p>
        </p:txBody>
      </p:sp>
    </p:spTree>
    <p:extLst>
      <p:ext uri="{BB962C8B-B14F-4D97-AF65-F5344CB8AC3E}">
        <p14:creationId xmlns:p14="http://schemas.microsoft.com/office/powerpoint/2010/main" val="3968082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395288" y="188913"/>
            <a:ext cx="8229600" cy="1138237"/>
          </a:xfrm>
        </p:spPr>
        <p:txBody>
          <a:bodyPr rtlCol="0">
            <a:normAutofit/>
          </a:bodyPr>
          <a:lstStyle/>
          <a:p>
            <a:pPr eaLnBrk="1" fontAlgn="auto" hangingPunct="1">
              <a:spcAft>
                <a:spcPts val="0"/>
              </a:spcAft>
              <a:defRPr/>
            </a:pPr>
            <a:r>
              <a:rPr lang="lv-LV" sz="4000" b="1" dirty="0" smtClean="0">
                <a:solidFill>
                  <a:srgbClr val="002060"/>
                </a:solidFill>
                <a:ea typeface="+mn-ea"/>
                <a:cs typeface="Times New Roman" pitchFamily="18" charset="0"/>
              </a:rPr>
              <a:t>Ko ievietot internetā? </a:t>
            </a:r>
          </a:p>
        </p:txBody>
      </p:sp>
      <p:sp>
        <p:nvSpPr>
          <p:cNvPr id="98307" name="Content Placeholder 2"/>
          <p:cNvSpPr>
            <a:spLocks noGrp="1"/>
          </p:cNvSpPr>
          <p:nvPr>
            <p:ph idx="1"/>
          </p:nvPr>
        </p:nvSpPr>
        <p:spPr>
          <a:xfrm>
            <a:off x="428625" y="1268413"/>
            <a:ext cx="8229600" cy="5329237"/>
          </a:xfrm>
        </p:spPr>
        <p:txBody>
          <a:bodyPr/>
          <a:lstStyle/>
          <a:p>
            <a:pPr eaLnBrk="1" hangingPunct="1"/>
            <a:r>
              <a:rPr lang="lv-LV" altLang="lv-LV" dirty="0" smtClean="0"/>
              <a:t>Darba devēji mūsdienās bieži pārbauda, kādu informāciju iespējams atrast par saviem darbiniekiem internetā, tajā skaitā arī sociālajos portālos;</a:t>
            </a:r>
          </a:p>
          <a:p>
            <a:pPr eaLnBrk="1" hangingPunct="1"/>
            <a:r>
              <a:rPr lang="lv-LV" altLang="lv-LV" dirty="0" smtClean="0"/>
              <a:t>Vienmēr jāpārliecinās, vai tā ir laba doma publicēt informāciju un fotoattēlus internetā.</a:t>
            </a:r>
          </a:p>
          <a:p>
            <a:pPr eaLnBrk="1" hangingPunct="1">
              <a:buFont typeface="Wingdings 2" pitchFamily="18" charset="2"/>
              <a:buNone/>
            </a:pPr>
            <a:endParaRPr lang="lv-LV" altLang="lv-LV" dirty="0" smtClean="0"/>
          </a:p>
        </p:txBody>
      </p:sp>
      <p:pic>
        <p:nvPicPr>
          <p:cNvPr id="4" name="Picture 3" descr="1aa39a9_18872heder.jpg"/>
          <p:cNvPicPr>
            <a:picLocks noChangeAspect="1"/>
          </p:cNvPicPr>
          <p:nvPr/>
        </p:nvPicPr>
        <p:blipFill>
          <a:blip r:embed="rId2"/>
          <a:stretch>
            <a:fillRect/>
          </a:stretch>
        </p:blipFill>
        <p:spPr>
          <a:xfrm>
            <a:off x="5724525" y="4365625"/>
            <a:ext cx="2303463" cy="1957388"/>
          </a:xfrm>
          <a:prstGeom prst="rect">
            <a:avLst/>
          </a:prstGeom>
          <a:ln>
            <a:noFill/>
          </a:ln>
          <a:effectLst>
            <a:outerShdw blurRad="292100" dist="139700" dir="2700000" algn="tl" rotWithShape="0">
              <a:srgbClr val="333333">
                <a:alpha val="65000"/>
              </a:srgbClr>
            </a:outerShdw>
          </a:effectLst>
        </p:spPr>
      </p:pic>
      <p:sp>
        <p:nvSpPr>
          <p:cNvPr id="36869" name="TextBox 4"/>
          <p:cNvSpPr txBox="1">
            <a:spLocks noChangeArrowheads="1"/>
          </p:cNvSpPr>
          <p:nvPr/>
        </p:nvSpPr>
        <p:spPr bwMode="auto">
          <a:xfrm>
            <a:off x="4140200" y="6427788"/>
            <a:ext cx="3870325" cy="338554"/>
          </a:xfrm>
          <a:prstGeom prst="rect">
            <a:avLst/>
          </a:prstGeom>
          <a:noFill/>
          <a:ln w="9525">
            <a:noFill/>
            <a:miter lim="800000"/>
            <a:headEnd/>
            <a:tailEnd/>
          </a:ln>
        </p:spPr>
        <p:txBody>
          <a:bodyPr>
            <a:spAutoFit/>
          </a:bodyPr>
          <a:lstStyle/>
          <a:p>
            <a:pPr algn="r">
              <a:defRPr/>
            </a:pPr>
            <a:r>
              <a:rPr lang="lv-LV" sz="800" dirty="0">
                <a:latin typeface="+mn-lt"/>
              </a:rPr>
              <a:t>Attēla avots:</a:t>
            </a:r>
          </a:p>
          <a:p>
            <a:pPr algn="r">
              <a:defRPr/>
            </a:pPr>
            <a:r>
              <a:rPr lang="lv-LV" sz="800" dirty="0">
                <a:latin typeface="+mn-lt"/>
              </a:rPr>
              <a:t>http://feelgoodallday.com/people-looking-for-work/</a:t>
            </a:r>
          </a:p>
        </p:txBody>
      </p:sp>
      <p:sp>
        <p:nvSpPr>
          <p:cNvPr id="2" name="Slide Number Placeholder 1"/>
          <p:cNvSpPr>
            <a:spLocks noGrp="1"/>
          </p:cNvSpPr>
          <p:nvPr>
            <p:ph type="sldNum" sz="quarter" idx="12"/>
          </p:nvPr>
        </p:nvSpPr>
        <p:spPr/>
        <p:txBody>
          <a:bodyPr/>
          <a:lstStyle/>
          <a:p>
            <a:fld id="{92419278-D06A-4164-A13F-F0CC319B14F6}" type="slidenum">
              <a:rPr lang="lo-LA" smtClean="0"/>
              <a:pPr/>
              <a:t>5</a:t>
            </a:fld>
            <a:endParaRPr lang="lo-LA"/>
          </a:p>
        </p:txBody>
      </p:sp>
    </p:spTree>
    <p:extLst>
      <p:ext uri="{BB962C8B-B14F-4D97-AF65-F5344CB8AC3E}">
        <p14:creationId xmlns:p14="http://schemas.microsoft.com/office/powerpoint/2010/main" val="3049047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468313" y="404813"/>
            <a:ext cx="8229600" cy="1066800"/>
          </a:xfrm>
        </p:spPr>
        <p:txBody>
          <a:bodyPr rtlCol="0">
            <a:normAutofit/>
          </a:bodyPr>
          <a:lstStyle/>
          <a:p>
            <a:pPr eaLnBrk="1" fontAlgn="auto" hangingPunct="1">
              <a:spcAft>
                <a:spcPts val="0"/>
              </a:spcAft>
              <a:defRPr/>
            </a:pPr>
            <a:r>
              <a:rPr lang="lv-LV" sz="4000" b="1" dirty="0" smtClean="0">
                <a:solidFill>
                  <a:srgbClr val="002060"/>
                </a:solidFill>
                <a:ea typeface="+mn-ea"/>
                <a:cs typeface="Times New Roman" pitchFamily="18" charset="0"/>
              </a:rPr>
              <a:t>Iespaids</a:t>
            </a:r>
          </a:p>
        </p:txBody>
      </p:sp>
      <p:sp>
        <p:nvSpPr>
          <p:cNvPr id="99331" name="Content Placeholder 2"/>
          <p:cNvSpPr>
            <a:spLocks noGrp="1"/>
          </p:cNvSpPr>
          <p:nvPr>
            <p:ph idx="1"/>
          </p:nvPr>
        </p:nvSpPr>
        <p:spPr>
          <a:xfrm>
            <a:off x="457200" y="1700213"/>
            <a:ext cx="8229600" cy="4873625"/>
          </a:xfrm>
        </p:spPr>
        <p:txBody>
          <a:bodyPr/>
          <a:lstStyle/>
          <a:p>
            <a:pPr marL="107950" indent="0" eaLnBrk="1" hangingPunct="1">
              <a:buFont typeface="Georgia" pitchFamily="18" charset="0"/>
              <a:buNone/>
            </a:pPr>
            <a:r>
              <a:rPr lang="lv-LV" altLang="lv-LV" dirty="0" smtClean="0"/>
              <a:t>43% darba devēju atzīst, ka pirms pieņem lēmumu par kāda darbinieka pieņemšanu darbā, rūpīgi izpēta par viņu pieejamo informāciju internetā, īpaši, ja darbs ir saistīts ar uzņēmuma reprezentāciju.</a:t>
            </a:r>
          </a:p>
        </p:txBody>
      </p:sp>
      <p:pic>
        <p:nvPicPr>
          <p:cNvPr id="4" name="Picture 3" descr="first_impressions.jpg"/>
          <p:cNvPicPr>
            <a:picLocks noChangeAspect="1"/>
          </p:cNvPicPr>
          <p:nvPr/>
        </p:nvPicPr>
        <p:blipFill>
          <a:blip r:embed="rId2"/>
          <a:stretch>
            <a:fillRect/>
          </a:stretch>
        </p:blipFill>
        <p:spPr>
          <a:xfrm>
            <a:off x="5724525" y="3789363"/>
            <a:ext cx="2160588" cy="2566987"/>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779838" y="6427788"/>
            <a:ext cx="4176712" cy="338554"/>
          </a:xfrm>
          <a:prstGeom prst="rect">
            <a:avLst/>
          </a:prstGeom>
          <a:noFill/>
        </p:spPr>
        <p:txBody>
          <a:bodyPr>
            <a:spAutoFit/>
          </a:bodyPr>
          <a:lstStyle/>
          <a:p>
            <a:pPr algn="r">
              <a:defRPr/>
            </a:pPr>
            <a:r>
              <a:rPr lang="lv-LV" sz="800" dirty="0">
                <a:latin typeface="+mn-lt"/>
              </a:rPr>
              <a:t>Attēla avots:</a:t>
            </a:r>
          </a:p>
          <a:p>
            <a:pPr algn="r">
              <a:defRPr/>
            </a:pPr>
            <a:r>
              <a:rPr lang="lv-LV" sz="800" dirty="0">
                <a:latin typeface="+mn-lt"/>
              </a:rPr>
              <a:t>http://www.redstarresume.com</a:t>
            </a:r>
          </a:p>
        </p:txBody>
      </p:sp>
      <p:sp>
        <p:nvSpPr>
          <p:cNvPr id="2" name="Slide Number Placeholder 1"/>
          <p:cNvSpPr>
            <a:spLocks noGrp="1"/>
          </p:cNvSpPr>
          <p:nvPr>
            <p:ph type="sldNum" sz="quarter" idx="12"/>
          </p:nvPr>
        </p:nvSpPr>
        <p:spPr/>
        <p:txBody>
          <a:bodyPr/>
          <a:lstStyle/>
          <a:p>
            <a:fld id="{92419278-D06A-4164-A13F-F0CC319B14F6}" type="slidenum">
              <a:rPr lang="lo-LA" smtClean="0"/>
              <a:pPr/>
              <a:t>6</a:t>
            </a:fld>
            <a:endParaRPr lang="lo-LA"/>
          </a:p>
        </p:txBody>
      </p:sp>
    </p:spTree>
    <p:extLst>
      <p:ext uri="{BB962C8B-B14F-4D97-AF65-F5344CB8AC3E}">
        <p14:creationId xmlns:p14="http://schemas.microsoft.com/office/powerpoint/2010/main" val="3730808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95288" y="333375"/>
            <a:ext cx="8229600" cy="1354138"/>
          </a:xfrm>
        </p:spPr>
        <p:txBody>
          <a:bodyPr rtlCol="0">
            <a:normAutofit/>
          </a:bodyPr>
          <a:lstStyle/>
          <a:p>
            <a:pPr eaLnBrk="1" fontAlgn="auto" hangingPunct="1">
              <a:spcAft>
                <a:spcPts val="0"/>
              </a:spcAft>
              <a:defRPr/>
            </a:pPr>
            <a:r>
              <a:rPr lang="lv-LV" b="1" dirty="0" smtClean="0">
                <a:solidFill>
                  <a:schemeClr val="tx2"/>
                </a:solidFill>
                <a:ea typeface="+mn-ea"/>
                <a:cs typeface="Times New Roman" pitchFamily="18" charset="0"/>
              </a:rPr>
              <a:t>Vardarbība</a:t>
            </a:r>
          </a:p>
        </p:txBody>
      </p:sp>
      <p:sp>
        <p:nvSpPr>
          <p:cNvPr id="18435" name="Content Placeholder 2"/>
          <p:cNvSpPr>
            <a:spLocks noGrp="1"/>
          </p:cNvSpPr>
          <p:nvPr>
            <p:ph idx="1"/>
          </p:nvPr>
        </p:nvSpPr>
        <p:spPr>
          <a:xfrm>
            <a:off x="571500" y="1714500"/>
            <a:ext cx="7615238" cy="3370263"/>
          </a:xfrm>
        </p:spPr>
        <p:txBody>
          <a:bodyPr/>
          <a:lstStyle/>
          <a:p>
            <a:pPr marL="107950" indent="457200" algn="just" eaLnBrk="1" hangingPunct="1">
              <a:buFont typeface="Georgia" pitchFamily="18" charset="0"/>
              <a:buNone/>
            </a:pPr>
            <a:r>
              <a:rPr lang="lv-LV" altLang="lv-LV" u="sng" dirty="0" smtClean="0"/>
              <a:t>Prettiesisks</a:t>
            </a:r>
            <a:r>
              <a:rPr lang="lv-LV" altLang="lv-LV" dirty="0" smtClean="0"/>
              <a:t> personas aizskārums ar fizisku spēku (piemēram, nodarot miesas bojājumus, sitot, spīdzinot) vai draudiem, iebiedēšanu (piemēram, aplaupot).</a:t>
            </a:r>
          </a:p>
        </p:txBody>
      </p:sp>
      <p:sp>
        <p:nvSpPr>
          <p:cNvPr id="6148" name="TextBox 3"/>
          <p:cNvSpPr txBox="1">
            <a:spLocks noChangeArrowheads="1"/>
          </p:cNvSpPr>
          <p:nvPr/>
        </p:nvSpPr>
        <p:spPr bwMode="auto">
          <a:xfrm>
            <a:off x="4787900" y="3789363"/>
            <a:ext cx="3600450" cy="261937"/>
          </a:xfrm>
          <a:prstGeom prst="rect">
            <a:avLst/>
          </a:prstGeom>
          <a:noFill/>
          <a:ln w="9525">
            <a:noFill/>
            <a:miter lim="800000"/>
            <a:headEnd/>
            <a:tailEnd/>
          </a:ln>
        </p:spPr>
        <p:txBody>
          <a:bodyPr>
            <a:spAutoFit/>
          </a:bodyPr>
          <a:lstStyle/>
          <a:p>
            <a:pPr algn="r">
              <a:defRPr/>
            </a:pPr>
            <a:r>
              <a:rPr lang="lv-LV" sz="1100" dirty="0">
                <a:latin typeface="+mn-lt"/>
              </a:rPr>
              <a:t>Avots: http://</a:t>
            </a:r>
            <a:r>
              <a:rPr lang="lv-LV" sz="1100" dirty="0" smtClean="0">
                <a:latin typeface="+mn-lt"/>
              </a:rPr>
              <a:t>www.tezaurs.lv</a:t>
            </a:r>
            <a:endParaRPr lang="lv-LV" sz="1100" dirty="0">
              <a:latin typeface="+mn-lt"/>
            </a:endParaRPr>
          </a:p>
        </p:txBody>
      </p:sp>
      <p:sp>
        <p:nvSpPr>
          <p:cNvPr id="2" name="Slide Number Placeholder 1"/>
          <p:cNvSpPr>
            <a:spLocks noGrp="1"/>
          </p:cNvSpPr>
          <p:nvPr>
            <p:ph type="sldNum" sz="quarter" idx="12"/>
          </p:nvPr>
        </p:nvSpPr>
        <p:spPr/>
        <p:txBody>
          <a:bodyPr/>
          <a:lstStyle/>
          <a:p>
            <a:fld id="{92419278-D06A-4164-A13F-F0CC319B14F6}" type="slidenum">
              <a:rPr lang="lo-LA" smtClean="0"/>
              <a:pPr/>
              <a:t>7</a:t>
            </a:fld>
            <a:endParaRPr lang="lo-LA"/>
          </a:p>
        </p:txBody>
      </p:sp>
    </p:spTree>
    <p:extLst>
      <p:ext uri="{BB962C8B-B14F-4D97-AF65-F5344CB8AC3E}">
        <p14:creationId xmlns:p14="http://schemas.microsoft.com/office/powerpoint/2010/main" val="3963499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68313" y="404813"/>
            <a:ext cx="8229600" cy="1066800"/>
          </a:xfrm>
        </p:spPr>
        <p:txBody>
          <a:bodyPr rtlCol="0">
            <a:noAutofit/>
          </a:bodyPr>
          <a:lstStyle/>
          <a:p>
            <a:pPr eaLnBrk="1" fontAlgn="auto" hangingPunct="1">
              <a:spcAft>
                <a:spcPts val="0"/>
              </a:spcAft>
              <a:defRPr/>
            </a:pPr>
            <a:r>
              <a:rPr lang="lv-LV" sz="4000" b="1" dirty="0" smtClean="0">
                <a:solidFill>
                  <a:schemeClr val="tx2"/>
                </a:solidFill>
                <a:ea typeface="+mn-ea"/>
                <a:cs typeface="Times New Roman" pitchFamily="18" charset="0"/>
              </a:rPr>
              <a:t>Vardarbības psiholoģiskais kaitējums un sekas</a:t>
            </a:r>
          </a:p>
        </p:txBody>
      </p:sp>
      <p:sp>
        <p:nvSpPr>
          <p:cNvPr id="3" name="Content Placeholder 2"/>
          <p:cNvSpPr>
            <a:spLocks noGrp="1"/>
          </p:cNvSpPr>
          <p:nvPr>
            <p:ph idx="1"/>
          </p:nvPr>
        </p:nvSpPr>
        <p:spPr>
          <a:xfrm>
            <a:off x="457200" y="2000250"/>
            <a:ext cx="8229600" cy="4573588"/>
          </a:xfrm>
        </p:spPr>
        <p:txBody>
          <a:bodyPr rtlCol="0">
            <a:normAutofit/>
          </a:bodyPr>
          <a:lstStyle/>
          <a:p>
            <a:pPr algn="just" eaLnBrk="1" fontAlgn="auto" hangingPunct="1">
              <a:spcAft>
                <a:spcPts val="0"/>
              </a:spcAft>
              <a:buFont typeface="Arial" pitchFamily="34" charset="0"/>
              <a:buChar char="•"/>
              <a:defRPr/>
            </a:pPr>
            <a:r>
              <a:rPr lang="lv-LV" dirty="0" smtClean="0"/>
              <a:t>Ja bērns nejauši saskāries ar vardarbību:</a:t>
            </a:r>
          </a:p>
          <a:p>
            <a:pPr marL="714375" lvl="1" indent="-304800" algn="just" eaLnBrk="1" fontAlgn="auto" hangingPunct="1">
              <a:spcAft>
                <a:spcPts val="0"/>
              </a:spcAft>
              <a:buFont typeface="Calibri" pitchFamily="34" charset="0"/>
              <a:buChar char="­"/>
              <a:defRPr/>
            </a:pPr>
            <a:r>
              <a:rPr lang="lv-LV" sz="2400" dirty="0"/>
              <a:t>n</a:t>
            </a:r>
            <a:r>
              <a:rPr lang="lv-LV" sz="2400" dirty="0" smtClean="0"/>
              <a:t>akts murgi;</a:t>
            </a:r>
          </a:p>
          <a:p>
            <a:pPr marL="714375" lvl="1" indent="-304800" algn="just" eaLnBrk="1" fontAlgn="auto" hangingPunct="1">
              <a:spcAft>
                <a:spcPts val="0"/>
              </a:spcAft>
              <a:buFont typeface="Calibri" pitchFamily="34" charset="0"/>
              <a:buChar char="­"/>
              <a:defRPr/>
            </a:pPr>
            <a:r>
              <a:rPr lang="lv-LV" sz="2400" dirty="0"/>
              <a:t>u</a:t>
            </a:r>
            <a:r>
              <a:rPr lang="lv-LV" sz="2400" dirty="0" smtClean="0"/>
              <a:t>zmācīgas un situācijai neatbilstošas bailes ikdienā.</a:t>
            </a:r>
          </a:p>
          <a:p>
            <a:pPr marL="925512" lvl="1" indent="-514350" algn="just" eaLnBrk="1" fontAlgn="auto" hangingPunct="1">
              <a:spcAft>
                <a:spcPts val="0"/>
              </a:spcAft>
              <a:buFont typeface="Georgia" pitchFamily="18" charset="0"/>
              <a:buNone/>
              <a:defRPr/>
            </a:pPr>
            <a:endParaRPr lang="lv-LV" sz="2400" dirty="0" smtClean="0"/>
          </a:p>
          <a:p>
            <a:pPr algn="just" eaLnBrk="1" fontAlgn="auto" hangingPunct="1">
              <a:spcAft>
                <a:spcPts val="0"/>
              </a:spcAft>
              <a:buFont typeface="Arial" pitchFamily="34" charset="0"/>
              <a:buChar char="•"/>
              <a:defRPr/>
            </a:pPr>
            <a:r>
              <a:rPr lang="lv-LV" dirty="0" smtClean="0"/>
              <a:t>Ja bērns apzināti meklē vardarbību (spēles, foto, video, u.c.):</a:t>
            </a:r>
          </a:p>
          <a:p>
            <a:pPr marL="714375" lvl="1" indent="-304800" algn="just" eaLnBrk="1" fontAlgn="auto" hangingPunct="1">
              <a:spcAft>
                <a:spcPts val="0"/>
              </a:spcAft>
              <a:buFont typeface="Calibri" pitchFamily="34" charset="0"/>
              <a:buChar char="­"/>
              <a:defRPr/>
            </a:pPr>
            <a:r>
              <a:rPr lang="lv-LV" sz="2400" dirty="0"/>
              <a:t>var izmainīties vai zust robeža starp reālo un virtuālo vidi;</a:t>
            </a:r>
          </a:p>
          <a:p>
            <a:pPr marL="714375" lvl="1" indent="-304800" algn="just" eaLnBrk="1" fontAlgn="auto" hangingPunct="1">
              <a:spcAft>
                <a:spcPts val="0"/>
              </a:spcAft>
              <a:buFont typeface="Calibri" pitchFamily="34" charset="0"/>
              <a:buChar char="­"/>
              <a:defRPr/>
            </a:pPr>
            <a:r>
              <a:rPr lang="lv-LV" sz="2400" dirty="0"/>
              <a:t>var sākt identificēties ar varmāku un realizēt to uzvedībā reālitātē.</a:t>
            </a:r>
          </a:p>
          <a:p>
            <a:pPr marL="868362" lvl="1" indent="-457200" eaLnBrk="1" fontAlgn="auto" hangingPunct="1">
              <a:spcAft>
                <a:spcPts val="0"/>
              </a:spcAft>
              <a:buFont typeface="Georgia" pitchFamily="18" charset="0"/>
              <a:buNone/>
              <a:defRPr/>
            </a:pPr>
            <a:endParaRPr lang="lv-LV" sz="2400" dirty="0" smtClean="0"/>
          </a:p>
          <a:p>
            <a:pPr eaLnBrk="1" fontAlgn="auto" hangingPunct="1">
              <a:spcAft>
                <a:spcPts val="0"/>
              </a:spcAft>
              <a:buFont typeface="Arial" pitchFamily="34" charset="0"/>
              <a:buChar char="•"/>
              <a:defRPr/>
            </a:pPr>
            <a:endParaRPr lang="lv-LV" dirty="0"/>
          </a:p>
        </p:txBody>
      </p:sp>
      <p:sp>
        <p:nvSpPr>
          <p:cNvPr id="2" name="Slide Number Placeholder 1"/>
          <p:cNvSpPr>
            <a:spLocks noGrp="1"/>
          </p:cNvSpPr>
          <p:nvPr>
            <p:ph type="sldNum" sz="quarter" idx="12"/>
          </p:nvPr>
        </p:nvSpPr>
        <p:spPr/>
        <p:txBody>
          <a:bodyPr/>
          <a:lstStyle/>
          <a:p>
            <a:fld id="{92419278-D06A-4164-A13F-F0CC319B14F6}" type="slidenum">
              <a:rPr lang="lo-LA" smtClean="0"/>
              <a:pPr/>
              <a:t>8</a:t>
            </a:fld>
            <a:endParaRPr lang="lo-LA"/>
          </a:p>
        </p:txBody>
      </p:sp>
    </p:spTree>
    <p:extLst>
      <p:ext uri="{BB962C8B-B14F-4D97-AF65-F5344CB8AC3E}">
        <p14:creationId xmlns:p14="http://schemas.microsoft.com/office/powerpoint/2010/main" val="1192388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95288" y="188913"/>
            <a:ext cx="8229600" cy="1066800"/>
          </a:xfrm>
        </p:spPr>
        <p:txBody>
          <a:bodyPr rtlCol="0">
            <a:normAutofit/>
          </a:bodyPr>
          <a:lstStyle/>
          <a:p>
            <a:pPr eaLnBrk="1" fontAlgn="auto" hangingPunct="1">
              <a:spcAft>
                <a:spcPts val="0"/>
              </a:spcAft>
              <a:defRPr/>
            </a:pPr>
            <a:r>
              <a:rPr lang="lv-LV" sz="4000" b="1" dirty="0" smtClean="0">
                <a:solidFill>
                  <a:srgbClr val="002060"/>
                </a:solidFill>
                <a:ea typeface="+mn-ea"/>
                <a:cs typeface="Times New Roman" pitchFamily="18" charset="0"/>
              </a:rPr>
              <a:t>Emocionālā</a:t>
            </a:r>
            <a:r>
              <a:rPr lang="lv-LV" b="1" dirty="0" smtClean="0">
                <a:solidFill>
                  <a:srgbClr val="002060"/>
                </a:solidFill>
              </a:rPr>
              <a:t> </a:t>
            </a:r>
            <a:r>
              <a:rPr lang="lv-LV" sz="4000" b="1" dirty="0" smtClean="0">
                <a:solidFill>
                  <a:srgbClr val="002060"/>
                </a:solidFill>
                <a:ea typeface="+mn-ea"/>
                <a:cs typeface="Times New Roman" pitchFamily="18" charset="0"/>
              </a:rPr>
              <a:t>pazemošana</a:t>
            </a:r>
          </a:p>
        </p:txBody>
      </p:sp>
      <p:sp>
        <p:nvSpPr>
          <p:cNvPr id="27651" name="Content Placeholder 2"/>
          <p:cNvSpPr>
            <a:spLocks noGrp="1"/>
          </p:cNvSpPr>
          <p:nvPr>
            <p:ph idx="1"/>
          </p:nvPr>
        </p:nvSpPr>
        <p:spPr>
          <a:xfrm>
            <a:off x="428625" y="1341438"/>
            <a:ext cx="8229600" cy="4625975"/>
          </a:xfrm>
        </p:spPr>
        <p:txBody>
          <a:bodyPr/>
          <a:lstStyle/>
          <a:p>
            <a:pPr marL="109538" indent="0" algn="just" eaLnBrk="1" hangingPunct="1">
              <a:buClr>
                <a:srgbClr val="00B0F0"/>
              </a:buClr>
              <a:buFont typeface="Georgia" pitchFamily="18" charset="0"/>
              <a:buNone/>
            </a:pPr>
            <a:r>
              <a:rPr lang="lv-LV" altLang="lv-LV" dirty="0" smtClean="0"/>
              <a:t>Tā var izpausties dažādos veidos, piemēram:</a:t>
            </a:r>
          </a:p>
          <a:p>
            <a:pPr marL="923925" lvl="1" indent="-514350" algn="just" eaLnBrk="1" hangingPunct="1">
              <a:spcBef>
                <a:spcPts val="1200"/>
              </a:spcBef>
              <a:buFont typeface="Wingdings" panose="05000000000000000000" pitchFamily="2" charset="2"/>
              <a:buChar char="ü"/>
            </a:pPr>
            <a:r>
              <a:rPr lang="lv-LV" altLang="lv-LV" sz="2400" dirty="0" smtClean="0"/>
              <a:t>draudu  izteikšana, rupjas, aizskarošas  informācijas,  kas  vērsta  pret  konkrētu  personu, izplatīšana publiskā vidē (skolā, interneta sociālajos tīklos u. c.);</a:t>
            </a:r>
          </a:p>
          <a:p>
            <a:pPr marL="923925" lvl="1" indent="-514350" algn="just" eaLnBrk="1" hangingPunct="1">
              <a:spcBef>
                <a:spcPts val="1200"/>
              </a:spcBef>
              <a:buFont typeface="Wingdings" panose="05000000000000000000" pitchFamily="2" charset="2"/>
              <a:buChar char="ü"/>
            </a:pPr>
            <a:r>
              <a:rPr lang="lv-LV" altLang="lv-LV" sz="2400" dirty="0" smtClean="0"/>
              <a:t>atkārtota personu aizskarošas informācijas sūtīšana;</a:t>
            </a:r>
          </a:p>
          <a:p>
            <a:pPr marL="923925" lvl="1" indent="-514350" algn="just" eaLnBrk="1" hangingPunct="1">
              <a:spcBef>
                <a:spcPts val="1200"/>
              </a:spcBef>
              <a:buFont typeface="Wingdings" panose="05000000000000000000" pitchFamily="2" charset="2"/>
              <a:buChar char="ü"/>
            </a:pPr>
            <a:r>
              <a:rPr lang="lv-LV" altLang="lv-LV" sz="2400" dirty="0" smtClean="0"/>
              <a:t>rupjas, aizskarošas informācijas, draudu sūtīšana un ievietošana internetā citas personas vārdā; </a:t>
            </a:r>
          </a:p>
          <a:p>
            <a:pPr marL="923925" lvl="1" indent="-514350" algn="just" eaLnBrk="1" hangingPunct="1">
              <a:spcBef>
                <a:spcPts val="1200"/>
              </a:spcBef>
              <a:buFont typeface="Wingdings" panose="05000000000000000000" pitchFamily="2" charset="2"/>
              <a:buChar char="ü"/>
            </a:pPr>
            <a:r>
              <a:rPr lang="lv-LV" altLang="lv-LV" sz="2400" dirty="0" smtClean="0"/>
              <a:t>personiskas informācijas, tostarp fotogrāfiju, izplatīšana par citu personu ar mērķi to pazemot.</a:t>
            </a:r>
          </a:p>
        </p:txBody>
      </p:sp>
      <p:sp>
        <p:nvSpPr>
          <p:cNvPr id="2" name="Slide Number Placeholder 1"/>
          <p:cNvSpPr>
            <a:spLocks noGrp="1"/>
          </p:cNvSpPr>
          <p:nvPr>
            <p:ph type="sldNum" sz="quarter" idx="12"/>
          </p:nvPr>
        </p:nvSpPr>
        <p:spPr/>
        <p:txBody>
          <a:bodyPr/>
          <a:lstStyle/>
          <a:p>
            <a:fld id="{92419278-D06A-4164-A13F-F0CC319B14F6}" type="slidenum">
              <a:rPr lang="lo-LA" smtClean="0"/>
              <a:pPr/>
              <a:t>9</a:t>
            </a:fld>
            <a:endParaRPr lang="lo-LA"/>
          </a:p>
        </p:txBody>
      </p:sp>
    </p:spTree>
    <p:extLst>
      <p:ext uri="{BB962C8B-B14F-4D97-AF65-F5344CB8AC3E}">
        <p14:creationId xmlns:p14="http://schemas.microsoft.com/office/powerpoint/2010/main" val="3395163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 calcmode="lin" valueType="num">
                                      <p:cBhvr additive="base">
                                        <p:cTn id="7"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 calcmode="lin" valueType="num">
                                      <p:cBhvr additive="base">
                                        <p:cTn id="13"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7651">
                                            <p:txEl>
                                              <p:pRg st="3" end="3"/>
                                            </p:txEl>
                                          </p:spTgt>
                                        </p:tgtEl>
                                        <p:attrNameLst>
                                          <p:attrName>style.visibility</p:attrName>
                                        </p:attrNameLst>
                                      </p:cBhvr>
                                      <p:to>
                                        <p:strVal val="visible"/>
                                      </p:to>
                                    </p:set>
                                    <p:anim calcmode="lin" valueType="num">
                                      <p:cBhvr additive="base">
                                        <p:cTn id="19" dur="10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7651">
                                            <p:txEl>
                                              <p:pRg st="4" end="4"/>
                                            </p:txEl>
                                          </p:spTgt>
                                        </p:tgtEl>
                                        <p:attrNameLst>
                                          <p:attrName>style.visibility</p:attrName>
                                        </p:attrNameLst>
                                      </p:cBhvr>
                                      <p:to>
                                        <p:strVal val="visible"/>
                                      </p:to>
                                    </p:set>
                                    <p:anim calcmode="lin" valueType="num">
                                      <p:cBhvr additive="base">
                                        <p:cTn id="25" dur="10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765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lv-LV" sz="4000" b="1" dirty="0" smtClean="0">
                <a:solidFill>
                  <a:schemeClr val="accent1">
                    <a:lumMod val="50000"/>
                  </a:schemeClr>
                </a:solidFill>
                <a:latin typeface="Times New Roman" pitchFamily="18" charset="0"/>
                <a:cs typeface="Times New Roman" pitchFamily="18" charset="0"/>
              </a:rPr>
              <a:t>Emocionālā vardarbība pret nepilngadīgajiem internetā</a:t>
            </a:r>
            <a:endParaRPr lang="lv-LV" sz="4000"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Font typeface="Wingdings 3" pitchFamily="18" charset="2"/>
              <a:buNone/>
              <a:defRPr/>
            </a:pPr>
            <a:r>
              <a:rPr lang="lv-LV" sz="2400" b="1" dirty="0">
                <a:latin typeface="Times New Roman" pitchFamily="18" charset="0"/>
                <a:cs typeface="Times New Roman" pitchFamily="18" charset="0"/>
              </a:rPr>
              <a:t>Emocionālas vardarbības internetā raksturojums:</a:t>
            </a:r>
          </a:p>
          <a:p>
            <a:pPr algn="just">
              <a:defRPr/>
            </a:pPr>
            <a:r>
              <a:rPr lang="lv-LV" sz="2400" dirty="0">
                <a:latin typeface="Times New Roman" pitchFamily="18" charset="0"/>
                <a:cs typeface="Times New Roman" pitchFamily="18" charset="0"/>
              </a:rPr>
              <a:t>Fiziska un emocionāla vardarbība pret bērnu </a:t>
            </a:r>
            <a:endParaRPr lang="lv-LV" sz="2400" dirty="0" smtClean="0">
              <a:latin typeface="Times New Roman" pitchFamily="18" charset="0"/>
              <a:cs typeface="Times New Roman" pitchFamily="18" charset="0"/>
            </a:endParaRPr>
          </a:p>
          <a:p>
            <a:pPr marL="0" indent="0" algn="r">
              <a:buNone/>
              <a:defRPr/>
            </a:pPr>
            <a:r>
              <a:rPr lang="lv-LV" sz="1800" i="1" dirty="0" smtClean="0">
                <a:latin typeface="Times New Roman" pitchFamily="18" charset="0"/>
                <a:cs typeface="Times New Roman" pitchFamily="18" charset="0"/>
              </a:rPr>
              <a:t>(</a:t>
            </a:r>
            <a:r>
              <a:rPr lang="lv-LV" sz="1800" i="1" dirty="0">
                <a:latin typeface="Times New Roman" pitchFamily="18" charset="0"/>
                <a:cs typeface="Times New Roman" pitchFamily="18" charset="0"/>
              </a:rPr>
              <a:t>LAPK 172.</a:t>
            </a:r>
            <a:r>
              <a:rPr lang="lv-LV" sz="1800" i="1" baseline="30000" dirty="0">
                <a:latin typeface="Times New Roman" pitchFamily="18" charset="0"/>
                <a:cs typeface="Times New Roman" pitchFamily="18" charset="0"/>
              </a:rPr>
              <a:t>2</a:t>
            </a:r>
            <a:r>
              <a:rPr lang="lv-LV" sz="1800" i="1" dirty="0">
                <a:latin typeface="Times New Roman" pitchFamily="18" charset="0"/>
                <a:cs typeface="Times New Roman" pitchFamily="18" charset="0"/>
              </a:rPr>
              <a:t> pants</a:t>
            </a:r>
            <a:r>
              <a:rPr lang="lv-LV" sz="1800" i="1" dirty="0" smtClean="0">
                <a:latin typeface="Times New Roman" pitchFamily="18" charset="0"/>
                <a:cs typeface="Times New Roman" pitchFamily="18" charset="0"/>
              </a:rPr>
              <a:t>)</a:t>
            </a:r>
          </a:p>
          <a:p>
            <a:pPr marL="0" indent="0" algn="r">
              <a:buNone/>
              <a:defRPr/>
            </a:pPr>
            <a:endParaRPr lang="lv-LV" sz="1800" i="1" dirty="0">
              <a:latin typeface="Times New Roman" pitchFamily="18" charset="0"/>
              <a:cs typeface="Times New Roman" pitchFamily="18" charset="0"/>
            </a:endParaRPr>
          </a:p>
          <a:p>
            <a:pPr algn="just">
              <a:defRPr/>
            </a:pPr>
            <a:r>
              <a:rPr lang="lv-LV" sz="2400" dirty="0">
                <a:latin typeface="Times New Roman" pitchFamily="18" charset="0"/>
                <a:cs typeface="Times New Roman" pitchFamily="18" charset="0"/>
              </a:rPr>
              <a:t>Par draudiem izdarīt slepkavību vai nodarīt smagu miesas bojājumu, ja ir bijis pamats baidīties, ka šie draudi var tikt izpildīti </a:t>
            </a:r>
            <a:endParaRPr lang="lv-LV" sz="2400" dirty="0" smtClean="0">
              <a:latin typeface="Times New Roman" pitchFamily="18" charset="0"/>
              <a:cs typeface="Times New Roman" pitchFamily="18" charset="0"/>
            </a:endParaRPr>
          </a:p>
          <a:p>
            <a:pPr marL="0" indent="0" algn="r">
              <a:buNone/>
              <a:defRPr/>
            </a:pPr>
            <a:r>
              <a:rPr lang="lv-LV" sz="1800" i="1" dirty="0" smtClean="0">
                <a:latin typeface="Times New Roman" pitchFamily="18" charset="0"/>
                <a:cs typeface="Times New Roman" pitchFamily="18" charset="0"/>
              </a:rPr>
              <a:t>(</a:t>
            </a:r>
            <a:r>
              <a:rPr lang="lv-LV" sz="1800" i="1" dirty="0">
                <a:latin typeface="Times New Roman" pitchFamily="18" charset="0"/>
                <a:cs typeface="Times New Roman" pitchFamily="18" charset="0"/>
              </a:rPr>
              <a:t>KL 132.pants</a:t>
            </a:r>
            <a:r>
              <a:rPr lang="lv-LV" sz="1800" i="1" dirty="0" smtClean="0">
                <a:latin typeface="Times New Roman" pitchFamily="18" charset="0"/>
                <a:cs typeface="Times New Roman" pitchFamily="18" charset="0"/>
              </a:rPr>
              <a:t>)</a:t>
            </a:r>
            <a:endParaRPr lang="lv-LV" sz="1800" i="1" dirty="0">
              <a:latin typeface="Times New Roman" pitchFamily="18" charset="0"/>
              <a:cs typeface="Times New Roman" pitchFamily="18" charset="0"/>
            </a:endParaRPr>
          </a:p>
          <a:p>
            <a:pPr>
              <a:buFont typeface="Wingdings" pitchFamily="2" charset="2"/>
              <a:buChar char="§"/>
              <a:defRPr/>
            </a:pPr>
            <a:endParaRPr lang="lv-LV" sz="2400" i="1" dirty="0">
              <a:latin typeface="Times New Roman" pitchFamily="18" charset="0"/>
              <a:cs typeface="Times New Roman" pitchFamily="18" charset="0"/>
            </a:endParaRPr>
          </a:p>
          <a:p>
            <a:pPr marL="0" indent="0" algn="just">
              <a:buFont typeface="Wingdings 3" pitchFamily="18" charset="2"/>
              <a:buNone/>
              <a:defRPr/>
            </a:pPr>
            <a:r>
              <a:rPr lang="lv-LV" sz="2400" b="1" dirty="0">
                <a:latin typeface="Times New Roman" pitchFamily="18" charset="0"/>
                <a:cs typeface="Times New Roman" pitchFamily="18" charset="0"/>
              </a:rPr>
              <a:t>Piemēram: </a:t>
            </a:r>
            <a:r>
              <a:rPr lang="lv-LV" sz="2400" i="1" dirty="0">
                <a:latin typeface="Times New Roman" pitchFamily="18" charset="0"/>
                <a:cs typeface="Times New Roman" pitchFamily="18" charset="0"/>
              </a:rPr>
              <a:t>Tu </a:t>
            </a:r>
            <a:r>
              <a:rPr lang="lv-LV" sz="2400" i="1" dirty="0" err="1" smtClean="0">
                <a:latin typeface="Times New Roman" pitchFamily="18" charset="0"/>
                <a:cs typeface="Times New Roman" pitchFamily="18" charset="0"/>
              </a:rPr>
              <a:t>stulbaaa</a:t>
            </a:r>
            <a:r>
              <a:rPr lang="lv-LV" sz="2400" i="1" dirty="0">
                <a:latin typeface="Times New Roman" pitchFamily="18" charset="0"/>
                <a:cs typeface="Times New Roman" pitchFamily="18" charset="0"/>
              </a:rPr>
              <a:t>! </a:t>
            </a:r>
            <a:r>
              <a:rPr lang="lv-LV" sz="2400" i="1" dirty="0" smtClean="0">
                <a:latin typeface="Times New Roman" pitchFamily="18" charset="0"/>
                <a:cs typeface="Times New Roman" pitchFamily="18" charset="0"/>
              </a:rPr>
              <a:t>Kā </a:t>
            </a:r>
            <a:r>
              <a:rPr lang="lv-LV" sz="2400" i="1" dirty="0">
                <a:latin typeface="Times New Roman" pitchFamily="18" charset="0"/>
                <a:cs typeface="Times New Roman" pitchFamily="18" charset="0"/>
              </a:rPr>
              <a:t>tu varēji tik </a:t>
            </a:r>
            <a:r>
              <a:rPr lang="lv-LV" sz="2400" i="1" dirty="0" err="1">
                <a:latin typeface="Times New Roman" pitchFamily="18" charset="0"/>
                <a:cs typeface="Times New Roman" pitchFamily="18" charset="0"/>
              </a:rPr>
              <a:t>debīlu</a:t>
            </a:r>
            <a:r>
              <a:rPr lang="lv-LV" sz="2400" i="1" dirty="0">
                <a:latin typeface="Times New Roman" pitchFamily="18" charset="0"/>
                <a:cs typeface="Times New Roman" pitchFamily="18" charset="0"/>
              </a:rPr>
              <a:t> </a:t>
            </a:r>
            <a:r>
              <a:rPr lang="lv-LV" sz="2400" i="1" dirty="0" err="1">
                <a:latin typeface="Times New Roman" pitchFamily="18" charset="0"/>
                <a:cs typeface="Times New Roman" pitchFamily="18" charset="0"/>
              </a:rPr>
              <a:t>fočeni</a:t>
            </a:r>
            <a:r>
              <a:rPr lang="lv-LV" sz="2400" i="1" dirty="0">
                <a:latin typeface="Times New Roman" pitchFamily="18" charset="0"/>
                <a:cs typeface="Times New Roman" pitchFamily="18" charset="0"/>
              </a:rPr>
              <a:t> </a:t>
            </a:r>
            <a:r>
              <a:rPr lang="lv-LV" sz="2400" i="1" dirty="0" smtClean="0">
                <a:latin typeface="Times New Roman" pitchFamily="18" charset="0"/>
                <a:cs typeface="Times New Roman" pitchFamily="18" charset="0"/>
              </a:rPr>
              <a:t>ielikt </a:t>
            </a:r>
            <a:r>
              <a:rPr lang="lv-LV" sz="2400" i="1" dirty="0" err="1">
                <a:latin typeface="Times New Roman" pitchFamily="18" charset="0"/>
                <a:cs typeface="Times New Roman" pitchFamily="18" charset="0"/>
              </a:rPr>
              <a:t>netā</a:t>
            </a:r>
            <a:r>
              <a:rPr lang="lv-LV" sz="2400" i="1" dirty="0">
                <a:latin typeface="Times New Roman" pitchFamily="18" charset="0"/>
                <a:cs typeface="Times New Roman" pitchFamily="18" charset="0"/>
              </a:rPr>
              <a:t>! Ja es būtu tik neglīta </a:t>
            </a:r>
            <a:r>
              <a:rPr lang="lv-LV" sz="2400" i="1" dirty="0" smtClean="0">
                <a:latin typeface="Times New Roman" pitchFamily="18" charset="0"/>
                <a:cs typeface="Times New Roman" pitchFamily="18" charset="0"/>
              </a:rPr>
              <a:t>kā </a:t>
            </a:r>
            <a:r>
              <a:rPr lang="lv-LV" sz="2400" i="1" dirty="0">
                <a:latin typeface="Times New Roman" pitchFamily="18" charset="0"/>
                <a:cs typeface="Times New Roman" pitchFamily="18" charset="0"/>
              </a:rPr>
              <a:t>tu, sen būtu sev padarījusi </a:t>
            </a:r>
            <a:r>
              <a:rPr lang="lv-LV" sz="2400" i="1" dirty="0" smtClean="0">
                <a:latin typeface="Times New Roman" pitchFamily="18" charset="0"/>
                <a:cs typeface="Times New Roman" pitchFamily="18" charset="0"/>
              </a:rPr>
              <a:t>galu</a:t>
            </a:r>
            <a:r>
              <a:rPr lang="lv-LV" sz="2400" i="1" dirty="0">
                <a:latin typeface="Times New Roman" pitchFamily="18" charset="0"/>
                <a:cs typeface="Times New Roman" pitchFamily="18" charset="0"/>
              </a:rPr>
              <a:t>! </a:t>
            </a:r>
            <a:endParaRPr lang="lv-LV" sz="2400" i="1" dirty="0" smtClean="0">
              <a:latin typeface="Times New Roman" pitchFamily="18" charset="0"/>
              <a:cs typeface="Times New Roman" pitchFamily="18" charset="0"/>
            </a:endParaRPr>
          </a:p>
          <a:p>
            <a:pPr marL="0" indent="0" algn="just">
              <a:buFont typeface="Wingdings 3" pitchFamily="18" charset="2"/>
              <a:buNone/>
              <a:defRPr/>
            </a:pPr>
            <a:endParaRPr lang="lv-LV"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10</a:t>
            </a:fld>
            <a:endParaRPr lang="lo-LA"/>
          </a:p>
        </p:txBody>
      </p:sp>
    </p:spTree>
    <p:extLst>
      <p:ext uri="{BB962C8B-B14F-4D97-AF65-F5344CB8AC3E}">
        <p14:creationId xmlns:p14="http://schemas.microsoft.com/office/powerpoint/2010/main" val="350869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7" descr="http://2.bp.blogspot.com/-rrjmkna5mGg/UGpNvl-QvMI/AAAAAAAAAAU/fkIFFsa8lcA/s1600/StopCyberbullie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4687169"/>
            <a:ext cx="2447850" cy="198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5288" y="260350"/>
            <a:ext cx="8229600" cy="865188"/>
          </a:xfrm>
        </p:spPr>
        <p:txBody>
          <a:bodyPr rtlCol="0">
            <a:normAutofit/>
          </a:bodyPr>
          <a:lstStyle/>
          <a:p>
            <a:pPr eaLnBrk="1" fontAlgn="auto" hangingPunct="1">
              <a:spcAft>
                <a:spcPts val="0"/>
              </a:spcAft>
              <a:defRPr/>
            </a:pPr>
            <a:r>
              <a:rPr lang="lv-LV" sz="4000" b="1" dirty="0" smtClean="0">
                <a:solidFill>
                  <a:schemeClr val="tx2"/>
                </a:solidFill>
                <a:ea typeface="+mn-ea"/>
                <a:cs typeface="Times New Roman" pitchFamily="18" charset="0"/>
              </a:rPr>
              <a:t>Pazemošana internetā</a:t>
            </a:r>
          </a:p>
        </p:txBody>
      </p:sp>
      <p:sp>
        <p:nvSpPr>
          <p:cNvPr id="33795" name="Content Placeholder 2"/>
          <p:cNvSpPr>
            <a:spLocks noGrp="1"/>
          </p:cNvSpPr>
          <p:nvPr>
            <p:ph idx="1"/>
          </p:nvPr>
        </p:nvSpPr>
        <p:spPr>
          <a:xfrm>
            <a:off x="250825" y="1052513"/>
            <a:ext cx="8535988" cy="5521325"/>
          </a:xfrm>
        </p:spPr>
        <p:txBody>
          <a:bodyPr rtlCol="0">
            <a:normAutofit/>
          </a:bodyPr>
          <a:lstStyle/>
          <a:p>
            <a:pPr marL="107950" indent="0" eaLnBrk="1" fontAlgn="auto" hangingPunct="1">
              <a:spcAft>
                <a:spcPts val="0"/>
              </a:spcAft>
              <a:buFont typeface="Georgia" pitchFamily="18" charset="0"/>
              <a:buNone/>
              <a:defRPr/>
            </a:pPr>
            <a:r>
              <a:rPr lang="lv-LV" dirty="0" smtClean="0"/>
              <a:t>Nevajag ļaut citiem sevi pazemot internetā. </a:t>
            </a:r>
          </a:p>
          <a:p>
            <a:pPr marL="107950" indent="0" algn="r" eaLnBrk="1" fontAlgn="auto" hangingPunct="1">
              <a:spcAft>
                <a:spcPts val="0"/>
              </a:spcAft>
              <a:buFont typeface="Georgia" pitchFamily="18" charset="0"/>
              <a:buNone/>
              <a:defRPr/>
            </a:pPr>
            <a:r>
              <a:rPr lang="lv-LV" dirty="0" smtClean="0"/>
              <a:t>Par to </a:t>
            </a:r>
            <a:r>
              <a:rPr lang="lv-LV" b="1" dirty="0" smtClean="0"/>
              <a:t>ir jāziņo!</a:t>
            </a:r>
            <a:r>
              <a:rPr lang="lv-LV" dirty="0" smtClean="0"/>
              <a:t> Kur ziņot?</a:t>
            </a:r>
          </a:p>
          <a:p>
            <a:pPr marL="628650" indent="-434975" eaLnBrk="1" fontAlgn="auto" hangingPunct="1">
              <a:spcAft>
                <a:spcPts val="0"/>
              </a:spcAft>
              <a:buFont typeface="Arial" pitchFamily="34" charset="0"/>
              <a:buChar char="•"/>
              <a:defRPr/>
            </a:pPr>
            <a:r>
              <a:rPr lang="lv-LV" sz="2000" dirty="0" smtClean="0">
                <a:latin typeface="Times New Roman" panose="02020603050405020304" pitchFamily="18" charset="0"/>
                <a:cs typeface="Times New Roman" panose="02020603050405020304" pitchFamily="18" charset="0"/>
              </a:rPr>
              <a:t>Pieaugušajam, kuram uzticas</a:t>
            </a:r>
          </a:p>
          <a:p>
            <a:pPr marL="628650" indent="-434975" eaLnBrk="1" fontAlgn="auto" hangingPunct="1">
              <a:spcAft>
                <a:spcPts val="0"/>
              </a:spcAft>
              <a:buFont typeface="Arial" pitchFamily="34" charset="0"/>
              <a:buChar char="•"/>
              <a:defRPr/>
            </a:pPr>
            <a:r>
              <a:rPr lang="lv-LV" sz="2000" dirty="0" smtClean="0">
                <a:latin typeface="Times New Roman" panose="02020603050405020304" pitchFamily="18" charset="0"/>
                <a:cs typeface="Times New Roman" panose="02020603050405020304" pitchFamily="18" charset="0"/>
              </a:rPr>
              <a:t>Valsts bērnu tiesību aizsardzības inspekcijas </a:t>
            </a:r>
            <a:r>
              <a:rPr lang="lv-LV" sz="2000" i="1" dirty="0" smtClean="0">
                <a:latin typeface="Times New Roman" panose="02020603050405020304" pitchFamily="18" charset="0"/>
                <a:cs typeface="Times New Roman" panose="02020603050405020304" pitchFamily="18" charset="0"/>
              </a:rPr>
              <a:t>Uzticības tālrunim </a:t>
            </a:r>
            <a:r>
              <a:rPr lang="lv-LV" sz="2000" b="1" dirty="0" smtClean="0">
                <a:solidFill>
                  <a:schemeClr val="tx2"/>
                </a:solidFill>
                <a:latin typeface="Times New Roman" panose="02020603050405020304" pitchFamily="18" charset="0"/>
                <a:cs typeface="Times New Roman" panose="02020603050405020304" pitchFamily="18" charset="0"/>
              </a:rPr>
              <a:t>116111</a:t>
            </a:r>
          </a:p>
          <a:p>
            <a:pPr marL="628650" indent="-434975" eaLnBrk="1" fontAlgn="auto" hangingPunct="1">
              <a:spcAft>
                <a:spcPts val="0"/>
              </a:spcAft>
              <a:buFont typeface="Arial" pitchFamily="34" charset="0"/>
              <a:buChar char="•"/>
              <a:defRPr/>
            </a:pPr>
            <a:r>
              <a:rPr lang="lv-LV" sz="2000" i="1" dirty="0" err="1" smtClean="0">
                <a:latin typeface="Times New Roman" panose="02020603050405020304" pitchFamily="18" charset="0"/>
                <a:cs typeface="Times New Roman" panose="02020603050405020304" pitchFamily="18" charset="0"/>
                <a:hlinkClick r:id="rId3"/>
              </a:rPr>
              <a:t>www.drossinternets.lv</a:t>
            </a:r>
            <a:endParaRPr lang="lv-LV" sz="2000" i="1" dirty="0" smtClean="0">
              <a:latin typeface="Times New Roman" panose="02020603050405020304" pitchFamily="18" charset="0"/>
              <a:cs typeface="Times New Roman" panose="02020603050405020304" pitchFamily="18" charset="0"/>
            </a:endParaRPr>
          </a:p>
          <a:p>
            <a:pPr marL="628650" indent="-434975" eaLnBrk="1" fontAlgn="auto" hangingPunct="1">
              <a:spcAft>
                <a:spcPts val="0"/>
              </a:spcAft>
              <a:buFont typeface="Arial" pitchFamily="34" charset="0"/>
              <a:buChar char="•"/>
              <a:defRPr/>
            </a:pPr>
            <a:r>
              <a:rPr lang="lv-LV" sz="2000" i="1" dirty="0" err="1" smtClean="0">
                <a:latin typeface="Times New Roman" panose="02020603050405020304" pitchFamily="18" charset="0"/>
                <a:cs typeface="Times New Roman" panose="02020603050405020304" pitchFamily="18" charset="0"/>
                <a:hlinkClick r:id="rId4"/>
              </a:rPr>
              <a:t>www.macies.drossinternets.lv</a:t>
            </a:r>
            <a:endParaRPr lang="lv-LV" sz="2000" i="1" dirty="0" smtClean="0">
              <a:latin typeface="Times New Roman" panose="02020603050405020304" pitchFamily="18" charset="0"/>
              <a:cs typeface="Times New Roman" panose="02020603050405020304" pitchFamily="18" charset="0"/>
            </a:endParaRPr>
          </a:p>
          <a:p>
            <a:pPr marL="193675" indent="0" eaLnBrk="1" fontAlgn="auto" hangingPunct="1">
              <a:spcAft>
                <a:spcPts val="0"/>
              </a:spcAft>
              <a:buFont typeface="Arial" charset="0"/>
              <a:buNone/>
              <a:defRPr/>
            </a:pPr>
            <a:endParaRPr lang="lv-LV" sz="2000" dirty="0" smtClean="0"/>
          </a:p>
          <a:p>
            <a:pPr marL="107950" indent="0" eaLnBrk="1" fontAlgn="auto" hangingPunct="1">
              <a:spcAft>
                <a:spcPts val="0"/>
              </a:spcAft>
              <a:buFont typeface="Georgia" pitchFamily="18" charset="0"/>
              <a:buNone/>
              <a:defRPr/>
            </a:pPr>
            <a:endParaRPr lang="lv-LV" dirty="0" smtClean="0"/>
          </a:p>
        </p:txBody>
      </p:sp>
      <p:sp>
        <p:nvSpPr>
          <p:cNvPr id="6" name="TextBox 5"/>
          <p:cNvSpPr txBox="1"/>
          <p:nvPr/>
        </p:nvSpPr>
        <p:spPr>
          <a:xfrm>
            <a:off x="5724128" y="5877272"/>
            <a:ext cx="2520280" cy="415498"/>
          </a:xfrm>
          <a:prstGeom prst="rect">
            <a:avLst/>
          </a:prstGeom>
          <a:noFill/>
        </p:spPr>
        <p:txBody>
          <a:bodyPr wrap="square">
            <a:spAutoFit/>
          </a:bodyPr>
          <a:lstStyle/>
          <a:p>
            <a:pPr algn="r">
              <a:defRPr/>
            </a:pPr>
            <a:r>
              <a:rPr lang="lv-LV" sz="1000" dirty="0">
                <a:latin typeface="+mn-lt"/>
              </a:rPr>
              <a:t>Attēla avots:</a:t>
            </a:r>
          </a:p>
          <a:p>
            <a:pPr algn="r">
              <a:defRPr/>
            </a:pPr>
            <a:r>
              <a:rPr lang="lv-LV" sz="1000" dirty="0">
                <a:latin typeface="+mn-lt"/>
              </a:rPr>
              <a:t>http://beyondtheeyes5.blogspot.com</a:t>
            </a:r>
            <a:r>
              <a:rPr lang="lv-LV" sz="1100" dirty="0">
                <a:latin typeface="+mn-lt"/>
              </a:rPr>
              <a:t>/</a:t>
            </a:r>
          </a:p>
        </p:txBody>
      </p:sp>
      <p:sp>
        <p:nvSpPr>
          <p:cNvPr id="3" name="Slide Number Placeholder 2"/>
          <p:cNvSpPr>
            <a:spLocks noGrp="1"/>
          </p:cNvSpPr>
          <p:nvPr>
            <p:ph type="sldNum" sz="quarter" idx="12"/>
          </p:nvPr>
        </p:nvSpPr>
        <p:spPr/>
        <p:txBody>
          <a:bodyPr/>
          <a:lstStyle/>
          <a:p>
            <a:fld id="{92419278-D06A-4164-A13F-F0CC319B14F6}" type="slidenum">
              <a:rPr lang="lo-LA" smtClean="0"/>
              <a:pPr/>
              <a:t>11</a:t>
            </a:fld>
            <a:endParaRPr lang="lo-LA"/>
          </a:p>
        </p:txBody>
      </p:sp>
    </p:spTree>
    <p:extLst>
      <p:ext uri="{BB962C8B-B14F-4D97-AF65-F5344CB8AC3E}">
        <p14:creationId xmlns:p14="http://schemas.microsoft.com/office/powerpoint/2010/main" val="2518241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274638"/>
            <a:ext cx="8229600" cy="777875"/>
          </a:xfrm>
        </p:spPr>
        <p:txBody>
          <a:bodyPr>
            <a:normAutofit fontScale="90000"/>
          </a:bodyPr>
          <a:lstStyle/>
          <a:p>
            <a:r>
              <a:rPr lang="lv-LV" altLang="lv-LV" b="1" dirty="0" smtClean="0">
                <a:latin typeface="Times New Roman" pitchFamily="18" charset="0"/>
                <a:cs typeface="Times New Roman" pitchFamily="18" charset="0"/>
              </a:rPr>
              <a:t/>
            </a:r>
            <a:br>
              <a:rPr lang="lv-LV" altLang="lv-LV" b="1" dirty="0" smtClean="0">
                <a:latin typeface="Times New Roman" pitchFamily="18" charset="0"/>
                <a:cs typeface="Times New Roman" pitchFamily="18" charset="0"/>
              </a:rPr>
            </a:br>
            <a:r>
              <a:rPr lang="lv-LV" altLang="lv-LV" b="1" dirty="0" smtClean="0">
                <a:solidFill>
                  <a:schemeClr val="tx2"/>
                </a:solidFill>
                <a:latin typeface="Times New Roman" pitchFamily="18" charset="0"/>
                <a:cs typeface="Times New Roman" pitchFamily="18" charset="0"/>
              </a:rPr>
              <a:t>116006</a:t>
            </a:r>
            <a:br>
              <a:rPr lang="lv-LV" altLang="lv-LV" b="1" dirty="0" smtClean="0">
                <a:solidFill>
                  <a:schemeClr val="tx2"/>
                </a:solidFill>
                <a:latin typeface="Times New Roman" pitchFamily="18" charset="0"/>
                <a:cs typeface="Times New Roman" pitchFamily="18" charset="0"/>
              </a:rPr>
            </a:br>
            <a:endParaRPr lang="lv-LV" altLang="lv-LV" b="1" dirty="0" smtClean="0">
              <a:solidFill>
                <a:schemeClr val="tx2"/>
              </a:solidFill>
              <a:latin typeface="Times New Roman" pitchFamily="18" charset="0"/>
              <a:cs typeface="Times New Roman" pitchFamily="18" charset="0"/>
            </a:endParaRPr>
          </a:p>
        </p:txBody>
      </p:sp>
      <p:sp>
        <p:nvSpPr>
          <p:cNvPr id="28675" name="Content Placeholder 2"/>
          <p:cNvSpPr>
            <a:spLocks noGrp="1"/>
          </p:cNvSpPr>
          <p:nvPr>
            <p:ph idx="1"/>
          </p:nvPr>
        </p:nvSpPr>
        <p:spPr>
          <a:xfrm>
            <a:off x="457200" y="1412875"/>
            <a:ext cx="8229600" cy="4713288"/>
          </a:xfrm>
        </p:spPr>
        <p:txBody>
          <a:bodyPr>
            <a:normAutofit/>
          </a:bodyPr>
          <a:lstStyle/>
          <a:p>
            <a:pPr>
              <a:buFont typeface="Wingdings" pitchFamily="2" charset="2"/>
              <a:buChar char="ü"/>
            </a:pPr>
            <a:r>
              <a:rPr lang="lv-LV" altLang="lv-LV" sz="2800" dirty="0" smtClean="0">
                <a:latin typeface="Times New Roman" pitchFamily="18" charset="0"/>
                <a:cs typeface="Times New Roman" pitchFamily="18" charset="0"/>
              </a:rPr>
              <a:t>Pieejams cietušajiem un to tuviniekiem </a:t>
            </a:r>
          </a:p>
          <a:p>
            <a:pPr>
              <a:buFont typeface="Wingdings" pitchFamily="2" charset="2"/>
              <a:buChar char="ü"/>
            </a:pPr>
            <a:r>
              <a:rPr lang="lv-LV" altLang="lv-LV" sz="2800" dirty="0">
                <a:latin typeface="Times New Roman" pitchFamily="18" charset="0"/>
                <a:cs typeface="Times New Roman" pitchFamily="18" charset="0"/>
              </a:rPr>
              <a:t>No 2016.gada 1.janvāra </a:t>
            </a:r>
          </a:p>
          <a:p>
            <a:pPr>
              <a:buFont typeface="Wingdings" pitchFamily="2" charset="2"/>
              <a:buChar char="ü"/>
            </a:pPr>
            <a:r>
              <a:rPr lang="lv-LV" altLang="lv-LV" sz="2800" dirty="0" smtClean="0">
                <a:latin typeface="Times New Roman" pitchFamily="18" charset="0"/>
                <a:cs typeface="Times New Roman" pitchFamily="18" charset="0"/>
              </a:rPr>
              <a:t>Bezmaksas atbalsta tālrunis </a:t>
            </a:r>
          </a:p>
          <a:p>
            <a:pPr>
              <a:buFont typeface="Wingdings" pitchFamily="2" charset="2"/>
              <a:buChar char="ü"/>
            </a:pPr>
            <a:r>
              <a:rPr lang="lv-LV" altLang="lv-LV" sz="2800" dirty="0" smtClean="0">
                <a:latin typeface="Times New Roman" pitchFamily="18" charset="0"/>
                <a:cs typeface="Times New Roman" pitchFamily="18" charset="0"/>
              </a:rPr>
              <a:t>Katru dienu no plkst.7.00 līdz 22.00 </a:t>
            </a:r>
          </a:p>
          <a:p>
            <a:pPr>
              <a:buFont typeface="Wingdings" pitchFamily="2" charset="2"/>
              <a:buChar char="ü"/>
            </a:pPr>
            <a:r>
              <a:rPr lang="lv-LV" altLang="lv-LV" sz="2800" dirty="0" smtClean="0">
                <a:latin typeface="Times New Roman" pitchFamily="18" charset="0"/>
                <a:cs typeface="Times New Roman" pitchFamily="18" charset="0"/>
              </a:rPr>
              <a:t>Nodrošina iespēju minētajām personām saņemt emocionālo un psiholoģisko atbalstu </a:t>
            </a:r>
          </a:p>
          <a:p>
            <a:pPr>
              <a:buFont typeface="Wingdings" pitchFamily="2" charset="2"/>
              <a:buChar char="ü"/>
            </a:pPr>
            <a:r>
              <a:rPr lang="lv-LV" altLang="lv-LV" sz="2800" dirty="0" smtClean="0">
                <a:latin typeface="Times New Roman" pitchFamily="18" charset="0"/>
                <a:cs typeface="Times New Roman" pitchFamily="18" charset="0"/>
              </a:rPr>
              <a:t>Saņemt informāciju par tiesībām un citiem atbalsta dienestiem</a:t>
            </a:r>
          </a:p>
          <a:p>
            <a:pPr>
              <a:buFont typeface="Wingdings" pitchFamily="2" charset="2"/>
              <a:buChar char="ü"/>
            </a:pPr>
            <a:r>
              <a:rPr lang="lv-LV" altLang="lv-LV" sz="2800" dirty="0" err="1" smtClean="0">
                <a:latin typeface="Times New Roman" pitchFamily="18" charset="0"/>
                <a:cs typeface="Times New Roman" pitchFamily="18" charset="0"/>
                <a:hlinkClick r:id="rId2"/>
              </a:rPr>
              <a:t>www.cietusajiem.lv</a:t>
            </a:r>
            <a:endParaRPr lang="lv-LV" altLang="lv-LV" sz="2800" dirty="0" smtClean="0">
              <a:latin typeface="Times New Roman" pitchFamily="18" charset="0"/>
              <a:cs typeface="Times New Roman" pitchFamily="18" charset="0"/>
            </a:endParaRPr>
          </a:p>
          <a:p>
            <a:pPr>
              <a:buFont typeface="Wingdings" pitchFamily="2" charset="2"/>
              <a:buChar char="ü"/>
            </a:pPr>
            <a:endParaRPr lang="lv-LV" altLang="lv-LV"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351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a:bodyPr>
          <a:lstStyle/>
          <a:p>
            <a:r>
              <a:rPr lang="lv-LV" altLang="lv-LV" sz="4000" b="1" dirty="0" smtClean="0">
                <a:solidFill>
                  <a:schemeClr val="tx2"/>
                </a:solidFill>
                <a:latin typeface="Times New Roman" pitchFamily="18" charset="0"/>
                <a:cs typeface="Times New Roman" pitchFamily="18" charset="0"/>
              </a:rPr>
              <a:t>28612120</a:t>
            </a:r>
          </a:p>
        </p:txBody>
      </p:sp>
      <p:sp>
        <p:nvSpPr>
          <p:cNvPr id="3" name="Content Placeholder 2"/>
          <p:cNvSpPr>
            <a:spLocks noGrp="1"/>
          </p:cNvSpPr>
          <p:nvPr>
            <p:ph idx="1"/>
          </p:nvPr>
        </p:nvSpPr>
        <p:spPr>
          <a:xfrm>
            <a:off x="251519" y="1844824"/>
            <a:ext cx="8713093" cy="2952328"/>
          </a:xfrm>
        </p:spPr>
        <p:txBody>
          <a:bodyPr/>
          <a:lstStyle/>
          <a:p>
            <a:pPr>
              <a:buFont typeface="Wingdings" panose="05000000000000000000" pitchFamily="2" charset="2"/>
              <a:buChar char="ü"/>
              <a:defRPr/>
            </a:pPr>
            <a:r>
              <a:rPr lang="lv-LV" dirty="0" smtClean="0">
                <a:latin typeface="Times New Roman" panose="02020603050405020304" pitchFamily="18" charset="0"/>
                <a:cs typeface="Times New Roman" panose="02020603050405020304" pitchFamily="18" charset="0"/>
              </a:rPr>
              <a:t>Uzticības tālrunis </a:t>
            </a:r>
            <a:r>
              <a:rPr lang="lv-LV" dirty="0" err="1" smtClean="0">
                <a:latin typeface="Times New Roman" panose="02020603050405020304" pitchFamily="18" charset="0"/>
                <a:cs typeface="Times New Roman" panose="02020603050405020304" pitchFamily="18" charset="0"/>
              </a:rPr>
              <a:t>cilvēktirdzniecības</a:t>
            </a:r>
            <a:r>
              <a:rPr lang="lv-LV" dirty="0" smtClean="0">
                <a:latin typeface="Times New Roman" panose="02020603050405020304" pitchFamily="18" charset="0"/>
                <a:cs typeface="Times New Roman" panose="02020603050405020304" pitchFamily="18" charset="0"/>
              </a:rPr>
              <a:t> mazināšanai</a:t>
            </a:r>
          </a:p>
          <a:p>
            <a:pPr>
              <a:buFont typeface="Wingdings" panose="05000000000000000000" pitchFamily="2" charset="2"/>
              <a:buChar char="ü"/>
              <a:defRPr/>
            </a:pPr>
            <a:r>
              <a:rPr lang="lv-LV" dirty="0" smtClean="0">
                <a:latin typeface="Times New Roman" panose="02020603050405020304" pitchFamily="18" charset="0"/>
                <a:cs typeface="Times New Roman" panose="02020603050405020304" pitchFamily="18" charset="0"/>
              </a:rPr>
              <a:t>24/7</a:t>
            </a:r>
          </a:p>
          <a:p>
            <a:pPr>
              <a:buFont typeface="Wingdings" panose="05000000000000000000" pitchFamily="2" charset="2"/>
              <a:buChar char="ü"/>
              <a:defRPr/>
            </a:pPr>
            <a:r>
              <a:rPr lang="lv-LV" dirty="0" err="1" smtClean="0">
                <a:latin typeface="Times New Roman" panose="02020603050405020304" pitchFamily="18" charset="0"/>
                <a:cs typeface="Times New Roman" panose="02020603050405020304" pitchFamily="18" charset="0"/>
                <a:hlinkClick r:id="rId2"/>
              </a:rPr>
              <a:t>www.patverums-dm.lv</a:t>
            </a:r>
            <a:endParaRPr lang="lv-LV" dirty="0" smtClean="0">
              <a:latin typeface="Times New Roman" panose="02020603050405020304" pitchFamily="18" charset="0"/>
              <a:cs typeface="Times New Roman" panose="02020603050405020304" pitchFamily="18" charset="0"/>
            </a:endParaRPr>
          </a:p>
          <a:p>
            <a:pPr marL="0" indent="0">
              <a:buFont typeface="Arial" pitchFamily="34" charset="0"/>
              <a:buNone/>
              <a:defRPr/>
            </a:pPr>
            <a:endParaRPr lang="lv-LV" dirty="0"/>
          </a:p>
        </p:txBody>
      </p:sp>
    </p:spTree>
    <p:extLst>
      <p:ext uri="{BB962C8B-B14F-4D97-AF65-F5344CB8AC3E}">
        <p14:creationId xmlns:p14="http://schemas.microsoft.com/office/powerpoint/2010/main" val="2385000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lv-LV" sz="4000" b="1" dirty="0" smtClean="0">
                <a:solidFill>
                  <a:schemeClr val="tx2"/>
                </a:solidFill>
                <a:cs typeface="Times New Roman" pitchFamily="18" charset="0"/>
              </a:rPr>
              <a:t>Pēc kādiem kritērijiem varmāka izvēlas cietušos internetā?</a:t>
            </a:r>
            <a:endParaRPr lang="lv-LV" sz="4000" dirty="0">
              <a:solidFill>
                <a:schemeClr val="tx2"/>
              </a:solidFill>
              <a:cs typeface="Times New Roman" pitchFamily="18" charset="0"/>
            </a:endParaRPr>
          </a:p>
        </p:txBody>
      </p:sp>
      <p:sp>
        <p:nvSpPr>
          <p:cNvPr id="3" name="Content Placeholder 2"/>
          <p:cNvSpPr>
            <a:spLocks noGrp="1"/>
          </p:cNvSpPr>
          <p:nvPr>
            <p:ph idx="1"/>
          </p:nvPr>
        </p:nvSpPr>
        <p:spPr>
          <a:xfrm>
            <a:off x="179388" y="1600200"/>
            <a:ext cx="8507412" cy="4525963"/>
          </a:xfrm>
        </p:spPr>
        <p:txBody>
          <a:bodyPr/>
          <a:lstStyle/>
          <a:p>
            <a:pPr>
              <a:buFont typeface="Wingdings" pitchFamily="2" charset="2"/>
              <a:buChar char="§"/>
              <a:defRPr/>
            </a:pPr>
            <a:r>
              <a:rPr lang="lv-LV" sz="2400" dirty="0">
                <a:latin typeface="Times New Roman" pitchFamily="18" charset="0"/>
                <a:cs typeface="Times New Roman" pitchFamily="18" charset="0"/>
              </a:rPr>
              <a:t>Visu nosaka varmākas seksuālā interese par noteiktiem bērniem (piemēram: vecums, </a:t>
            </a:r>
            <a:r>
              <a:rPr lang="lv-LV" sz="2400" dirty="0" smtClean="0">
                <a:latin typeface="Times New Roman" pitchFamily="18" charset="0"/>
                <a:cs typeface="Times New Roman" pitchFamily="18" charset="0"/>
              </a:rPr>
              <a:t>dzimums)</a:t>
            </a:r>
            <a:endParaRPr lang="lv-LV" sz="2400" dirty="0">
              <a:latin typeface="Times New Roman" pitchFamily="18" charset="0"/>
              <a:cs typeface="Times New Roman" pitchFamily="18" charset="0"/>
            </a:endParaRPr>
          </a:p>
          <a:p>
            <a:pPr>
              <a:buFont typeface="Wingdings" pitchFamily="2" charset="2"/>
              <a:buChar char="§"/>
              <a:defRPr/>
            </a:pPr>
            <a:r>
              <a:rPr lang="lv-LV" sz="2400" dirty="0">
                <a:latin typeface="Times New Roman" pitchFamily="18" charset="0"/>
                <a:cs typeface="Times New Roman" pitchFamily="18" charset="0"/>
              </a:rPr>
              <a:t>Bērni, kuri iesaistās sarakstē ar </a:t>
            </a:r>
            <a:r>
              <a:rPr lang="lv-LV" sz="2400" dirty="0" smtClean="0">
                <a:latin typeface="Times New Roman" pitchFamily="18" charset="0"/>
                <a:cs typeface="Times New Roman" pitchFamily="18" charset="0"/>
              </a:rPr>
              <a:t>svešiniekiem</a:t>
            </a:r>
            <a:endParaRPr lang="lv-LV" sz="2400" dirty="0">
              <a:latin typeface="Times New Roman" pitchFamily="18" charset="0"/>
              <a:cs typeface="Times New Roman" pitchFamily="18" charset="0"/>
            </a:endParaRPr>
          </a:p>
          <a:p>
            <a:pPr>
              <a:buFont typeface="Wingdings" pitchFamily="2" charset="2"/>
              <a:buChar char="§"/>
              <a:defRPr/>
            </a:pPr>
            <a:r>
              <a:rPr lang="lv-LV" sz="2400" dirty="0">
                <a:latin typeface="Times New Roman" pitchFamily="18" charset="0"/>
                <a:cs typeface="Times New Roman" pitchFamily="18" charset="0"/>
              </a:rPr>
              <a:t>Bērna pakļāvīgais/pieklājīgais raksturs un nespēja pateikt «nē</a:t>
            </a:r>
            <a:r>
              <a:rPr lang="lv-LV" sz="2400" dirty="0" smtClean="0">
                <a:latin typeface="Times New Roman" pitchFamily="18" charset="0"/>
                <a:cs typeface="Times New Roman" pitchFamily="18" charset="0"/>
              </a:rPr>
              <a:t>»</a:t>
            </a:r>
            <a:endParaRPr lang="lv-LV" sz="2400" dirty="0">
              <a:latin typeface="Times New Roman" pitchFamily="18" charset="0"/>
              <a:cs typeface="Times New Roman" pitchFamily="18" charset="0"/>
            </a:endParaRPr>
          </a:p>
          <a:p>
            <a:pPr marL="0" indent="0" algn="ctr">
              <a:buFont typeface="Wingdings 3" pitchFamily="18" charset="2"/>
              <a:buNone/>
              <a:defRPr/>
            </a:pPr>
            <a:endParaRPr lang="lv-LV" sz="2400" b="1" dirty="0" smtClean="0">
              <a:solidFill>
                <a:srgbClr val="002060"/>
              </a:solidFill>
              <a:latin typeface="Times New Roman" pitchFamily="18" charset="0"/>
              <a:cs typeface="Times New Roman" pitchFamily="18" charset="0"/>
            </a:endParaRPr>
          </a:p>
          <a:p>
            <a:pPr marL="0" indent="0" algn="ctr">
              <a:buFont typeface="Wingdings 3" pitchFamily="18" charset="2"/>
              <a:buNone/>
              <a:defRPr/>
            </a:pPr>
            <a:r>
              <a:rPr lang="lv-LV" sz="2400" b="1" dirty="0" smtClean="0">
                <a:solidFill>
                  <a:schemeClr val="tx2"/>
                </a:solidFill>
                <a:latin typeface="Times New Roman" pitchFamily="18" charset="0"/>
                <a:cs typeface="Times New Roman" pitchFamily="18" charset="0"/>
              </a:rPr>
              <a:t>Mīts</a:t>
            </a:r>
            <a:r>
              <a:rPr lang="lv-LV" sz="2400" b="1" dirty="0">
                <a:solidFill>
                  <a:schemeClr val="tx2"/>
                </a:solidFill>
                <a:latin typeface="Times New Roman" pitchFamily="18" charset="0"/>
                <a:cs typeface="Times New Roman" pitchFamily="18" charset="0"/>
              </a:rPr>
              <a:t>, ka varmākas izvēlas </a:t>
            </a:r>
            <a:r>
              <a:rPr lang="lv-LV" sz="2400" b="1" dirty="0" smtClean="0">
                <a:solidFill>
                  <a:schemeClr val="tx2"/>
                </a:solidFill>
                <a:latin typeface="Times New Roman" pitchFamily="18" charset="0"/>
                <a:cs typeface="Times New Roman" pitchFamily="18" charset="0"/>
              </a:rPr>
              <a:t>...</a:t>
            </a:r>
            <a:endParaRPr lang="lv-LV" sz="2400" b="1" dirty="0">
              <a:solidFill>
                <a:schemeClr val="tx2"/>
              </a:solidFill>
              <a:latin typeface="Times New Roman" pitchFamily="18" charset="0"/>
              <a:cs typeface="Times New Roman" pitchFamily="18" charset="0"/>
            </a:endParaRPr>
          </a:p>
          <a:p>
            <a:pPr>
              <a:buFont typeface="Wingdings" pitchFamily="2" charset="2"/>
              <a:buChar char="§"/>
              <a:defRPr/>
            </a:pPr>
            <a:r>
              <a:rPr lang="lv-LV" sz="2400" dirty="0">
                <a:latin typeface="Times New Roman" pitchFamily="18" charset="0"/>
                <a:cs typeface="Times New Roman" pitchFamily="18" charset="0"/>
              </a:rPr>
              <a:t>Tikai </a:t>
            </a:r>
            <a:r>
              <a:rPr lang="lv-LV" sz="2400" dirty="0" smtClean="0">
                <a:latin typeface="Times New Roman" pitchFamily="18" charset="0"/>
                <a:cs typeface="Times New Roman" pitchFamily="18" charset="0"/>
              </a:rPr>
              <a:t>meitenes</a:t>
            </a:r>
          </a:p>
          <a:p>
            <a:pPr>
              <a:buFont typeface="Wingdings" pitchFamily="2" charset="2"/>
              <a:buChar char="§"/>
              <a:defRPr/>
            </a:pPr>
            <a:r>
              <a:rPr lang="lv-LV" sz="2400" dirty="0" smtClean="0">
                <a:latin typeface="Times New Roman" pitchFamily="18" charset="0"/>
                <a:cs typeface="Times New Roman" pitchFamily="18" charset="0"/>
              </a:rPr>
              <a:t>Tikai </a:t>
            </a:r>
            <a:r>
              <a:rPr lang="lv-LV" sz="2400" dirty="0">
                <a:latin typeface="Times New Roman" pitchFamily="18" charset="0"/>
                <a:cs typeface="Times New Roman" pitchFamily="18" charset="0"/>
              </a:rPr>
              <a:t>tādus nepilngadīgos, kuri sevi internetā reprezentē kā «seksīgus</a:t>
            </a:r>
            <a:r>
              <a:rPr lang="lv-LV" sz="2400" dirty="0" smtClean="0">
                <a:latin typeface="Times New Roman" pitchFamily="18" charset="0"/>
                <a:cs typeface="Times New Roman" pitchFamily="18" charset="0"/>
              </a:rPr>
              <a:t>»</a:t>
            </a:r>
            <a:endParaRPr lang="lv-LV" sz="2400" dirty="0">
              <a:latin typeface="Times New Roman" pitchFamily="18" charset="0"/>
              <a:cs typeface="Times New Roman" pitchFamily="18" charset="0"/>
            </a:endParaRPr>
          </a:p>
          <a:p>
            <a:pPr>
              <a:defRPr/>
            </a:pPr>
            <a:endParaRPr lang="lv-LV" sz="2400" dirty="0"/>
          </a:p>
        </p:txBody>
      </p:sp>
      <p:sp>
        <p:nvSpPr>
          <p:cNvPr id="4" name="Slide Number Placeholder 3"/>
          <p:cNvSpPr>
            <a:spLocks noGrp="1"/>
          </p:cNvSpPr>
          <p:nvPr>
            <p:ph type="sldNum" sz="quarter" idx="12"/>
          </p:nvPr>
        </p:nvSpPr>
        <p:spPr/>
        <p:txBody>
          <a:bodyPr/>
          <a:lstStyle/>
          <a:p>
            <a:fld id="{92419278-D06A-4164-A13F-F0CC319B14F6}" type="slidenum">
              <a:rPr lang="lo-LA" smtClean="0"/>
              <a:pPr/>
              <a:t>14</a:t>
            </a:fld>
            <a:endParaRPr lang="lo-LA"/>
          </a:p>
        </p:txBody>
      </p:sp>
    </p:spTree>
    <p:extLst>
      <p:ext uri="{BB962C8B-B14F-4D97-AF65-F5344CB8AC3E}">
        <p14:creationId xmlns:p14="http://schemas.microsoft.com/office/powerpoint/2010/main" val="1313224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68313" y="260350"/>
            <a:ext cx="8229600" cy="1439863"/>
          </a:xfrm>
        </p:spPr>
        <p:txBody>
          <a:bodyPr rtlCol="0">
            <a:noAutofit/>
          </a:bodyPr>
          <a:lstStyle/>
          <a:p>
            <a:pPr eaLnBrk="1" fontAlgn="auto" hangingPunct="1">
              <a:spcAft>
                <a:spcPts val="0"/>
              </a:spcAft>
              <a:defRPr/>
            </a:pPr>
            <a:r>
              <a:rPr lang="lv-LV" sz="4000" b="1" dirty="0" smtClean="0">
                <a:solidFill>
                  <a:schemeClr val="accent1">
                    <a:lumMod val="50000"/>
                  </a:schemeClr>
                </a:solidFill>
                <a:ea typeface="+mn-ea"/>
                <a:cs typeface="Times New Roman" pitchFamily="18" charset="0"/>
              </a:rPr>
              <a:t>Pornogr</a:t>
            </a:r>
            <a:r>
              <a:rPr lang="lv-LV" sz="4000" b="1" dirty="0" smtClean="0">
                <a:solidFill>
                  <a:srgbClr val="002060"/>
                </a:solidFill>
                <a:ea typeface="+mn-ea"/>
                <a:cs typeface="Times New Roman" pitchFamily="18" charset="0"/>
              </a:rPr>
              <a:t>āfiska rakstura materiālu ietekme uz bērniem</a:t>
            </a:r>
          </a:p>
        </p:txBody>
      </p:sp>
      <p:sp>
        <p:nvSpPr>
          <p:cNvPr id="39939" name="Content Placeholder 2"/>
          <p:cNvSpPr>
            <a:spLocks noGrp="1"/>
          </p:cNvSpPr>
          <p:nvPr>
            <p:ph idx="1"/>
          </p:nvPr>
        </p:nvSpPr>
        <p:spPr>
          <a:xfrm>
            <a:off x="179388" y="1844675"/>
            <a:ext cx="8713787" cy="4281488"/>
          </a:xfrm>
        </p:spPr>
        <p:txBody>
          <a:bodyPr/>
          <a:lstStyle/>
          <a:p>
            <a:pPr eaLnBrk="1" hangingPunct="1"/>
            <a:r>
              <a:rPr lang="lv-LV" altLang="lv-LV" sz="2400" dirty="0" smtClean="0"/>
              <a:t>Bērnam agrā vecumā saskaroties ar seksuāla rakstura materiāliem, to ietekme varētu būt drīzāk negatīva</a:t>
            </a:r>
          </a:p>
          <a:p>
            <a:pPr eaLnBrk="1" hangingPunct="1"/>
            <a:r>
              <a:rPr lang="lv-LV" altLang="lv-LV" sz="2400" dirty="0" smtClean="0"/>
              <a:t>Bērns seksuāla rakstura informāciju savā prātā apstrādā savādāk nekā pieaugušais, jo bērniem raksturīgs ir konkrētais domāšanas veids un nav vēl attīstījušās abstraktās domāšanas spējas</a:t>
            </a:r>
          </a:p>
          <a:p>
            <a:pPr lvl="1" algn="r" eaLnBrk="1" hangingPunct="1"/>
            <a:r>
              <a:rPr lang="lv-LV" altLang="lv-LV" sz="2400" b="1" i="1" dirty="0" smtClean="0"/>
              <a:t>No psiholoģiskā viedokļa bērniem </a:t>
            </a:r>
            <a:r>
              <a:rPr lang="lv-LV" altLang="lv-LV" sz="2400" b="1" i="1" u="sng" dirty="0" smtClean="0"/>
              <a:t>apmēram līdz 12 gadu </a:t>
            </a:r>
            <a:r>
              <a:rPr lang="lv-LV" altLang="lv-LV" sz="2400" b="1" i="1" dirty="0" smtClean="0"/>
              <a:t>vecumam piemīt konkrētā domāšana un viņi visu uztver tiešā veidā, pieņem to par īstu</a:t>
            </a:r>
            <a:r>
              <a:rPr lang="lv-LV" altLang="lv-LV" sz="3200" dirty="0" smtClean="0"/>
              <a:t/>
            </a:r>
            <a:br>
              <a:rPr lang="lv-LV" altLang="lv-LV" sz="3200" dirty="0" smtClean="0"/>
            </a:br>
            <a:endParaRPr lang="lv-LV" altLang="lv-LV" sz="3200" dirty="0" smtClean="0"/>
          </a:p>
        </p:txBody>
      </p:sp>
      <p:sp>
        <p:nvSpPr>
          <p:cNvPr id="2" name="Slide Number Placeholder 1"/>
          <p:cNvSpPr>
            <a:spLocks noGrp="1"/>
          </p:cNvSpPr>
          <p:nvPr>
            <p:ph type="sldNum" sz="quarter" idx="12"/>
          </p:nvPr>
        </p:nvSpPr>
        <p:spPr/>
        <p:txBody>
          <a:bodyPr/>
          <a:lstStyle/>
          <a:p>
            <a:fld id="{92419278-D06A-4164-A13F-F0CC319B14F6}" type="slidenum">
              <a:rPr lang="lo-LA" smtClean="0"/>
              <a:pPr/>
              <a:t>15</a:t>
            </a:fld>
            <a:endParaRPr lang="lo-LA"/>
          </a:p>
        </p:txBody>
      </p:sp>
    </p:spTree>
    <p:extLst>
      <p:ext uri="{BB962C8B-B14F-4D97-AF65-F5344CB8AC3E}">
        <p14:creationId xmlns:p14="http://schemas.microsoft.com/office/powerpoint/2010/main" val="60233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pPr>
              <a:defRPr/>
            </a:pPr>
            <a:r>
              <a:rPr lang="lv-LV" sz="4000" b="1" dirty="0" smtClean="0">
                <a:solidFill>
                  <a:schemeClr val="accent1">
                    <a:lumMod val="50000"/>
                  </a:schemeClr>
                </a:solidFill>
                <a:cs typeface="Times New Roman" pitchFamily="18" charset="0"/>
              </a:rPr>
              <a:t>Tēvs izvaro savas nepilngadīgās meitas</a:t>
            </a:r>
            <a:endParaRPr lang="lv-LV" sz="4000" b="1" dirty="0" smtClean="0">
              <a:solidFill>
                <a:schemeClr val="accent1">
                  <a:lumMod val="50000"/>
                </a:schemeClr>
              </a:solidFill>
            </a:endParaRPr>
          </a:p>
        </p:txBody>
      </p:sp>
      <p:sp>
        <p:nvSpPr>
          <p:cNvPr id="40963" name="Content Placeholder 2"/>
          <p:cNvSpPr>
            <a:spLocks noGrp="1"/>
          </p:cNvSpPr>
          <p:nvPr>
            <p:ph idx="1"/>
          </p:nvPr>
        </p:nvSpPr>
        <p:spPr>
          <a:xfrm>
            <a:off x="457200" y="1600200"/>
            <a:ext cx="8229600" cy="4997450"/>
          </a:xfrm>
        </p:spPr>
        <p:txBody>
          <a:bodyPr/>
          <a:lstStyle/>
          <a:p>
            <a:pPr marL="0" indent="0" algn="just">
              <a:buFont typeface="Arial" charset="0"/>
              <a:buNone/>
            </a:pPr>
            <a:r>
              <a:rPr lang="lv-LV" altLang="lv-LV" sz="2000" i="1" smtClean="0">
                <a:latin typeface="Times New Roman" pitchFamily="18" charset="0"/>
                <a:cs typeface="Times New Roman" pitchFamily="18" charset="0"/>
              </a:rPr>
              <a:t>         15 gadus vecā Nellija un viņas 13 gadu vecā māsa nonāca rehabilitācijas centrā. Abas meitenes bija stāvoklī, raksta laikraksts „Diena”. „Mums abām ar māsu bija slikta dūša, turklāt māsa skolā noģība. Mūs aizveda pie dakteres. Viņa teica, ka man būs bērns un māsai arī, bet man ir tikai 15 gadu, māsai – 13. Es teicu, kas par to. Mūsu vecākajai māsai ir 19 gadu un jau divi bērni,” stāstījusi meitene. Pēc ilgākas prašņāšanas meitene ārstei atzinusi, ka bērnu gaida no sava tēva. Meitene pastāstījusi, ka arī pie vecākās māsas uz gultu gājis tēvs. „Jā, mamma to zināja, bet viņa domā, ka tad mēs būsim prātīgākas. Tētis mūs mīl, rūpējas par mums. Viņš teica, ka mamma vienkārši jau ir veca, bet viņa mums taisa ēst un kopj māju, tāpēc mēs arī viņu mīlam. Mūsu ģimenē viss ir labi,” ārstei pastāstīja Nellija. </a:t>
            </a:r>
          </a:p>
          <a:p>
            <a:pPr marL="0" indent="0" algn="just">
              <a:buFont typeface="Arial" charset="0"/>
              <a:buNone/>
            </a:pPr>
            <a:endParaRPr lang="lv-LV" altLang="lv-LV" sz="2000" i="1" smtClean="0">
              <a:latin typeface="Times New Roman" pitchFamily="18" charset="0"/>
              <a:cs typeface="Times New Roman" pitchFamily="18" charset="0"/>
            </a:endParaRPr>
          </a:p>
          <a:p>
            <a:pPr marL="0" indent="0" algn="r">
              <a:buFont typeface="Arial" charset="0"/>
              <a:buNone/>
            </a:pPr>
            <a:r>
              <a:rPr lang="lv-LV" altLang="lv-LV" sz="900" i="1" u="sng" smtClean="0">
                <a:latin typeface="Times New Roman" pitchFamily="18" charset="0"/>
                <a:cs typeface="Times New Roman" pitchFamily="18" charset="0"/>
                <a:hlinkClick r:id="rId2"/>
              </a:rPr>
              <a:t>www.kasjauns.lv</a:t>
            </a:r>
            <a:r>
              <a:rPr lang="lv-LV" altLang="lv-LV" sz="900" i="1" u="sng" smtClean="0">
                <a:latin typeface="Times New Roman" pitchFamily="18" charset="0"/>
                <a:cs typeface="Times New Roman" pitchFamily="18" charset="0"/>
              </a:rPr>
              <a:t>, </a:t>
            </a:r>
            <a:r>
              <a:rPr lang="lv-LV" altLang="lv-LV" sz="900" i="1" smtClean="0">
                <a:latin typeface="Times New Roman" pitchFamily="18" charset="0"/>
                <a:cs typeface="Times New Roman" pitchFamily="18" charset="0"/>
              </a:rPr>
              <a:t>2013.gada 19.decembris</a:t>
            </a:r>
          </a:p>
        </p:txBody>
      </p:sp>
      <p:sp>
        <p:nvSpPr>
          <p:cNvPr id="2" name="Slide Number Placeholder 1"/>
          <p:cNvSpPr>
            <a:spLocks noGrp="1"/>
          </p:cNvSpPr>
          <p:nvPr>
            <p:ph type="sldNum" sz="quarter" idx="12"/>
          </p:nvPr>
        </p:nvSpPr>
        <p:spPr/>
        <p:txBody>
          <a:bodyPr/>
          <a:lstStyle/>
          <a:p>
            <a:fld id="{92419278-D06A-4164-A13F-F0CC319B14F6}" type="slidenum">
              <a:rPr lang="lo-LA" smtClean="0"/>
              <a:pPr/>
              <a:t>16</a:t>
            </a:fld>
            <a:endParaRPr lang="lo-LA"/>
          </a:p>
        </p:txBody>
      </p:sp>
    </p:spTree>
    <p:extLst>
      <p:ext uri="{BB962C8B-B14F-4D97-AF65-F5344CB8AC3E}">
        <p14:creationId xmlns:p14="http://schemas.microsoft.com/office/powerpoint/2010/main" val="4157501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68313" y="404813"/>
            <a:ext cx="8229600" cy="1066800"/>
          </a:xfrm>
        </p:spPr>
        <p:txBody>
          <a:bodyPr rtlCol="0">
            <a:normAutofit/>
          </a:bodyPr>
          <a:lstStyle/>
          <a:p>
            <a:pPr eaLnBrk="1" fontAlgn="auto" hangingPunct="1">
              <a:spcAft>
                <a:spcPts val="0"/>
              </a:spcAft>
              <a:defRPr/>
            </a:pPr>
            <a:r>
              <a:rPr lang="lv-LV" sz="4000" b="1" dirty="0" smtClean="0">
                <a:solidFill>
                  <a:schemeClr val="tx2"/>
                </a:solidFill>
                <a:ea typeface="+mn-ea"/>
                <a:cs typeface="Times New Roman" pitchFamily="18" charset="0"/>
              </a:rPr>
              <a:t>Pedofilu aktivitātes internetā</a:t>
            </a:r>
          </a:p>
        </p:txBody>
      </p:sp>
      <p:sp>
        <p:nvSpPr>
          <p:cNvPr id="3" name="Content Placeholder 2"/>
          <p:cNvSpPr>
            <a:spLocks noGrp="1"/>
          </p:cNvSpPr>
          <p:nvPr>
            <p:ph idx="1"/>
          </p:nvPr>
        </p:nvSpPr>
        <p:spPr>
          <a:xfrm>
            <a:off x="428625" y="1714500"/>
            <a:ext cx="8229600" cy="4594225"/>
          </a:xfrm>
        </p:spPr>
        <p:txBody>
          <a:bodyPr/>
          <a:lstStyle/>
          <a:p>
            <a:pPr eaLnBrk="1" hangingPunct="1"/>
            <a:r>
              <a:rPr lang="lv-LV" altLang="lv-LV" sz="2600" dirty="0" smtClean="0">
                <a:cs typeface="Times New Roman" pitchFamily="18" charset="0"/>
              </a:rPr>
              <a:t>Par potenciālo varmāku un viņa centieniem sameklēt upuri liecina vairākas pazīmes</a:t>
            </a:r>
          </a:p>
          <a:p>
            <a:pPr eaLnBrk="1" hangingPunct="1"/>
            <a:r>
              <a:rPr lang="lv-LV" altLang="lv-LV" sz="2600" dirty="0" smtClean="0">
                <a:cs typeface="Times New Roman" pitchFamily="18" charset="0"/>
              </a:rPr>
              <a:t>Jākļūst uzmanīgiem, ja kāds:</a:t>
            </a:r>
          </a:p>
          <a:p>
            <a:pPr marL="714375" lvl="1" indent="-303213" eaLnBrk="1" hangingPunct="1">
              <a:buFont typeface="Calibri" pitchFamily="34" charset="0"/>
              <a:buChar char="­"/>
            </a:pPr>
            <a:r>
              <a:rPr lang="lv-LV" altLang="lv-LV" sz="2000" dirty="0" smtClean="0"/>
              <a:t>uzsāk „nevainīgu” saraksti un prasa personisku informāciju</a:t>
            </a:r>
          </a:p>
          <a:p>
            <a:pPr marL="714375" lvl="1" indent="-303213" eaLnBrk="1" hangingPunct="1">
              <a:buFont typeface="Calibri" pitchFamily="34" charset="0"/>
              <a:buChar char="­"/>
            </a:pPr>
            <a:r>
              <a:rPr lang="lv-LV" altLang="lv-LV" sz="2000" dirty="0" smtClean="0"/>
              <a:t>grib zināt, vai ir draugs vai draudzene, un jautā, kad dienas laikā cilvēks ir viens pats – bez draugiem un vecākiem</a:t>
            </a:r>
          </a:p>
          <a:p>
            <a:pPr marL="714375" lvl="1" indent="-303213" eaLnBrk="1" hangingPunct="1">
              <a:buFont typeface="Calibri" pitchFamily="34" charset="0"/>
              <a:buChar char="­"/>
            </a:pPr>
            <a:r>
              <a:rPr lang="lv-LV" altLang="lv-LV" sz="2000" dirty="0" smtClean="0"/>
              <a:t>prasa, kā cilvēks izskatās un ģērbjas gan skolā, gan gultā </a:t>
            </a:r>
          </a:p>
          <a:p>
            <a:pPr marL="714375" lvl="1" indent="-303213" eaLnBrk="1" hangingPunct="1">
              <a:buFont typeface="Calibri" pitchFamily="34" charset="0"/>
              <a:buChar char="­"/>
            </a:pPr>
            <a:r>
              <a:rPr lang="lv-LV" altLang="lv-LV" sz="2000" dirty="0"/>
              <a:t>p</a:t>
            </a:r>
            <a:r>
              <a:rPr lang="lv-LV" altLang="lv-LV" sz="2000" dirty="0" smtClean="0"/>
              <a:t>ieprasa atsūtīt attēlus u.c.</a:t>
            </a:r>
          </a:p>
          <a:p>
            <a:pPr marL="714375" lvl="1" indent="-303213" eaLnBrk="1" hangingPunct="1">
              <a:buFont typeface="Calibri" pitchFamily="34" charset="0"/>
              <a:buChar char="­"/>
            </a:pPr>
            <a:r>
              <a:rPr lang="lv-LV" altLang="lv-LV" sz="2000" dirty="0" smtClean="0"/>
              <a:t>attiecības un saraksti lūdz saglabāt kā noslēpumu </a:t>
            </a:r>
            <a:r>
              <a:rPr lang="lv-LV" altLang="lv-LV" dirty="0" smtClean="0"/>
              <a:t/>
            </a:r>
            <a:br>
              <a:rPr lang="lv-LV" altLang="lv-LV" dirty="0" smtClean="0"/>
            </a:br>
            <a:endParaRPr lang="lv-LV" altLang="lv-LV" dirty="0" smtClean="0"/>
          </a:p>
        </p:txBody>
      </p:sp>
      <p:sp>
        <p:nvSpPr>
          <p:cNvPr id="2" name="Slide Number Placeholder 1"/>
          <p:cNvSpPr>
            <a:spLocks noGrp="1"/>
          </p:cNvSpPr>
          <p:nvPr>
            <p:ph type="sldNum" sz="quarter" idx="12"/>
          </p:nvPr>
        </p:nvSpPr>
        <p:spPr/>
        <p:txBody>
          <a:bodyPr/>
          <a:lstStyle/>
          <a:p>
            <a:fld id="{92419278-D06A-4164-A13F-F0CC319B14F6}" type="slidenum">
              <a:rPr lang="lo-LA" smtClean="0"/>
              <a:pPr/>
              <a:t>17</a:t>
            </a:fld>
            <a:endParaRPr lang="lo-LA"/>
          </a:p>
        </p:txBody>
      </p:sp>
    </p:spTree>
    <p:extLst>
      <p:ext uri="{BB962C8B-B14F-4D97-AF65-F5344CB8AC3E}">
        <p14:creationId xmlns:p14="http://schemas.microsoft.com/office/powerpoint/2010/main" val="3410066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68313" y="549275"/>
            <a:ext cx="8229600" cy="1282700"/>
          </a:xfrm>
        </p:spPr>
        <p:txBody>
          <a:bodyPr rtlCol="0">
            <a:normAutofit/>
          </a:bodyPr>
          <a:lstStyle/>
          <a:p>
            <a:pPr eaLnBrk="1" fontAlgn="auto" hangingPunct="1">
              <a:spcAft>
                <a:spcPts val="0"/>
              </a:spcAft>
              <a:defRPr/>
            </a:pPr>
            <a:r>
              <a:rPr lang="lv-LV" sz="4000" b="1" dirty="0" smtClean="0">
                <a:solidFill>
                  <a:schemeClr val="tx2"/>
                </a:solidFill>
                <a:ea typeface="+mn-ea"/>
                <a:cs typeface="Times New Roman" pitchFamily="18" charset="0"/>
              </a:rPr>
              <a:t>Pedofilu aktivitātes internetā</a:t>
            </a:r>
          </a:p>
        </p:txBody>
      </p:sp>
      <p:pic>
        <p:nvPicPr>
          <p:cNvPr id="55299" name="Content Placeholder 3" descr="untitled.bmp"/>
          <p:cNvPicPr>
            <a:picLocks noGrp="1" noChangeAspect="1"/>
          </p:cNvPicPr>
          <p:nvPr>
            <p:ph idx="1"/>
          </p:nvPr>
        </p:nvPicPr>
        <p:blipFill>
          <a:blip r:embed="rId2"/>
          <a:srcRect/>
          <a:stretch>
            <a:fillRect/>
          </a:stretch>
        </p:blipFill>
        <p:spPr>
          <a:xfrm>
            <a:off x="827088" y="2205038"/>
            <a:ext cx="7308850" cy="1944687"/>
          </a:xfrm>
          <a:effectLst>
            <a:outerShdw blurRad="292100" dist="139700" dir="2700000" algn="tl" rotWithShape="0">
              <a:srgbClr val="333333">
                <a:alpha val="65000"/>
              </a:srgbClr>
            </a:outerShdw>
          </a:effectLst>
        </p:spPr>
      </p:pic>
      <p:sp>
        <p:nvSpPr>
          <p:cNvPr id="6" name="TextBox 5"/>
          <p:cNvSpPr txBox="1"/>
          <p:nvPr/>
        </p:nvSpPr>
        <p:spPr>
          <a:xfrm>
            <a:off x="6516688" y="4221163"/>
            <a:ext cx="1655762" cy="261937"/>
          </a:xfrm>
          <a:prstGeom prst="rect">
            <a:avLst/>
          </a:prstGeom>
          <a:noFill/>
        </p:spPr>
        <p:txBody>
          <a:bodyPr>
            <a:spAutoFit/>
          </a:bodyPr>
          <a:lstStyle/>
          <a:p>
            <a:pPr>
              <a:defRPr/>
            </a:pPr>
            <a:r>
              <a:rPr lang="lv-LV" sz="1100" dirty="0">
                <a:latin typeface="+mn-lt"/>
              </a:rPr>
              <a:t>Dati: </a:t>
            </a:r>
            <a:r>
              <a:rPr lang="lv-LV" sz="1100" i="1" dirty="0" err="1">
                <a:latin typeface="+mn-lt"/>
              </a:rPr>
              <a:t>Snyder</a:t>
            </a:r>
            <a:r>
              <a:rPr lang="lv-LV" sz="1100" dirty="0">
                <a:latin typeface="+mn-lt"/>
              </a:rPr>
              <a:t>, 2010</a:t>
            </a:r>
          </a:p>
        </p:txBody>
      </p:sp>
      <p:sp>
        <p:nvSpPr>
          <p:cNvPr id="2" name="Slide Number Placeholder 1"/>
          <p:cNvSpPr>
            <a:spLocks noGrp="1"/>
          </p:cNvSpPr>
          <p:nvPr>
            <p:ph type="sldNum" sz="quarter" idx="12"/>
          </p:nvPr>
        </p:nvSpPr>
        <p:spPr/>
        <p:txBody>
          <a:bodyPr/>
          <a:lstStyle/>
          <a:p>
            <a:fld id="{92419278-D06A-4164-A13F-F0CC319B14F6}" type="slidenum">
              <a:rPr lang="lo-LA" smtClean="0"/>
              <a:pPr/>
              <a:t>18</a:t>
            </a:fld>
            <a:endParaRPr lang="lo-LA"/>
          </a:p>
        </p:txBody>
      </p:sp>
    </p:spTree>
    <p:extLst>
      <p:ext uri="{BB962C8B-B14F-4D97-AF65-F5344CB8AC3E}">
        <p14:creationId xmlns:p14="http://schemas.microsoft.com/office/powerpoint/2010/main" val="2399996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3"/>
          <p:cNvSpPr>
            <a:spLocks noGrp="1"/>
          </p:cNvSpPr>
          <p:nvPr>
            <p:ph type="title"/>
          </p:nvPr>
        </p:nvSpPr>
        <p:spPr>
          <a:xfrm>
            <a:off x="395288" y="836613"/>
            <a:ext cx="8229600" cy="2663825"/>
          </a:xfrm>
        </p:spPr>
        <p:txBody>
          <a:bodyPr rtlCol="0">
            <a:normAutofit/>
          </a:bodyPr>
          <a:lstStyle/>
          <a:p>
            <a:pPr eaLnBrk="1" fontAlgn="auto" hangingPunct="1">
              <a:spcAft>
                <a:spcPts val="0"/>
              </a:spcAft>
              <a:defRPr/>
            </a:pPr>
            <a:r>
              <a:rPr lang="lv-LV" b="1" dirty="0" smtClean="0">
                <a:solidFill>
                  <a:schemeClr val="tx2"/>
                </a:solidFill>
                <a:latin typeface="Times New Roman" pitchFamily="18" charset="0"/>
                <a:ea typeface="+mn-ea"/>
                <a:cs typeface="Times New Roman" pitchFamily="18" charset="0"/>
              </a:rPr>
              <a:t>Vai datoratkarība ir slimība?</a:t>
            </a:r>
          </a:p>
        </p:txBody>
      </p:sp>
      <p:sp>
        <p:nvSpPr>
          <p:cNvPr id="2" name="Slide Number Placeholder 1"/>
          <p:cNvSpPr>
            <a:spLocks noGrp="1"/>
          </p:cNvSpPr>
          <p:nvPr>
            <p:ph type="sldNum" sz="quarter" idx="12"/>
          </p:nvPr>
        </p:nvSpPr>
        <p:spPr/>
        <p:txBody>
          <a:bodyPr/>
          <a:lstStyle/>
          <a:p>
            <a:fld id="{92419278-D06A-4164-A13F-F0CC319B14F6}" type="slidenum">
              <a:rPr lang="lo-LA" smtClean="0"/>
              <a:pPr/>
              <a:t>19</a:t>
            </a:fld>
            <a:endParaRPr lang="lo-LA"/>
          </a:p>
        </p:txBody>
      </p:sp>
    </p:spTree>
    <p:extLst>
      <p:ext uri="{BB962C8B-B14F-4D97-AF65-F5344CB8AC3E}">
        <p14:creationId xmlns:p14="http://schemas.microsoft.com/office/powerpoint/2010/main" val="752008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68313" y="260350"/>
            <a:ext cx="8229600" cy="1066800"/>
          </a:xfrm>
        </p:spPr>
        <p:txBody>
          <a:bodyPr rtlCol="0">
            <a:normAutofit/>
          </a:bodyPr>
          <a:lstStyle/>
          <a:p>
            <a:pPr eaLnBrk="1" fontAlgn="auto" hangingPunct="1">
              <a:spcAft>
                <a:spcPts val="0"/>
              </a:spcAft>
              <a:defRPr/>
            </a:pPr>
            <a:r>
              <a:rPr lang="lv-LV" sz="4000" b="1" dirty="0" smtClean="0">
                <a:solidFill>
                  <a:srgbClr val="002060"/>
                </a:solidFill>
                <a:ea typeface="+mn-ea"/>
                <a:cs typeface="Times New Roman" pitchFamily="18" charset="0"/>
              </a:rPr>
              <a:t>Interneta atkarība</a:t>
            </a:r>
          </a:p>
        </p:txBody>
      </p:sp>
      <p:sp>
        <p:nvSpPr>
          <p:cNvPr id="65539" name="Content Placeholder 2"/>
          <p:cNvSpPr>
            <a:spLocks noGrp="1"/>
          </p:cNvSpPr>
          <p:nvPr>
            <p:ph idx="1"/>
          </p:nvPr>
        </p:nvSpPr>
        <p:spPr>
          <a:xfrm>
            <a:off x="457200" y="1785938"/>
            <a:ext cx="8229600" cy="4787900"/>
          </a:xfrm>
        </p:spPr>
        <p:txBody>
          <a:bodyPr/>
          <a:lstStyle/>
          <a:p>
            <a:pPr eaLnBrk="1" hangingPunct="1"/>
            <a:r>
              <a:rPr lang="lv-LV" altLang="lv-LV" sz="2800" dirty="0" smtClean="0"/>
              <a:t>Psihisks stāvoklis, kas raksturojas ar uzmācīgu vēlmi lietot internetu un nespēju pārtraukt to darīt</a:t>
            </a:r>
          </a:p>
          <a:p>
            <a:pPr eaLnBrk="1" hangingPunct="1"/>
            <a:r>
              <a:rPr lang="lv-LV" altLang="lv-LV" sz="2800" dirty="0" smtClean="0"/>
              <a:t>Termins ieviests 1990.gadā</a:t>
            </a:r>
          </a:p>
        </p:txBody>
      </p:sp>
      <p:pic>
        <p:nvPicPr>
          <p:cNvPr id="4" name="Picture 3" descr="death1.jpg"/>
          <p:cNvPicPr>
            <a:picLocks noChangeAspect="1"/>
          </p:cNvPicPr>
          <p:nvPr/>
        </p:nvPicPr>
        <p:blipFill>
          <a:blip r:embed="rId2"/>
          <a:stretch>
            <a:fillRect/>
          </a:stretch>
        </p:blipFill>
        <p:spPr>
          <a:xfrm>
            <a:off x="5292080" y="2857500"/>
            <a:ext cx="3000375" cy="3511550"/>
          </a:xfrm>
          <a:prstGeom prst="rect">
            <a:avLst/>
          </a:prstGeom>
          <a:ln>
            <a:noFill/>
          </a:ln>
          <a:effectLst>
            <a:outerShdw blurRad="292100" dist="139700" dir="2700000" algn="tl" rotWithShape="0">
              <a:srgbClr val="333333">
                <a:alpha val="65000"/>
              </a:srgbClr>
            </a:outerShdw>
          </a:effectLst>
        </p:spPr>
      </p:pic>
      <p:sp>
        <p:nvSpPr>
          <p:cNvPr id="49157" name="TextBox 4"/>
          <p:cNvSpPr txBox="1">
            <a:spLocks noChangeArrowheads="1"/>
          </p:cNvSpPr>
          <p:nvPr/>
        </p:nvSpPr>
        <p:spPr bwMode="auto">
          <a:xfrm>
            <a:off x="3924300" y="6453188"/>
            <a:ext cx="3957638" cy="215444"/>
          </a:xfrm>
          <a:prstGeom prst="rect">
            <a:avLst/>
          </a:prstGeom>
          <a:noFill/>
          <a:ln w="9525">
            <a:noFill/>
            <a:miter lim="800000"/>
            <a:headEnd/>
            <a:tailEnd/>
          </a:ln>
        </p:spPr>
        <p:txBody>
          <a:bodyPr>
            <a:spAutoFit/>
          </a:bodyPr>
          <a:lstStyle/>
          <a:p>
            <a:pPr algn="r">
              <a:defRPr/>
            </a:pPr>
            <a:r>
              <a:rPr lang="lv-LV" sz="800" dirty="0">
                <a:latin typeface="+mn-lt"/>
              </a:rPr>
              <a:t>Attēla avots: http://digimegirl.blogspot.com</a:t>
            </a:r>
          </a:p>
        </p:txBody>
      </p:sp>
      <p:sp>
        <p:nvSpPr>
          <p:cNvPr id="2" name="Slide Number Placeholder 1"/>
          <p:cNvSpPr>
            <a:spLocks noGrp="1"/>
          </p:cNvSpPr>
          <p:nvPr>
            <p:ph type="sldNum" sz="quarter" idx="12"/>
          </p:nvPr>
        </p:nvSpPr>
        <p:spPr/>
        <p:txBody>
          <a:bodyPr/>
          <a:lstStyle/>
          <a:p>
            <a:fld id="{92419278-D06A-4164-A13F-F0CC319B14F6}" type="slidenum">
              <a:rPr lang="lo-LA" smtClean="0"/>
              <a:pPr/>
              <a:t>20</a:t>
            </a:fld>
            <a:endParaRPr lang="lo-LA"/>
          </a:p>
        </p:txBody>
      </p:sp>
    </p:spTree>
    <p:extLst>
      <p:ext uri="{BB962C8B-B14F-4D97-AF65-F5344CB8AC3E}">
        <p14:creationId xmlns:p14="http://schemas.microsoft.com/office/powerpoint/2010/main" val="3593419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68313" y="549275"/>
            <a:ext cx="8229600" cy="1066800"/>
          </a:xfrm>
        </p:spPr>
        <p:txBody>
          <a:bodyPr rtlCol="0">
            <a:normAutofit/>
          </a:bodyPr>
          <a:lstStyle/>
          <a:p>
            <a:pPr eaLnBrk="1" fontAlgn="auto" hangingPunct="1">
              <a:spcAft>
                <a:spcPts val="0"/>
              </a:spcAft>
              <a:defRPr/>
            </a:pPr>
            <a:r>
              <a:rPr lang="lv-LV" sz="4000" b="1" dirty="0" smtClean="0">
                <a:solidFill>
                  <a:srgbClr val="002060"/>
                </a:solidFill>
                <a:ea typeface="+mn-ea"/>
                <a:cs typeface="Times New Roman" pitchFamily="18" charset="0"/>
              </a:rPr>
              <a:t>Atbildība par pārkāpumiem internetā</a:t>
            </a:r>
          </a:p>
        </p:txBody>
      </p:sp>
      <p:sp>
        <p:nvSpPr>
          <p:cNvPr id="58371" name="Content Placeholder 2"/>
          <p:cNvSpPr>
            <a:spLocks noGrp="1"/>
          </p:cNvSpPr>
          <p:nvPr>
            <p:ph idx="1"/>
          </p:nvPr>
        </p:nvSpPr>
        <p:spPr>
          <a:xfrm>
            <a:off x="395288" y="1960563"/>
            <a:ext cx="8362950" cy="4708525"/>
          </a:xfrm>
        </p:spPr>
        <p:txBody>
          <a:bodyPr/>
          <a:lstStyle/>
          <a:p>
            <a:pPr algn="just" eaLnBrk="1" hangingPunct="1">
              <a:defRPr/>
            </a:pPr>
            <a:r>
              <a:rPr lang="lv-LV" sz="2000" dirty="0" smtClean="0"/>
              <a:t>Latvijas Administratīvo pārkāpumu kodeksa </a:t>
            </a:r>
            <a:r>
              <a:rPr lang="lv-LV" sz="2000" b="1" dirty="0" smtClean="0"/>
              <a:t>12.pants. </a:t>
            </a:r>
          </a:p>
          <a:p>
            <a:pPr marL="0" indent="0" algn="just" eaLnBrk="1" hangingPunct="1">
              <a:buFont typeface="Arial" charset="0"/>
              <a:buNone/>
              <a:defRPr/>
            </a:pPr>
            <a:r>
              <a:rPr lang="lv-LV" sz="2000" b="1" dirty="0" smtClean="0"/>
              <a:t>Vecums, ar kuru iestājas administratīvā atbildība</a:t>
            </a:r>
            <a:r>
              <a:rPr lang="lv-LV" sz="2000" dirty="0" smtClean="0"/>
              <a:t>: </a:t>
            </a:r>
          </a:p>
          <a:p>
            <a:pPr marL="0" indent="0" algn="r" eaLnBrk="1" hangingPunct="1">
              <a:buFont typeface="Arial" charset="0"/>
              <a:buNone/>
              <a:defRPr/>
            </a:pPr>
            <a:r>
              <a:rPr lang="lv-LV" sz="2000" dirty="0" smtClean="0"/>
              <a:t>Pie administratīvās atbildības saucamas personas, kuras līdz administratīvā pārkāpuma izdarīšanas brīdim sasniegušas četrpadsmit gadu vecumu.           </a:t>
            </a:r>
            <a:r>
              <a:rPr lang="lv-LV" sz="1600" i="1" dirty="0" smtClean="0"/>
              <a:t>(</a:t>
            </a:r>
            <a:r>
              <a:rPr lang="lv-LV" sz="1600" i="1" dirty="0" smtClean="0">
                <a:hlinkClick r:id="rId2"/>
              </a:rPr>
              <a:t>http://www.likumi.lv/doc.php?id=89648</a:t>
            </a:r>
            <a:r>
              <a:rPr lang="lv-LV" sz="1600" i="1" dirty="0" smtClean="0"/>
              <a:t>)</a:t>
            </a:r>
          </a:p>
          <a:p>
            <a:pPr eaLnBrk="1" hangingPunct="1">
              <a:buFont typeface="Georgia" pitchFamily="18" charset="0"/>
              <a:buNone/>
              <a:defRPr/>
            </a:pPr>
            <a:endParaRPr lang="lv-LV" sz="2000" dirty="0" smtClean="0"/>
          </a:p>
          <a:p>
            <a:pPr algn="ctr" eaLnBrk="1" hangingPunct="1">
              <a:defRPr/>
            </a:pPr>
            <a:r>
              <a:rPr lang="lv-LV" sz="2000" dirty="0" smtClean="0"/>
              <a:t>Krimināllikuma </a:t>
            </a:r>
            <a:r>
              <a:rPr lang="lv-LV" sz="2000" b="1" dirty="0" smtClean="0"/>
              <a:t>11.pants. Vecums, ar kuru iestājas kriminālatbildība</a:t>
            </a:r>
            <a:r>
              <a:rPr lang="lv-LV" sz="2000" dirty="0" smtClean="0"/>
              <a:t>: </a:t>
            </a:r>
          </a:p>
          <a:p>
            <a:pPr marL="0" indent="0" algn="just" eaLnBrk="1" hangingPunct="1">
              <a:buFont typeface="Arial" charset="0"/>
              <a:buNone/>
              <a:defRPr/>
            </a:pPr>
            <a:r>
              <a:rPr lang="lv-LV" sz="2000" dirty="0" smtClean="0"/>
              <a:t>Pie kriminālatbildības saucama fiziskā persona, kas līdz noziedzīga nodarījuma izdarīšanas dienai sasniegusi četrpadsmit gadu vecumu. Mazgadīgais, tas ir, persona, kas nav sasniegusi četrpadsmit gadu vecumu, pie kriminālatbildības nav saucams. </a:t>
            </a:r>
          </a:p>
          <a:p>
            <a:pPr marL="0" indent="0" algn="r" eaLnBrk="1" hangingPunct="1">
              <a:buFont typeface="Arial" charset="0"/>
              <a:buNone/>
              <a:defRPr/>
            </a:pPr>
            <a:r>
              <a:rPr lang="lv-LV" sz="1600" i="1" dirty="0" smtClean="0"/>
              <a:t>(</a:t>
            </a:r>
            <a:r>
              <a:rPr lang="lv-LV" sz="1600" i="1" dirty="0" smtClean="0">
                <a:hlinkClick r:id="rId3"/>
              </a:rPr>
              <a:t>http://www.likumi.lv/doc.php?id=88966</a:t>
            </a:r>
            <a:r>
              <a:rPr lang="lv-LV" sz="1600" i="1" dirty="0" smtClean="0"/>
              <a:t>)</a:t>
            </a:r>
          </a:p>
        </p:txBody>
      </p:sp>
      <p:sp>
        <p:nvSpPr>
          <p:cNvPr id="2" name="Slide Number Placeholder 1"/>
          <p:cNvSpPr>
            <a:spLocks noGrp="1"/>
          </p:cNvSpPr>
          <p:nvPr>
            <p:ph type="sldNum" sz="quarter" idx="12"/>
          </p:nvPr>
        </p:nvSpPr>
        <p:spPr/>
        <p:txBody>
          <a:bodyPr/>
          <a:lstStyle/>
          <a:p>
            <a:fld id="{92419278-D06A-4164-A13F-F0CC319B14F6}" type="slidenum">
              <a:rPr lang="lo-LA" smtClean="0"/>
              <a:pPr/>
              <a:t>21</a:t>
            </a:fld>
            <a:endParaRPr lang="lo-LA"/>
          </a:p>
        </p:txBody>
      </p:sp>
    </p:spTree>
    <p:extLst>
      <p:ext uri="{BB962C8B-B14F-4D97-AF65-F5344CB8AC3E}">
        <p14:creationId xmlns:p14="http://schemas.microsoft.com/office/powerpoint/2010/main" val="2045414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468313" y="404813"/>
            <a:ext cx="8229600" cy="1066800"/>
          </a:xfrm>
        </p:spPr>
        <p:txBody>
          <a:bodyPr rtlCol="0">
            <a:normAutofit/>
          </a:bodyPr>
          <a:lstStyle/>
          <a:p>
            <a:pPr eaLnBrk="1" fontAlgn="auto" hangingPunct="1">
              <a:spcAft>
                <a:spcPts val="0"/>
              </a:spcAft>
              <a:defRPr/>
            </a:pPr>
            <a:r>
              <a:rPr lang="lv-LV" sz="4000" b="1" dirty="0" smtClean="0">
                <a:solidFill>
                  <a:srgbClr val="002060"/>
                </a:solidFill>
                <a:ea typeface="+mn-ea"/>
                <a:cs typeface="Times New Roman" pitchFamily="18" charset="0"/>
              </a:rPr>
              <a:t>Neuzmanība publicējot informāciju</a:t>
            </a:r>
          </a:p>
        </p:txBody>
      </p:sp>
      <p:sp>
        <p:nvSpPr>
          <p:cNvPr id="3" name="Content Placeholder 2"/>
          <p:cNvSpPr>
            <a:spLocks noGrp="1"/>
          </p:cNvSpPr>
          <p:nvPr>
            <p:ph idx="1"/>
          </p:nvPr>
        </p:nvSpPr>
        <p:spPr>
          <a:xfrm>
            <a:off x="457200" y="1628775"/>
            <a:ext cx="8229600" cy="4945063"/>
          </a:xfrm>
        </p:spPr>
        <p:txBody>
          <a:bodyPr rtlCol="0">
            <a:normAutofit/>
          </a:bodyPr>
          <a:lstStyle/>
          <a:p>
            <a:pPr marL="109537" indent="0" eaLnBrk="1" fontAlgn="auto" hangingPunct="1">
              <a:spcAft>
                <a:spcPts val="0"/>
              </a:spcAft>
              <a:buFont typeface="Georgia" pitchFamily="18" charset="0"/>
              <a:buNone/>
              <a:defRPr/>
            </a:pPr>
            <a:r>
              <a:rPr lang="lv-LV" dirty="0" smtClean="0"/>
              <a:t>Privātas informācijas publicēšana:</a:t>
            </a:r>
          </a:p>
          <a:p>
            <a:pPr marL="914400" lvl="1" indent="-514350" eaLnBrk="1" fontAlgn="auto" hangingPunct="1">
              <a:spcAft>
                <a:spcPts val="0"/>
              </a:spcAft>
              <a:buFont typeface="Trebuchet MS" pitchFamily="34" charset="0"/>
              <a:buAutoNum type="arabicParenR"/>
              <a:defRPr/>
            </a:pPr>
            <a:r>
              <a:rPr lang="lv-LV" sz="2400" dirty="0"/>
              <a:t>f</a:t>
            </a:r>
            <a:r>
              <a:rPr lang="lv-LV" sz="2400" dirty="0" smtClean="0"/>
              <a:t>otogrāfijas</a:t>
            </a:r>
          </a:p>
          <a:p>
            <a:pPr marL="914400" lvl="1" indent="-514350" eaLnBrk="1" fontAlgn="auto" hangingPunct="1">
              <a:spcAft>
                <a:spcPts val="0"/>
              </a:spcAft>
              <a:buFont typeface="Trebuchet MS" pitchFamily="34" charset="0"/>
              <a:buAutoNum type="arabicParenR"/>
              <a:defRPr/>
            </a:pPr>
            <a:r>
              <a:rPr lang="lv-LV" sz="2400" dirty="0" smtClean="0"/>
              <a:t>personas dati (adrese, telefons, e-pasts)</a:t>
            </a:r>
          </a:p>
          <a:p>
            <a:pPr marL="914400" lvl="1" indent="-514350" eaLnBrk="1" fontAlgn="auto" hangingPunct="1">
              <a:spcAft>
                <a:spcPts val="0"/>
              </a:spcAft>
              <a:buFont typeface="Trebuchet MS" pitchFamily="34" charset="0"/>
              <a:buAutoNum type="arabicParenR"/>
              <a:defRPr/>
            </a:pPr>
            <a:r>
              <a:rPr lang="lv-LV" sz="2400" dirty="0"/>
              <a:t>p</a:t>
            </a:r>
            <a:r>
              <a:rPr lang="lv-LV" sz="2400" dirty="0" smtClean="0"/>
              <a:t>ārdomas, idejas, dienasgrāmatas, </a:t>
            </a:r>
            <a:r>
              <a:rPr lang="lv-LV" sz="2400" dirty="0" err="1" smtClean="0"/>
              <a:t>blogi</a:t>
            </a:r>
            <a:endParaRPr lang="lv-LV" sz="2400" dirty="0" smtClean="0"/>
          </a:p>
          <a:p>
            <a:pPr eaLnBrk="1" fontAlgn="auto" hangingPunct="1">
              <a:spcAft>
                <a:spcPts val="0"/>
              </a:spcAft>
              <a:buFont typeface="Arial" pitchFamily="34" charset="0"/>
              <a:buChar char="•"/>
              <a:defRPr/>
            </a:pPr>
            <a:endParaRPr lang="lv-LV" dirty="0" smtClean="0"/>
          </a:p>
        </p:txBody>
      </p:sp>
      <p:pic>
        <p:nvPicPr>
          <p:cNvPr id="4" name="Picture 3" descr="5816482161_08d6b95ae7.jpg"/>
          <p:cNvPicPr>
            <a:picLocks noChangeAspect="1"/>
          </p:cNvPicPr>
          <p:nvPr/>
        </p:nvPicPr>
        <p:blipFill>
          <a:blip r:embed="rId2"/>
          <a:stretch>
            <a:fillRect/>
          </a:stretch>
        </p:blipFill>
        <p:spPr>
          <a:xfrm>
            <a:off x="4572000" y="3786188"/>
            <a:ext cx="3429000" cy="2447925"/>
          </a:xfrm>
          <a:prstGeom prst="rect">
            <a:avLst/>
          </a:prstGeom>
          <a:ln>
            <a:noFill/>
          </a:ln>
          <a:effectLst>
            <a:outerShdw blurRad="292100" dist="139700" dir="2700000" algn="tl" rotWithShape="0">
              <a:srgbClr val="333333">
                <a:alpha val="65000"/>
              </a:srgbClr>
            </a:outerShdw>
          </a:effectLst>
        </p:spPr>
      </p:pic>
      <p:sp>
        <p:nvSpPr>
          <p:cNvPr id="5" name="TextBox 4"/>
          <p:cNvSpPr txBox="1">
            <a:spLocks noChangeArrowheads="1"/>
          </p:cNvSpPr>
          <p:nvPr/>
        </p:nvSpPr>
        <p:spPr bwMode="auto">
          <a:xfrm>
            <a:off x="4356100" y="6308725"/>
            <a:ext cx="3649663" cy="430213"/>
          </a:xfrm>
          <a:prstGeom prst="rect">
            <a:avLst/>
          </a:prstGeom>
          <a:noFill/>
          <a:ln w="9525">
            <a:noFill/>
            <a:miter lim="800000"/>
            <a:headEnd/>
            <a:tailEnd/>
          </a:ln>
        </p:spPr>
        <p:txBody>
          <a:bodyPr>
            <a:spAutoFit/>
          </a:bodyPr>
          <a:lstStyle/>
          <a:p>
            <a:pPr algn="r">
              <a:defRPr/>
            </a:pPr>
            <a:r>
              <a:rPr lang="lv-LV" sz="1100" dirty="0">
                <a:latin typeface="+mn-lt"/>
              </a:rPr>
              <a:t>Attēla avots:</a:t>
            </a:r>
          </a:p>
          <a:p>
            <a:pPr algn="r">
              <a:defRPr/>
            </a:pPr>
            <a:r>
              <a:rPr lang="lv-LV" sz="1100" dirty="0">
                <a:latin typeface="+mn-lt"/>
              </a:rPr>
              <a:t>http://blog.sendblaster.com</a:t>
            </a:r>
          </a:p>
        </p:txBody>
      </p:sp>
      <p:sp>
        <p:nvSpPr>
          <p:cNvPr id="2" name="Slide Number Placeholder 1"/>
          <p:cNvSpPr>
            <a:spLocks noGrp="1"/>
          </p:cNvSpPr>
          <p:nvPr>
            <p:ph type="sldNum" sz="quarter" idx="12"/>
          </p:nvPr>
        </p:nvSpPr>
        <p:spPr/>
        <p:txBody>
          <a:bodyPr/>
          <a:lstStyle/>
          <a:p>
            <a:fld id="{92419278-D06A-4164-A13F-F0CC319B14F6}" type="slidenum">
              <a:rPr lang="lo-LA" smtClean="0"/>
              <a:pPr/>
              <a:t>22</a:t>
            </a:fld>
            <a:endParaRPr lang="lo-LA"/>
          </a:p>
        </p:txBody>
      </p:sp>
    </p:spTree>
    <p:extLst>
      <p:ext uri="{BB962C8B-B14F-4D97-AF65-F5344CB8AC3E}">
        <p14:creationId xmlns:p14="http://schemas.microsoft.com/office/powerpoint/2010/main" val="748160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20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fill="hold"/>
                                        <p:tgtEl>
                                          <p:spTgt spid="5"/>
                                        </p:tgtEl>
                                        <p:attrNameLst>
                                          <p:attrName>ppt_x</p:attrName>
                                        </p:attrNameLst>
                                      </p:cBhvr>
                                      <p:tavLst>
                                        <p:tav tm="0">
                                          <p:val>
                                            <p:strVal val="#ppt_x"/>
                                          </p:val>
                                        </p:tav>
                                        <p:tav tm="100000">
                                          <p:val>
                                            <p:strVal val="#ppt_x"/>
                                          </p:val>
                                        </p:tav>
                                      </p:tavLst>
                                    </p:anim>
                                    <p:anim calcmode="lin" valueType="num">
                                      <p:cBhvr additive="base">
                                        <p:cTn id="31"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281339"/>
          </a:xfrm>
        </p:spPr>
        <p:txBody>
          <a:bodyPr>
            <a:normAutofit/>
          </a:bodyPr>
          <a:lstStyle/>
          <a:p>
            <a:pPr>
              <a:spcBef>
                <a:spcPts val="1200"/>
              </a:spcBef>
              <a:spcAft>
                <a:spcPts val="1200"/>
              </a:spcAft>
              <a:buClr>
                <a:schemeClr val="tx2"/>
              </a:buClr>
              <a:buFont typeface="Wingdings" panose="05000000000000000000" pitchFamily="2" charset="2"/>
              <a:buChar char="ü"/>
              <a:tabLst>
                <a:tab pos="447675" algn="l"/>
                <a:tab pos="541338" algn="l"/>
              </a:tabLst>
            </a:pPr>
            <a:r>
              <a:rPr lang="lv-LV" sz="2400" dirty="0" smtClean="0"/>
              <a:t>Pārmērīga aizraušanās ar spēlēm, nespējot adekvāti novērtēt patērēto laiku pie datora/mobilā tālruņa</a:t>
            </a:r>
            <a:endParaRPr lang="en-US" sz="2400" dirty="0" smtClean="0"/>
          </a:p>
          <a:p>
            <a:pPr>
              <a:spcBef>
                <a:spcPts val="1200"/>
              </a:spcBef>
              <a:spcAft>
                <a:spcPts val="1200"/>
              </a:spcAft>
              <a:buClr>
                <a:schemeClr val="tx2"/>
              </a:buClr>
              <a:buFont typeface="Wingdings" panose="05000000000000000000" pitchFamily="2" charset="2"/>
              <a:buChar char="ü"/>
              <a:tabLst>
                <a:tab pos="447675" algn="l"/>
                <a:tab pos="541338" algn="l"/>
              </a:tabLst>
            </a:pPr>
            <a:r>
              <a:rPr lang="lv-LV" sz="2400" dirty="0" smtClean="0"/>
              <a:t>Detalizētāka informācija par riskiem, spēlējot spēles: </a:t>
            </a:r>
            <a:r>
              <a:rPr lang="lv-LV" sz="2400" i="1" u="sng" dirty="0" smtClean="0">
                <a:hlinkClick r:id="rId2"/>
              </a:rPr>
              <a:t>http://www.drossinternets.lv/page/262</a:t>
            </a:r>
            <a:r>
              <a:rPr lang="lv-LV" sz="2400" i="1" dirty="0" smtClean="0"/>
              <a:t> </a:t>
            </a:r>
            <a:endParaRPr lang="lv-LV" sz="2400" dirty="0" smtClean="0"/>
          </a:p>
          <a:p>
            <a:pPr>
              <a:buNone/>
            </a:pPr>
            <a:endParaRPr lang="en-US" dirty="0" smtClean="0"/>
          </a:p>
          <a:p>
            <a:pPr>
              <a:buNone/>
            </a:pPr>
            <a:endParaRPr lang="en-US" dirty="0"/>
          </a:p>
          <a:p>
            <a:pPr>
              <a:buNone/>
            </a:pPr>
            <a:endParaRPr lang="en-US" dirty="0" smtClean="0"/>
          </a:p>
          <a:p>
            <a:pPr>
              <a:buNone/>
            </a:pPr>
            <a:endParaRPr lang="en-US" dirty="0" smtClean="0"/>
          </a:p>
          <a:p>
            <a:pPr>
              <a:buNone/>
            </a:pPr>
            <a:endParaRPr lang="en-US" dirty="0" smtClean="0"/>
          </a:p>
          <a:p>
            <a:pPr>
              <a:buNone/>
            </a:pPr>
            <a:endParaRPr lang="lo-LA" dirty="0"/>
          </a:p>
        </p:txBody>
      </p:sp>
      <p:pic>
        <p:nvPicPr>
          <p:cNvPr id="4" name="Picture 3" descr="23snaps-Limit-you-childrens-screen-time-11.jpg"/>
          <p:cNvPicPr>
            <a:picLocks noChangeAspect="1"/>
          </p:cNvPicPr>
          <p:nvPr/>
        </p:nvPicPr>
        <p:blipFill>
          <a:blip r:embed="rId3" cstate="print"/>
          <a:stretch>
            <a:fillRect/>
          </a:stretch>
        </p:blipFill>
        <p:spPr>
          <a:xfrm>
            <a:off x="2051720" y="4149080"/>
            <a:ext cx="5339405" cy="2448272"/>
          </a:xfrm>
          <a:prstGeom prst="rect">
            <a:avLst/>
          </a:prstGeom>
        </p:spPr>
      </p:pic>
      <p:sp>
        <p:nvSpPr>
          <p:cNvPr id="5" name="Title 1"/>
          <p:cNvSpPr>
            <a:spLocks noGrp="1"/>
          </p:cNvSpPr>
          <p:nvPr>
            <p:ph type="title"/>
          </p:nvPr>
        </p:nvSpPr>
        <p:spPr>
          <a:xfrm>
            <a:off x="395536" y="188640"/>
            <a:ext cx="8229600" cy="1368152"/>
          </a:xfrm>
        </p:spPr>
        <p:txBody>
          <a:bodyPr>
            <a:normAutofit/>
          </a:bodyPr>
          <a:lstStyle/>
          <a:p>
            <a:r>
              <a:rPr lang="lv-LV" sz="3600" b="1" dirty="0">
                <a:solidFill>
                  <a:schemeClr val="tx2"/>
                </a:solidFill>
              </a:rPr>
              <a:t>Galvenie riski </a:t>
            </a:r>
            <a:r>
              <a:rPr lang="lv-LV" sz="3600" b="1" dirty="0" smtClean="0">
                <a:solidFill>
                  <a:schemeClr val="tx2"/>
                </a:solidFill>
              </a:rPr>
              <a:t>internetā</a:t>
            </a:r>
            <a:endParaRPr lang="lo-LA" dirty="0">
              <a:solidFill>
                <a:schemeClr val="tx2"/>
              </a:solidFill>
            </a:endParaRPr>
          </a:p>
        </p:txBody>
      </p:sp>
      <p:sp>
        <p:nvSpPr>
          <p:cNvPr id="2" name="Slide Number Placeholder 1"/>
          <p:cNvSpPr>
            <a:spLocks noGrp="1"/>
          </p:cNvSpPr>
          <p:nvPr>
            <p:ph type="sldNum" sz="quarter" idx="12"/>
          </p:nvPr>
        </p:nvSpPr>
        <p:spPr/>
        <p:txBody>
          <a:bodyPr/>
          <a:lstStyle/>
          <a:p>
            <a:fld id="{92419278-D06A-4164-A13F-F0CC319B14F6}" type="slidenum">
              <a:rPr lang="lo-LA" smtClean="0"/>
              <a:pPr/>
              <a:t>23</a:t>
            </a:fld>
            <a:endParaRPr lang="lo-L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smtClean="0">
                <a:solidFill>
                  <a:schemeClr val="tx2"/>
                </a:solidFill>
              </a:rPr>
              <a:t>Informācija sociālo tīklu profilos</a:t>
            </a:r>
            <a:endParaRPr lang="lv-LV" sz="3600" b="1" dirty="0">
              <a:solidFill>
                <a:schemeClr val="tx2"/>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0215" y="1567101"/>
            <a:ext cx="5095238" cy="3038095"/>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4005064"/>
            <a:ext cx="4182483" cy="2348266"/>
          </a:xfrm>
          <a:prstGeom prst="rect">
            <a:avLst/>
          </a:prstGeom>
        </p:spPr>
      </p:pic>
      <p:sp>
        <p:nvSpPr>
          <p:cNvPr id="3" name="Slide Number Placeholder 2"/>
          <p:cNvSpPr>
            <a:spLocks noGrp="1"/>
          </p:cNvSpPr>
          <p:nvPr>
            <p:ph type="sldNum" sz="quarter" idx="12"/>
          </p:nvPr>
        </p:nvSpPr>
        <p:spPr/>
        <p:txBody>
          <a:bodyPr/>
          <a:lstStyle/>
          <a:p>
            <a:fld id="{92419278-D06A-4164-A13F-F0CC319B14F6}" type="slidenum">
              <a:rPr lang="lo-LA" smtClean="0"/>
              <a:pPr/>
              <a:t>24</a:t>
            </a:fld>
            <a:endParaRPr lang="lo-LA"/>
          </a:p>
        </p:txBody>
      </p:sp>
    </p:spTree>
    <p:extLst>
      <p:ext uri="{BB962C8B-B14F-4D97-AF65-F5344CB8AC3E}">
        <p14:creationId xmlns:p14="http://schemas.microsoft.com/office/powerpoint/2010/main" val="38907258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solidFill>
                  <a:schemeClr val="tx2"/>
                </a:solidFill>
              </a:rPr>
              <a:t>Vietne - </a:t>
            </a:r>
            <a:r>
              <a:rPr lang="lv-LV" b="1" i="1" dirty="0" err="1" smtClean="0">
                <a:solidFill>
                  <a:schemeClr val="tx2"/>
                </a:solidFill>
              </a:rPr>
              <a:t>Ask.fm</a:t>
            </a:r>
            <a:endParaRPr lang="lv-LV" b="1" i="1" dirty="0">
              <a:solidFill>
                <a:schemeClr val="tx2"/>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2492896"/>
            <a:ext cx="8617900" cy="18002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1" y="1916832"/>
            <a:ext cx="3888432" cy="3672408"/>
          </a:xfrm>
          <a:prstGeom prst="rect">
            <a:avLst/>
          </a:prstGeom>
        </p:spPr>
      </p:pic>
      <p:sp>
        <p:nvSpPr>
          <p:cNvPr id="3" name="Slide Number Placeholder 2"/>
          <p:cNvSpPr>
            <a:spLocks noGrp="1"/>
          </p:cNvSpPr>
          <p:nvPr>
            <p:ph type="sldNum" sz="quarter" idx="12"/>
          </p:nvPr>
        </p:nvSpPr>
        <p:spPr/>
        <p:txBody>
          <a:bodyPr/>
          <a:lstStyle/>
          <a:p>
            <a:fld id="{92419278-D06A-4164-A13F-F0CC319B14F6}" type="slidenum">
              <a:rPr lang="lo-LA" smtClean="0"/>
              <a:pPr/>
              <a:t>25</a:t>
            </a:fld>
            <a:endParaRPr lang="lo-LA"/>
          </a:p>
        </p:txBody>
      </p:sp>
    </p:spTree>
    <p:extLst>
      <p:ext uri="{BB962C8B-B14F-4D97-AF65-F5344CB8AC3E}">
        <p14:creationId xmlns:p14="http://schemas.microsoft.com/office/powerpoint/2010/main" val="2733319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68313" y="333375"/>
            <a:ext cx="8229600" cy="1066800"/>
          </a:xfrm>
        </p:spPr>
        <p:txBody>
          <a:bodyPr rtlCol="0">
            <a:normAutofit/>
          </a:bodyPr>
          <a:lstStyle/>
          <a:p>
            <a:pPr eaLnBrk="1" fontAlgn="auto" hangingPunct="1">
              <a:spcAft>
                <a:spcPts val="0"/>
              </a:spcAft>
              <a:defRPr/>
            </a:pPr>
            <a:r>
              <a:rPr lang="lv-LV" sz="4000" b="1" dirty="0" err="1" smtClean="0">
                <a:solidFill>
                  <a:srgbClr val="002060"/>
                </a:solidFill>
                <a:latin typeface="Times New Roman" pitchFamily="18" charset="0"/>
                <a:ea typeface="+mn-ea"/>
                <a:cs typeface="Times New Roman" pitchFamily="18" charset="0"/>
              </a:rPr>
              <a:t>Čatošana</a:t>
            </a:r>
            <a:r>
              <a:rPr lang="lv-LV" sz="4000" b="1" dirty="0" smtClean="0">
                <a:solidFill>
                  <a:srgbClr val="002060"/>
                </a:solidFill>
                <a:latin typeface="Times New Roman" pitchFamily="18" charset="0"/>
                <a:ea typeface="+mn-ea"/>
                <a:cs typeface="Times New Roman" pitchFamily="18" charset="0"/>
              </a:rPr>
              <a:t> </a:t>
            </a:r>
          </a:p>
        </p:txBody>
      </p:sp>
      <p:sp>
        <p:nvSpPr>
          <p:cNvPr id="40963" name="Content Placeholder 2"/>
          <p:cNvSpPr>
            <a:spLocks noGrp="1"/>
          </p:cNvSpPr>
          <p:nvPr>
            <p:ph idx="1"/>
          </p:nvPr>
        </p:nvSpPr>
        <p:spPr>
          <a:xfrm>
            <a:off x="457200" y="1484313"/>
            <a:ext cx="8229600" cy="5089525"/>
          </a:xfrm>
        </p:spPr>
        <p:txBody>
          <a:bodyPr rtlCol="0">
            <a:normAutofit/>
          </a:bodyPr>
          <a:lstStyle/>
          <a:p>
            <a:pPr marL="109537" indent="0" eaLnBrk="1" fontAlgn="auto" hangingPunct="1">
              <a:spcAft>
                <a:spcPts val="0"/>
              </a:spcAft>
              <a:buFont typeface="Georgia" pitchFamily="18" charset="0"/>
              <a:buNone/>
              <a:defRPr/>
            </a:pPr>
            <a:r>
              <a:rPr lang="lv-LV" dirty="0" smtClean="0"/>
              <a:t>Sarunu biedrs var samelot par savu dzimumu, vecumu, izskatu un nosūtīt kāda cita cilvēka fotogrāfiju.</a:t>
            </a:r>
          </a:p>
          <a:p>
            <a:pPr eaLnBrk="1" fontAlgn="auto" hangingPunct="1">
              <a:spcAft>
                <a:spcPts val="0"/>
              </a:spcAft>
              <a:buFont typeface="Arial" pitchFamily="34" charset="0"/>
              <a:buChar char="•"/>
              <a:defRPr/>
            </a:pPr>
            <a:endParaRPr lang="lv-LV" dirty="0" smtClean="0"/>
          </a:p>
        </p:txBody>
      </p:sp>
      <p:pic>
        <p:nvPicPr>
          <p:cNvPr id="4" name="Picture 3" descr="NewChatRoom.jpg"/>
          <p:cNvPicPr>
            <a:picLocks noChangeAspect="1"/>
          </p:cNvPicPr>
          <p:nvPr/>
        </p:nvPicPr>
        <p:blipFill>
          <a:blip r:embed="rId2"/>
          <a:stretch>
            <a:fillRect/>
          </a:stretch>
        </p:blipFill>
        <p:spPr>
          <a:xfrm>
            <a:off x="3276600" y="2781300"/>
            <a:ext cx="5033963" cy="3670300"/>
          </a:xfrm>
          <a:prstGeom prst="rect">
            <a:avLst/>
          </a:prstGeom>
          <a:ln>
            <a:noFill/>
          </a:ln>
          <a:effectLst>
            <a:outerShdw blurRad="292100" dist="139700" dir="2700000" algn="tl" rotWithShape="0">
              <a:srgbClr val="333333">
                <a:alpha val="65000"/>
              </a:srgbClr>
            </a:outerShdw>
          </a:effectLst>
        </p:spPr>
      </p:pic>
      <p:sp>
        <p:nvSpPr>
          <p:cNvPr id="31749" name="TextBox 4"/>
          <p:cNvSpPr txBox="1">
            <a:spLocks noChangeArrowheads="1"/>
          </p:cNvSpPr>
          <p:nvPr/>
        </p:nvSpPr>
        <p:spPr bwMode="auto">
          <a:xfrm>
            <a:off x="5292725" y="6427788"/>
            <a:ext cx="3024188" cy="430212"/>
          </a:xfrm>
          <a:prstGeom prst="rect">
            <a:avLst/>
          </a:prstGeom>
          <a:noFill/>
          <a:ln w="9525">
            <a:noFill/>
            <a:miter lim="800000"/>
            <a:headEnd/>
            <a:tailEnd/>
          </a:ln>
        </p:spPr>
        <p:txBody>
          <a:bodyPr>
            <a:spAutoFit/>
          </a:bodyPr>
          <a:lstStyle/>
          <a:p>
            <a:pPr algn="r">
              <a:defRPr/>
            </a:pPr>
            <a:r>
              <a:rPr lang="lv-LV" sz="1100" dirty="0">
                <a:latin typeface="+mn-lt"/>
              </a:rPr>
              <a:t>Attēla avots:</a:t>
            </a:r>
          </a:p>
          <a:p>
            <a:pPr algn="r">
              <a:defRPr/>
            </a:pPr>
            <a:r>
              <a:rPr lang="lv-LV" sz="1100" dirty="0">
                <a:latin typeface="+mn-lt"/>
              </a:rPr>
              <a:t>http://throughmyspecs.co.uk</a:t>
            </a:r>
          </a:p>
        </p:txBody>
      </p:sp>
      <p:sp>
        <p:nvSpPr>
          <p:cNvPr id="2" name="Slide Number Placeholder 1"/>
          <p:cNvSpPr>
            <a:spLocks noGrp="1"/>
          </p:cNvSpPr>
          <p:nvPr>
            <p:ph type="sldNum" sz="quarter" idx="12"/>
          </p:nvPr>
        </p:nvSpPr>
        <p:spPr/>
        <p:txBody>
          <a:bodyPr/>
          <a:lstStyle/>
          <a:p>
            <a:fld id="{92419278-D06A-4164-A13F-F0CC319B14F6}" type="slidenum">
              <a:rPr lang="lo-LA" smtClean="0"/>
              <a:pPr/>
              <a:t>26</a:t>
            </a:fld>
            <a:endParaRPr lang="lo-LA"/>
          </a:p>
        </p:txBody>
      </p:sp>
    </p:spTree>
    <p:extLst>
      <p:ext uri="{BB962C8B-B14F-4D97-AF65-F5344CB8AC3E}">
        <p14:creationId xmlns:p14="http://schemas.microsoft.com/office/powerpoint/2010/main" val="4001573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75"/>
          </a:xfrm>
        </p:spPr>
        <p:txBody>
          <a:bodyPr>
            <a:normAutofit fontScale="90000"/>
          </a:bodyPr>
          <a:lstStyle/>
          <a:p>
            <a:pPr>
              <a:defRPr/>
            </a:pPr>
            <a:r>
              <a:rPr lang="lv-LV" sz="4000" b="1" dirty="0" smtClean="0">
                <a:solidFill>
                  <a:schemeClr val="accent1">
                    <a:lumMod val="50000"/>
                  </a:schemeClr>
                </a:solidFill>
                <a:cs typeface="Times New Roman" pitchFamily="18" charset="0"/>
              </a:rPr>
              <a:t>Jūs esat pieslēdzies....</a:t>
            </a:r>
            <a:endParaRPr lang="lv-LV" sz="4000" dirty="0">
              <a:solidFill>
                <a:schemeClr val="accent1">
                  <a:lumMod val="50000"/>
                </a:schemeClr>
              </a:solidFill>
              <a:cs typeface="Times New Roman" pitchFamily="18" charset="0"/>
            </a:endParaRPr>
          </a:p>
        </p:txBody>
      </p:sp>
      <p:sp>
        <p:nvSpPr>
          <p:cNvPr id="43011" name="Content Placeholder 2"/>
          <p:cNvSpPr>
            <a:spLocks noGrp="1"/>
          </p:cNvSpPr>
          <p:nvPr>
            <p:ph idx="1"/>
          </p:nvPr>
        </p:nvSpPr>
        <p:spPr>
          <a:xfrm>
            <a:off x="457200" y="765175"/>
            <a:ext cx="8229600" cy="6092825"/>
          </a:xfrm>
        </p:spPr>
        <p:txBody>
          <a:bodyPr/>
          <a:lstStyle/>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Čau!</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err="1" smtClean="0">
                <a:latin typeface="Times New Roman" pitchFamily="18" charset="0"/>
                <a:cs typeface="Times New Roman" pitchFamily="18" charset="0"/>
              </a:rPr>
              <a:t>Sveikiņi</a:t>
            </a:r>
            <a:r>
              <a:rPr lang="lv-LV" sz="1800" dirty="0" smtClean="0">
                <a:latin typeface="Times New Roman" pitchFamily="18" charset="0"/>
                <a:cs typeface="Times New Roman" pitchFamily="18" charset="0"/>
              </a:rPr>
              <a:t>!</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Tu esi smuka!</a:t>
            </a:r>
          </a:p>
          <a:p>
            <a:pPr lvl="1">
              <a:spcBef>
                <a:spcPts val="200"/>
              </a:spcBef>
              <a:defRPr/>
            </a:pPr>
            <a:r>
              <a:rPr lang="lv-LV" sz="1800" dirty="0" smtClean="0">
                <a:solidFill>
                  <a:srgbClr val="00B050"/>
                </a:solidFill>
                <a:latin typeface="Times New Roman" pitchFamily="18" charset="0"/>
                <a:cs typeface="Times New Roman" pitchFamily="18" charset="0"/>
              </a:rPr>
              <a:t>Ilzīte:</a:t>
            </a:r>
            <a:r>
              <a:rPr lang="lv-LV" sz="1800" dirty="0" smtClean="0">
                <a:latin typeface="Times New Roman" pitchFamily="18" charset="0"/>
                <a:cs typeface="Times New Roman" pitchFamily="18" charset="0"/>
              </a:rPr>
              <a:t> </a:t>
            </a:r>
            <a:r>
              <a:rPr lang="lv-LV" sz="1800" dirty="0" err="1" smtClean="0">
                <a:latin typeface="Times New Roman" pitchFamily="18" charset="0"/>
                <a:cs typeface="Times New Roman" pitchFamily="18" charset="0"/>
              </a:rPr>
              <a:t>Paldiesiņ</a:t>
            </a:r>
            <a:r>
              <a:rPr lang="lv-LV" sz="1800" dirty="0" smtClean="0">
                <a:latin typeface="Times New Roman" pitchFamily="18" charset="0"/>
                <a:cs typeface="Times New Roman" pitchFamily="18" charset="0"/>
              </a:rPr>
              <a:t>!</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Atsūti man vēl kādu savu  </a:t>
            </a:r>
            <a:r>
              <a:rPr lang="lv-LV" sz="1800" i="1" dirty="0" err="1" smtClean="0">
                <a:latin typeface="Times New Roman" pitchFamily="18" charset="0"/>
                <a:cs typeface="Times New Roman" pitchFamily="18" charset="0"/>
              </a:rPr>
              <a:t>fotku</a:t>
            </a:r>
            <a:r>
              <a:rPr lang="lv-LV" sz="1800" i="1" dirty="0" smtClean="0">
                <a:latin typeface="Times New Roman" pitchFamily="18" charset="0"/>
                <a:cs typeface="Times New Roman" pitchFamily="18" charset="0"/>
              </a:rPr>
              <a:t>!</a:t>
            </a:r>
          </a:p>
          <a:p>
            <a:pPr lvl="1">
              <a:spcBef>
                <a:spcPts val="200"/>
              </a:spcBef>
              <a:defRPr/>
            </a:pPr>
            <a:r>
              <a:rPr lang="lv-LV" sz="1800" dirty="0" smtClean="0">
                <a:solidFill>
                  <a:srgbClr val="00B050"/>
                </a:solidFill>
                <a:latin typeface="Times New Roman" pitchFamily="18" charset="0"/>
                <a:cs typeface="Times New Roman" pitchFamily="18" charset="0"/>
              </a:rPr>
              <a:t>Ilzīte:</a:t>
            </a:r>
            <a:r>
              <a:rPr lang="lv-LV" sz="1800" dirty="0" smtClean="0">
                <a:latin typeface="Times New Roman" pitchFamily="18" charset="0"/>
                <a:cs typeface="Times New Roman" pitchFamily="18" charset="0"/>
              </a:rPr>
              <a:t> Kāpēc?</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Gribu tevi tuvāk apskatīt!</a:t>
            </a:r>
          </a:p>
          <a:p>
            <a:pPr lvl="1">
              <a:spcBef>
                <a:spcPts val="200"/>
              </a:spcBef>
              <a:defRPr/>
            </a:pPr>
            <a:r>
              <a:rPr lang="lv-LV" sz="1800" dirty="0" smtClean="0">
                <a:solidFill>
                  <a:srgbClr val="00B050"/>
                </a:solidFill>
                <a:latin typeface="Times New Roman" pitchFamily="18" charset="0"/>
                <a:cs typeface="Times New Roman" pitchFamily="18" charset="0"/>
              </a:rPr>
              <a:t>Ilzīte:</a:t>
            </a:r>
            <a:r>
              <a:rPr lang="lv-LV" sz="1800" dirty="0" smtClean="0">
                <a:latin typeface="Times New Roman" pitchFamily="18" charset="0"/>
                <a:cs typeface="Times New Roman" pitchFamily="18" charset="0"/>
              </a:rPr>
              <a:t> </a:t>
            </a:r>
            <a:r>
              <a:rPr lang="lv-LV" sz="1800" dirty="0" err="1" smtClean="0">
                <a:latin typeface="Times New Roman" pitchFamily="18" charset="0"/>
                <a:cs typeface="Times New Roman" pitchFamily="18" charset="0"/>
              </a:rPr>
              <a:t>Okey</a:t>
            </a:r>
            <a:r>
              <a:rPr lang="lv-LV" sz="1800" dirty="0" smtClean="0">
                <a:latin typeface="Times New Roman" pitchFamily="18" charset="0"/>
                <a:cs typeface="Times New Roman" pitchFamily="18" charset="0"/>
              </a:rPr>
              <a:t>, bet tad atsūti man savu bildīti arī?!?</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a:latin typeface="Times New Roman" pitchFamily="18" charset="0"/>
                <a:cs typeface="Times New Roman" pitchFamily="18" charset="0"/>
              </a:rPr>
              <a:t>M</a:t>
            </a:r>
            <a:r>
              <a:rPr lang="lv-LV" sz="1800" dirty="0" smtClean="0">
                <a:latin typeface="Times New Roman" pitchFamily="18" charset="0"/>
                <a:cs typeface="Times New Roman" pitchFamily="18" charset="0"/>
              </a:rPr>
              <a:t>an nevienas foršas </a:t>
            </a:r>
            <a:r>
              <a:rPr lang="lv-LV" sz="1800" i="1" dirty="0" err="1" smtClean="0">
                <a:latin typeface="Times New Roman" pitchFamily="18" charset="0"/>
                <a:cs typeface="Times New Roman" pitchFamily="18" charset="0"/>
              </a:rPr>
              <a:t>fotkas</a:t>
            </a:r>
            <a:r>
              <a:rPr lang="lv-LV" sz="1800" dirty="0" smtClean="0">
                <a:latin typeface="Times New Roman" pitchFamily="18" charset="0"/>
                <a:cs typeface="Times New Roman" pitchFamily="18" charset="0"/>
              </a:rPr>
              <a:t> nav!</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smtClean="0">
                <a:latin typeface="Times New Roman" pitchFamily="18" charset="0"/>
                <a:cs typeface="Times New Roman" pitchFamily="18" charset="0"/>
              </a:rPr>
              <a:t>Žēl!</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Klau, a tev </a:t>
            </a:r>
            <a:r>
              <a:rPr lang="lv-LV" sz="1800" i="1" dirty="0" err="1" smtClean="0">
                <a:latin typeface="Times New Roman" pitchFamily="18" charset="0"/>
                <a:cs typeface="Times New Roman" pitchFamily="18" charset="0"/>
              </a:rPr>
              <a:t>Skype</a:t>
            </a:r>
            <a:r>
              <a:rPr lang="lv-LV" sz="1800" dirty="0" smtClean="0">
                <a:latin typeface="Times New Roman" pitchFamily="18" charset="0"/>
                <a:cs typeface="Times New Roman" pitchFamily="18" charset="0"/>
              </a:rPr>
              <a:t> ir profils?</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smtClean="0">
                <a:latin typeface="Times New Roman" pitchFamily="18" charset="0"/>
                <a:cs typeface="Times New Roman" pitchFamily="18" charset="0"/>
              </a:rPr>
              <a:t>Jā.</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Kāds tev </a:t>
            </a:r>
            <a:r>
              <a:rPr lang="lv-LV" sz="1800" dirty="0" err="1" smtClean="0">
                <a:latin typeface="Times New Roman" pitchFamily="18" charset="0"/>
                <a:cs typeface="Times New Roman" pitchFamily="18" charset="0"/>
              </a:rPr>
              <a:t>niks</a:t>
            </a:r>
            <a:r>
              <a:rPr lang="lv-LV" sz="1800" dirty="0" smtClean="0">
                <a:latin typeface="Times New Roman" pitchFamily="18" charset="0"/>
                <a:cs typeface="Times New Roman" pitchFamily="18" charset="0"/>
              </a:rPr>
              <a:t>?</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err="1" smtClean="0">
                <a:latin typeface="Times New Roman" pitchFamily="18" charset="0"/>
                <a:cs typeface="Times New Roman" pitchFamily="18" charset="0"/>
              </a:rPr>
              <a:t>Ilzzuks</a:t>
            </a:r>
            <a:r>
              <a:rPr lang="lv-LV" sz="1800" dirty="0" smtClean="0">
                <a:latin typeface="Times New Roman" pitchFamily="18" charset="0"/>
                <a:cs typeface="Times New Roman" pitchFamily="18" charset="0"/>
              </a:rPr>
              <a:t>!</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Tiekamies </a:t>
            </a:r>
            <a:r>
              <a:rPr lang="lv-LV" sz="1800" dirty="0" err="1" smtClean="0">
                <a:latin typeface="Times New Roman" pitchFamily="18" charset="0"/>
                <a:cs typeface="Times New Roman" pitchFamily="18" charset="0"/>
              </a:rPr>
              <a:t>skype</a:t>
            </a:r>
            <a:r>
              <a:rPr lang="lv-LV" sz="1800" dirty="0" smtClean="0">
                <a:latin typeface="Times New Roman" pitchFamily="18" charset="0"/>
                <a:cs typeface="Times New Roman" pitchFamily="18" charset="0"/>
              </a:rPr>
              <a:t>!</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err="1" smtClean="0">
                <a:latin typeface="Times New Roman" pitchFamily="18" charset="0"/>
                <a:cs typeface="Times New Roman" pitchFamily="18" charset="0"/>
              </a:rPr>
              <a:t>o.k</a:t>
            </a:r>
            <a:r>
              <a:rPr lang="lv-LV" sz="1800" dirty="0" smtClean="0">
                <a:latin typeface="Times New Roman" pitchFamily="18" charset="0"/>
                <a:cs typeface="Times New Roman" pitchFamily="18" charset="0"/>
              </a:rPr>
              <a:t>.</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Ieslēdz kameru!</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smtClean="0">
                <a:latin typeface="Times New Roman" pitchFamily="18" charset="0"/>
                <a:cs typeface="Times New Roman" pitchFamily="18" charset="0"/>
              </a:rPr>
              <a:t>Kāpēc tu neslēdz kameru?</a:t>
            </a:r>
          </a:p>
          <a:p>
            <a:pPr lvl="1">
              <a:spcBef>
                <a:spcPts val="200"/>
              </a:spcBef>
              <a:defRPr/>
            </a:pPr>
            <a:r>
              <a:rPr lang="lv-LV" sz="1800" dirty="0" err="1" smtClean="0">
                <a:solidFill>
                  <a:schemeClr val="tx2">
                    <a:lumMod val="75000"/>
                  </a:schemeClr>
                </a:solidFill>
                <a:latin typeface="Times New Roman" pitchFamily="18" charset="0"/>
                <a:cs typeface="Times New Roman" pitchFamily="18" charset="0"/>
              </a:rPr>
              <a:t>Jančuks</a:t>
            </a:r>
            <a:r>
              <a:rPr lang="lv-LV" sz="1800" dirty="0" smtClean="0">
                <a:solidFill>
                  <a:schemeClr val="tx2">
                    <a:lumMod val="75000"/>
                  </a:schemeClr>
                </a:solidFill>
                <a:latin typeface="Times New Roman" pitchFamily="18" charset="0"/>
                <a:cs typeface="Times New Roman" pitchFamily="18" charset="0"/>
              </a:rPr>
              <a:t>: </a:t>
            </a:r>
            <a:r>
              <a:rPr lang="lv-LV" sz="1800" dirty="0" smtClean="0">
                <a:latin typeface="Times New Roman" pitchFamily="18" charset="0"/>
                <a:cs typeface="Times New Roman" pitchFamily="18" charset="0"/>
              </a:rPr>
              <a:t>Man saplīsa kamera! </a:t>
            </a:r>
          </a:p>
          <a:p>
            <a:pPr lvl="1">
              <a:spcBef>
                <a:spcPts val="200"/>
              </a:spcBef>
              <a:defRPr/>
            </a:pPr>
            <a:r>
              <a:rPr lang="lv-LV" sz="1800" dirty="0" smtClean="0">
                <a:solidFill>
                  <a:srgbClr val="00B050"/>
                </a:solidFill>
                <a:latin typeface="Times New Roman" pitchFamily="18" charset="0"/>
                <a:cs typeface="Times New Roman" pitchFamily="18" charset="0"/>
              </a:rPr>
              <a:t>Ilzīte: </a:t>
            </a:r>
            <a:r>
              <a:rPr lang="lv-LV" sz="1800" dirty="0" err="1" smtClean="0">
                <a:latin typeface="Times New Roman" pitchFamily="18" charset="0"/>
                <a:cs typeface="Times New Roman" pitchFamily="18" charset="0"/>
              </a:rPr>
              <a:t>Žēllll</a:t>
            </a:r>
            <a:r>
              <a:rPr lang="lv-LV" sz="1800" dirty="0" smtClean="0">
                <a:latin typeface="Times New Roman" pitchFamily="18" charset="0"/>
                <a:cs typeface="Times New Roman" pitchFamily="18" charset="0"/>
              </a:rPr>
              <a:t>!</a:t>
            </a:r>
          </a:p>
          <a:p>
            <a:pPr lvl="1">
              <a:defRPr/>
            </a:pPr>
            <a:endParaRPr lang="lv-LV" dirty="0" smtClean="0"/>
          </a:p>
          <a:p>
            <a:pPr>
              <a:defRPr/>
            </a:pPr>
            <a:endParaRPr lang="lv-LV" dirty="0" smtClean="0"/>
          </a:p>
        </p:txBody>
      </p:sp>
      <p:sp>
        <p:nvSpPr>
          <p:cNvPr id="3" name="Slide Number Placeholder 2"/>
          <p:cNvSpPr>
            <a:spLocks noGrp="1"/>
          </p:cNvSpPr>
          <p:nvPr>
            <p:ph type="sldNum" sz="quarter" idx="12"/>
          </p:nvPr>
        </p:nvSpPr>
        <p:spPr/>
        <p:txBody>
          <a:bodyPr/>
          <a:lstStyle/>
          <a:p>
            <a:fld id="{92419278-D06A-4164-A13F-F0CC319B14F6}" type="slidenum">
              <a:rPr lang="lo-LA" smtClean="0"/>
              <a:pPr/>
              <a:t>27</a:t>
            </a:fld>
            <a:endParaRPr lang="lo-LA"/>
          </a:p>
        </p:txBody>
      </p:sp>
    </p:spTree>
    <p:extLst>
      <p:ext uri="{BB962C8B-B14F-4D97-AF65-F5344CB8AC3E}">
        <p14:creationId xmlns:p14="http://schemas.microsoft.com/office/powerpoint/2010/main" val="3414409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a:xfrm>
            <a:off x="539750" y="333375"/>
            <a:ext cx="7772400" cy="647700"/>
          </a:xfrm>
        </p:spPr>
        <p:txBody>
          <a:bodyPr>
            <a:normAutofit fontScale="90000"/>
          </a:bodyPr>
          <a:lstStyle/>
          <a:p>
            <a:r>
              <a:rPr lang="lv-LV" altLang="lv-LV" sz="4000" b="1" smtClean="0">
                <a:solidFill>
                  <a:schemeClr val="tx2"/>
                </a:solidFill>
                <a:latin typeface="Times New Roman" pitchFamily="18" charset="0"/>
                <a:cs typeface="Times New Roman" pitchFamily="18" charset="0"/>
              </a:rPr>
              <a:t>Sekstings</a:t>
            </a:r>
          </a:p>
        </p:txBody>
      </p:sp>
      <p:sp>
        <p:nvSpPr>
          <p:cNvPr id="3" name="Subtitle 2"/>
          <p:cNvSpPr>
            <a:spLocks noGrp="1"/>
          </p:cNvSpPr>
          <p:nvPr>
            <p:ph type="subTitle" idx="1"/>
          </p:nvPr>
        </p:nvSpPr>
        <p:spPr>
          <a:xfrm>
            <a:off x="250825" y="1268413"/>
            <a:ext cx="8497888" cy="3960812"/>
          </a:xfrm>
        </p:spPr>
        <p:txBody>
          <a:bodyPr/>
          <a:lstStyle/>
          <a:p>
            <a:pPr marL="457200" indent="-457200" algn="l">
              <a:buFont typeface="Arial" pitchFamily="34" charset="0"/>
              <a:buChar char="•"/>
              <a:defRPr/>
            </a:pPr>
            <a:r>
              <a:rPr lang="lv-LV" sz="2800" dirty="0" smtClean="0">
                <a:solidFill>
                  <a:schemeClr val="tx1"/>
                </a:solidFill>
                <a:latin typeface="Times New Roman" pitchFamily="18" charset="0"/>
                <a:cs typeface="Times New Roman" pitchFamily="18" charset="0"/>
              </a:rPr>
              <a:t>Radies no angļu valodas vārdiem </a:t>
            </a:r>
            <a:r>
              <a:rPr lang="lv-LV" sz="2800" i="1" dirty="0" err="1" smtClean="0">
                <a:solidFill>
                  <a:schemeClr val="tx1"/>
                </a:solidFill>
                <a:latin typeface="Times New Roman" pitchFamily="18" charset="0"/>
                <a:cs typeface="Times New Roman" pitchFamily="18" charset="0"/>
              </a:rPr>
              <a:t>sex</a:t>
            </a:r>
            <a:r>
              <a:rPr lang="lv-LV" sz="2800" i="1" dirty="0" smtClean="0">
                <a:solidFill>
                  <a:schemeClr val="tx1"/>
                </a:solidFill>
                <a:latin typeface="Times New Roman" pitchFamily="18" charset="0"/>
                <a:cs typeface="Times New Roman" pitchFamily="18" charset="0"/>
              </a:rPr>
              <a:t> + </a:t>
            </a:r>
            <a:r>
              <a:rPr lang="lv-LV" sz="2800" i="1" dirty="0" err="1" smtClean="0">
                <a:solidFill>
                  <a:schemeClr val="tx1"/>
                </a:solidFill>
                <a:latin typeface="Times New Roman" pitchFamily="18" charset="0"/>
                <a:cs typeface="Times New Roman" pitchFamily="18" charset="0"/>
              </a:rPr>
              <a:t>texting</a:t>
            </a:r>
            <a:endParaRPr lang="lv-LV" sz="2800" i="1" dirty="0" smtClean="0">
              <a:solidFill>
                <a:schemeClr val="tx1"/>
              </a:solidFill>
              <a:latin typeface="Times New Roman" pitchFamily="18" charset="0"/>
              <a:cs typeface="Times New Roman" pitchFamily="18" charset="0"/>
            </a:endParaRPr>
          </a:p>
          <a:p>
            <a:pPr marL="457200" indent="-457200" algn="l">
              <a:buFont typeface="Arial" pitchFamily="34" charset="0"/>
              <a:buChar char="•"/>
              <a:defRPr/>
            </a:pPr>
            <a:r>
              <a:rPr lang="lv-LV" sz="2800" dirty="0" smtClean="0">
                <a:solidFill>
                  <a:schemeClr val="tx1"/>
                </a:solidFill>
                <a:latin typeface="Times New Roman" pitchFamily="18" charset="0"/>
                <a:cs typeface="Times New Roman" pitchFamily="18" charset="0"/>
              </a:rPr>
              <a:t>Saturs, kurā tiek atklāts daļējs vai pilnīgs kailums, izteiktas seksuāla rakstura vēlmes, komentāri</a:t>
            </a:r>
          </a:p>
          <a:p>
            <a:pPr marL="457200" indent="-457200" algn="l">
              <a:buFont typeface="Arial" pitchFamily="34" charset="0"/>
              <a:buChar char="•"/>
              <a:defRPr/>
            </a:pPr>
            <a:r>
              <a:rPr lang="lv-LV" sz="2800" dirty="0" smtClean="0">
                <a:solidFill>
                  <a:schemeClr val="tx1"/>
                </a:solidFill>
                <a:latin typeface="Times New Roman" pitchFamily="18" charset="0"/>
                <a:cs typeface="Times New Roman" pitchFamily="18" charset="0"/>
              </a:rPr>
              <a:t>Tiek izplatīts draugu vai seksuālo partneru vidū, sūtot </a:t>
            </a:r>
            <a:r>
              <a:rPr lang="lv-LV" sz="2800" i="1" dirty="0" smtClean="0">
                <a:solidFill>
                  <a:schemeClr val="tx1"/>
                </a:solidFill>
                <a:latin typeface="Times New Roman" pitchFamily="18" charset="0"/>
                <a:cs typeface="Times New Roman" pitchFamily="18" charset="0"/>
              </a:rPr>
              <a:t>MMS, </a:t>
            </a:r>
            <a:r>
              <a:rPr lang="lv-LV" sz="2800" i="1" dirty="0" err="1" smtClean="0">
                <a:solidFill>
                  <a:schemeClr val="tx1"/>
                </a:solidFill>
                <a:latin typeface="Times New Roman" pitchFamily="18" charset="0"/>
                <a:cs typeface="Times New Roman" pitchFamily="18" charset="0"/>
              </a:rPr>
              <a:t>Skype</a:t>
            </a:r>
            <a:r>
              <a:rPr lang="lv-LV" sz="2800" dirty="0" smtClean="0">
                <a:solidFill>
                  <a:schemeClr val="tx1"/>
                </a:solidFill>
                <a:latin typeface="Times New Roman" pitchFamily="18" charset="0"/>
                <a:cs typeface="Times New Roman" pitchFamily="18" charset="0"/>
              </a:rPr>
              <a:t>, sociālo tīklu vietnes, mobilās </a:t>
            </a:r>
            <a:r>
              <a:rPr lang="lv-LV" sz="2800" dirty="0" err="1" smtClean="0">
                <a:solidFill>
                  <a:schemeClr val="tx1"/>
                </a:solidFill>
                <a:latin typeface="Times New Roman" pitchFamily="18" charset="0"/>
                <a:cs typeface="Times New Roman" pitchFamily="18" charset="0"/>
              </a:rPr>
              <a:t>ziņapmaiņas</a:t>
            </a:r>
            <a:r>
              <a:rPr lang="lv-LV" sz="2800" dirty="0" smtClean="0">
                <a:solidFill>
                  <a:schemeClr val="tx1"/>
                </a:solidFill>
                <a:latin typeface="Times New Roman" pitchFamily="18" charset="0"/>
                <a:cs typeface="Times New Roman" pitchFamily="18" charset="0"/>
              </a:rPr>
              <a:t> rīkus: </a:t>
            </a:r>
            <a:r>
              <a:rPr lang="lv-LV" sz="2800" i="1" dirty="0" err="1" smtClean="0">
                <a:solidFill>
                  <a:schemeClr val="tx1"/>
                </a:solidFill>
                <a:latin typeface="Times New Roman" pitchFamily="18" charset="0"/>
                <a:cs typeface="Times New Roman" pitchFamily="18" charset="0"/>
              </a:rPr>
              <a:t>Whatsapp</a:t>
            </a:r>
            <a:r>
              <a:rPr lang="lv-LV" sz="2800" i="1" dirty="0" smtClean="0">
                <a:solidFill>
                  <a:schemeClr val="tx1"/>
                </a:solidFill>
                <a:latin typeface="Times New Roman" pitchFamily="18" charset="0"/>
                <a:cs typeface="Times New Roman" pitchFamily="18" charset="0"/>
              </a:rPr>
              <a:t>, </a:t>
            </a:r>
            <a:r>
              <a:rPr lang="lv-LV" sz="2800" i="1" dirty="0" err="1" smtClean="0">
                <a:solidFill>
                  <a:schemeClr val="tx1"/>
                </a:solidFill>
                <a:latin typeface="Times New Roman" pitchFamily="18" charset="0"/>
                <a:cs typeface="Times New Roman" pitchFamily="18" charset="0"/>
              </a:rPr>
              <a:t>Viber</a:t>
            </a:r>
            <a:r>
              <a:rPr lang="lv-LV" sz="2800" i="1" dirty="0" smtClean="0">
                <a:solidFill>
                  <a:schemeClr val="tx1"/>
                </a:solidFill>
                <a:latin typeface="Times New Roman" pitchFamily="18" charset="0"/>
                <a:cs typeface="Times New Roman" pitchFamily="18" charset="0"/>
              </a:rPr>
              <a:t>, </a:t>
            </a:r>
            <a:r>
              <a:rPr lang="lv-LV" sz="2800" i="1" dirty="0" err="1" smtClean="0">
                <a:solidFill>
                  <a:schemeClr val="tx1"/>
                </a:solidFill>
                <a:latin typeface="Times New Roman" pitchFamily="18" charset="0"/>
                <a:cs typeface="Times New Roman" pitchFamily="18" charset="0"/>
              </a:rPr>
              <a:t>chatON</a:t>
            </a:r>
            <a:r>
              <a:rPr lang="lv-LV" sz="2800" i="1" dirty="0" smtClean="0">
                <a:solidFill>
                  <a:schemeClr val="tx1"/>
                </a:solidFill>
                <a:latin typeface="Times New Roman" pitchFamily="18" charset="0"/>
                <a:cs typeface="Times New Roman" pitchFamily="18" charset="0"/>
              </a:rPr>
              <a:t> </a:t>
            </a:r>
            <a:r>
              <a:rPr lang="lv-LV" sz="2800" dirty="0" smtClean="0">
                <a:solidFill>
                  <a:schemeClr val="tx1"/>
                </a:solidFill>
                <a:latin typeface="Times New Roman" pitchFamily="18" charset="0"/>
                <a:cs typeface="Times New Roman" pitchFamily="18" charset="0"/>
              </a:rPr>
              <a:t>u.c.</a:t>
            </a:r>
          </a:p>
          <a:p>
            <a:pPr marL="457200" indent="-457200" algn="l">
              <a:buFont typeface="Arial" pitchFamily="34" charset="0"/>
              <a:buChar char="•"/>
              <a:defRPr/>
            </a:pPr>
            <a:r>
              <a:rPr lang="lv-LV" sz="2800" dirty="0" smtClean="0">
                <a:solidFill>
                  <a:schemeClr val="tx1"/>
                </a:solidFill>
                <a:latin typeface="Times New Roman" pitchFamily="18" charset="0"/>
                <a:cs typeface="Times New Roman" pitchFamily="18" charset="0"/>
              </a:rPr>
              <a:t>Īpaši izplatīts kļuva līdz ar </a:t>
            </a:r>
            <a:r>
              <a:rPr lang="lv-LV" sz="2800" dirty="0" err="1" smtClean="0">
                <a:solidFill>
                  <a:schemeClr val="tx1"/>
                </a:solidFill>
                <a:latin typeface="Times New Roman" pitchFamily="18" charset="0"/>
                <a:cs typeface="Times New Roman" pitchFamily="18" charset="0"/>
              </a:rPr>
              <a:t>viedtālruņu</a:t>
            </a:r>
            <a:r>
              <a:rPr lang="lv-LV" sz="2800" dirty="0" smtClean="0">
                <a:solidFill>
                  <a:schemeClr val="tx1"/>
                </a:solidFill>
                <a:latin typeface="Times New Roman" pitchFamily="18" charset="0"/>
                <a:cs typeface="Times New Roman" pitchFamily="18" charset="0"/>
              </a:rPr>
              <a:t> ienākšanu tirgū</a:t>
            </a:r>
          </a:p>
          <a:p>
            <a:pPr marL="457200" indent="-457200" algn="l">
              <a:buFont typeface="Arial" pitchFamily="34" charset="0"/>
              <a:buChar char="•"/>
              <a:defRPr/>
            </a:pPr>
            <a:endParaRPr lang="lv-LV" dirty="0"/>
          </a:p>
        </p:txBody>
      </p:sp>
    </p:spTree>
    <p:extLst>
      <p:ext uri="{BB962C8B-B14F-4D97-AF65-F5344CB8AC3E}">
        <p14:creationId xmlns:p14="http://schemas.microsoft.com/office/powerpoint/2010/main" val="1230332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179388" y="274638"/>
            <a:ext cx="8507412" cy="1143000"/>
          </a:xfrm>
        </p:spPr>
        <p:txBody>
          <a:bodyPr>
            <a:normAutofit fontScale="90000"/>
          </a:bodyPr>
          <a:lstStyle/>
          <a:p>
            <a:r>
              <a:rPr lang="lv-LV" altLang="lv-LV" b="1" smtClean="0">
                <a:solidFill>
                  <a:schemeClr val="tx2"/>
                </a:solidFill>
                <a:latin typeface="Times New Roman" pitchFamily="18" charset="0"/>
                <a:cs typeface="Times New Roman" pitchFamily="18" charset="0"/>
              </a:rPr>
              <a:t>Kāpēc jaunieši sūtīja savu kailfoto?</a:t>
            </a:r>
          </a:p>
        </p:txBody>
      </p:sp>
      <p:sp>
        <p:nvSpPr>
          <p:cNvPr id="52227" name="Content Placeholder 2"/>
          <p:cNvSpPr>
            <a:spLocks noGrp="1"/>
          </p:cNvSpPr>
          <p:nvPr>
            <p:ph idx="1"/>
          </p:nvPr>
        </p:nvSpPr>
        <p:spPr>
          <a:xfrm>
            <a:off x="179388" y="1600200"/>
            <a:ext cx="8785225" cy="4525963"/>
          </a:xfrm>
        </p:spPr>
        <p:txBody>
          <a:bodyPr>
            <a:normAutofit lnSpcReduction="10000"/>
          </a:bodyPr>
          <a:lstStyle/>
          <a:p>
            <a:r>
              <a:rPr lang="lv-LV" altLang="lv-LV" smtClean="0"/>
              <a:t>46,8% - ievēro un pamana</a:t>
            </a:r>
          </a:p>
          <a:p>
            <a:r>
              <a:rPr lang="lv-LV" altLang="lv-LV" smtClean="0"/>
              <a:t>27,9% - iepatiktos savai simpātijai</a:t>
            </a:r>
          </a:p>
          <a:p>
            <a:r>
              <a:rPr lang="lv-LV" altLang="lv-LV" smtClean="0"/>
              <a:t>27,4% - justos īpaši </a:t>
            </a:r>
          </a:p>
          <a:p>
            <a:r>
              <a:rPr lang="lv-LV" altLang="lv-LV" smtClean="0"/>
              <a:t>22,9% - justos seksīgi</a:t>
            </a:r>
          </a:p>
          <a:p>
            <a:r>
              <a:rPr lang="lv-LV" altLang="lv-LV" smtClean="0"/>
              <a:t>19,4% - uzprasītos uz komplimentiem</a:t>
            </a:r>
          </a:p>
          <a:p>
            <a:r>
              <a:rPr lang="lv-LV" altLang="lv-LV" smtClean="0"/>
              <a:t>15,4% - pārsteigtu savu draugu ar seksīgu dāvanu</a:t>
            </a:r>
          </a:p>
          <a:p>
            <a:r>
              <a:rPr lang="lv-LV" altLang="lv-LV" smtClean="0"/>
              <a:t>13,9% - kāds piespiedis fotografēties un nosūtīt bildes                                                 </a:t>
            </a:r>
            <a:r>
              <a:rPr lang="lv-LV" altLang="lv-LV" sz="1000" smtClean="0"/>
              <a:t>/</a:t>
            </a:r>
            <a:r>
              <a:rPr lang="lv-LV" altLang="lv-LV" sz="1000" smtClean="0">
                <a:latin typeface="Times New Roman" pitchFamily="18" charset="0"/>
                <a:cs typeface="Times New Roman" pitchFamily="18" charset="0"/>
              </a:rPr>
              <a:t>Pētījums: Eiropas</a:t>
            </a:r>
            <a:r>
              <a:rPr lang="lv-LV" altLang="lv-LV" sz="1000" i="1" smtClean="0">
                <a:latin typeface="Times New Roman" pitchFamily="18" charset="0"/>
                <a:cs typeface="Times New Roman" pitchFamily="18" charset="0"/>
              </a:rPr>
              <a:t> Insafe </a:t>
            </a:r>
            <a:r>
              <a:rPr lang="lv-LV" altLang="lv-LV" sz="1000" smtClean="0">
                <a:latin typeface="Times New Roman" pitchFamily="18" charset="0"/>
                <a:cs typeface="Times New Roman" pitchFamily="18" charset="0"/>
              </a:rPr>
              <a:t>tīkls, 2011/</a:t>
            </a:r>
            <a:r>
              <a:rPr lang="lv-LV" altLang="lv-LV" smtClean="0"/>
              <a:t> </a:t>
            </a:r>
          </a:p>
        </p:txBody>
      </p:sp>
      <p:sp>
        <p:nvSpPr>
          <p:cNvPr id="2" name="Slide Number Placeholder 1"/>
          <p:cNvSpPr>
            <a:spLocks noGrp="1"/>
          </p:cNvSpPr>
          <p:nvPr>
            <p:ph type="sldNum" sz="quarter" idx="12"/>
          </p:nvPr>
        </p:nvSpPr>
        <p:spPr/>
        <p:txBody>
          <a:bodyPr/>
          <a:lstStyle/>
          <a:p>
            <a:fld id="{92419278-D06A-4164-A13F-F0CC319B14F6}" type="slidenum">
              <a:rPr lang="lo-LA" smtClean="0"/>
              <a:pPr/>
              <a:t>29</a:t>
            </a:fld>
            <a:endParaRPr lang="lo-LA"/>
          </a:p>
        </p:txBody>
      </p:sp>
    </p:spTree>
    <p:extLst>
      <p:ext uri="{BB962C8B-B14F-4D97-AF65-F5344CB8AC3E}">
        <p14:creationId xmlns:p14="http://schemas.microsoft.com/office/powerpoint/2010/main" val="2160243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107950" y="115888"/>
            <a:ext cx="8856663" cy="792162"/>
          </a:xfrm>
        </p:spPr>
        <p:txBody>
          <a:bodyPr/>
          <a:lstStyle/>
          <a:p>
            <a:r>
              <a:rPr lang="lv-LV" altLang="lv-LV" sz="4000" b="1" smtClean="0">
                <a:solidFill>
                  <a:schemeClr val="tx2"/>
                </a:solidFill>
                <a:latin typeface="Times New Roman" pitchFamily="18" charset="0"/>
                <a:cs typeface="Times New Roman" pitchFamily="18" charset="0"/>
              </a:rPr>
              <a:t>Riski, ja nosūta kādam savu kailfoto </a:t>
            </a:r>
          </a:p>
        </p:txBody>
      </p:sp>
      <p:sp>
        <p:nvSpPr>
          <p:cNvPr id="53251" name="Content Placeholder 2"/>
          <p:cNvSpPr>
            <a:spLocks noGrp="1"/>
          </p:cNvSpPr>
          <p:nvPr>
            <p:ph idx="1"/>
          </p:nvPr>
        </p:nvSpPr>
        <p:spPr>
          <a:xfrm>
            <a:off x="107950" y="908050"/>
            <a:ext cx="8928100" cy="5545138"/>
          </a:xfrm>
        </p:spPr>
        <p:txBody>
          <a:bodyPr/>
          <a:lstStyle/>
          <a:p>
            <a:r>
              <a:rPr lang="lv-LV" altLang="lv-LV" sz="2800" smtClean="0">
                <a:latin typeface="Times New Roman" pitchFamily="18" charset="0"/>
                <a:cs typeface="Times New Roman" pitchFamily="18" charset="0"/>
              </a:rPr>
              <a:t>Foto var tikt pārsūtīts tālāk vai parādīts vēl kādam</a:t>
            </a:r>
          </a:p>
          <a:p>
            <a:r>
              <a:rPr lang="lv-LV" altLang="lv-LV" sz="2800" smtClean="0">
                <a:latin typeface="Times New Roman" pitchFamily="18" charset="0"/>
                <a:cs typeface="Times New Roman" pitchFamily="18" charset="0"/>
              </a:rPr>
              <a:t>Tas var tikt ievietots internetā</a:t>
            </a:r>
          </a:p>
          <a:p>
            <a:r>
              <a:rPr lang="lv-LV" altLang="lv-LV" sz="2800" smtClean="0">
                <a:latin typeface="Times New Roman" pitchFamily="18" charset="0"/>
                <a:cs typeface="Times New Roman" pitchFamily="18" charset="0"/>
              </a:rPr>
              <a:t>To, iespējams, redzēs skolasbiedri, vecāki, skolotāji, pilnīgi sveši cilvēki</a:t>
            </a:r>
          </a:p>
          <a:p>
            <a:r>
              <a:rPr lang="lv-LV" altLang="lv-LV" sz="2800" smtClean="0">
                <a:latin typeface="Times New Roman" pitchFamily="18" charset="0"/>
                <a:cs typeface="Times New Roman" pitchFamily="18" charset="0"/>
              </a:rPr>
              <a:t>Tas var tikt ievietots intīmpakalpojumu sludinājumu vietnēs</a:t>
            </a:r>
          </a:p>
          <a:p>
            <a:r>
              <a:rPr lang="lv-LV" altLang="lv-LV" sz="2800" smtClean="0">
                <a:latin typeface="Times New Roman" pitchFamily="18" charset="0"/>
                <a:cs typeface="Times New Roman" pitchFamily="18" charset="0"/>
              </a:rPr>
              <a:t>Var saņemt aizvainojošus komentārus, nepatīkamus zvanus, var pazemot un terorizēt</a:t>
            </a:r>
          </a:p>
          <a:p>
            <a:r>
              <a:rPr lang="lv-LV" altLang="lv-LV" sz="2800" smtClean="0">
                <a:latin typeface="Times New Roman" pitchFamily="18" charset="0"/>
                <a:cs typeface="Times New Roman" pitchFamily="18" charset="0"/>
              </a:rPr>
              <a:t>Var zaudēt kontroli pār šo bilžu izplatību, tā var būt apskatāma internetā vienmēr, arī pēc 10 un 30 gadiem</a:t>
            </a:r>
          </a:p>
          <a:p>
            <a:endParaRPr lang="lv-LV" altLang="lv-LV" smtClean="0">
              <a:latin typeface="Times New Roman" pitchFamily="18" charset="0"/>
              <a:cs typeface="Times New Roman" pitchFamily="18" charset="0"/>
            </a:endParaRPr>
          </a:p>
          <a:p>
            <a:endParaRPr lang="lv-LV" altLang="lv-LV" smtClean="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92419278-D06A-4164-A13F-F0CC319B14F6}" type="slidenum">
              <a:rPr lang="lo-LA" smtClean="0"/>
              <a:pPr/>
              <a:t>30</a:t>
            </a:fld>
            <a:endParaRPr lang="lo-LA"/>
          </a:p>
        </p:txBody>
      </p:sp>
    </p:spTree>
    <p:extLst>
      <p:ext uri="{BB962C8B-B14F-4D97-AF65-F5344CB8AC3E}">
        <p14:creationId xmlns:p14="http://schemas.microsoft.com/office/powerpoint/2010/main" val="191501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normAutofit/>
          </a:bodyPr>
          <a:lstStyle/>
          <a:p>
            <a:pPr marL="0" indent="0" algn="ctr">
              <a:buNone/>
            </a:pPr>
            <a:r>
              <a:rPr lang="lv-LV" sz="4000" b="1" dirty="0">
                <a:solidFill>
                  <a:schemeClr val="tx2"/>
                </a:solidFill>
                <a:latin typeface="Times New Roman" pitchFamily="18" charset="0"/>
                <a:cs typeface="Times New Roman" pitchFamily="18" charset="0"/>
              </a:rPr>
              <a:t>N</a:t>
            </a:r>
            <a:r>
              <a:rPr lang="lv-LV" sz="4000" b="1" dirty="0" smtClean="0">
                <a:solidFill>
                  <a:schemeClr val="tx2"/>
                </a:solidFill>
                <a:latin typeface="Times New Roman" pitchFamily="18" charset="0"/>
                <a:cs typeface="Times New Roman" pitchFamily="18" charset="0"/>
              </a:rPr>
              <a:t>oderīgi materiāli/informācija</a:t>
            </a:r>
            <a:endParaRPr lang="lv-LV" sz="4000" b="1" dirty="0">
              <a:solidFill>
                <a:schemeClr val="tx2"/>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31</a:t>
            </a:fld>
            <a:endParaRPr lang="lo-LA"/>
          </a:p>
        </p:txBody>
      </p:sp>
    </p:spTree>
    <p:extLst>
      <p:ext uri="{BB962C8B-B14F-4D97-AF65-F5344CB8AC3E}">
        <p14:creationId xmlns:p14="http://schemas.microsoft.com/office/powerpoint/2010/main" val="3709992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lv-LV" altLang="lv-LV" b="1" smtClean="0">
                <a:solidFill>
                  <a:srgbClr val="002060"/>
                </a:solidFill>
                <a:latin typeface="Times New Roman" pitchFamily="18" charset="0"/>
                <a:cs typeface="Times New Roman" pitchFamily="18" charset="0"/>
              </a:rPr>
              <a:t>Nosūtīt? Nosūtīts …</a:t>
            </a:r>
            <a:endParaRPr lang="lv-LV" altLang="lv-LV" smtClean="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4548" y="1628801"/>
            <a:ext cx="5934904" cy="3528391"/>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 name="Slide Number Placeholder 1"/>
          <p:cNvSpPr>
            <a:spLocks noGrp="1"/>
          </p:cNvSpPr>
          <p:nvPr>
            <p:ph type="sldNum" sz="quarter" idx="12"/>
          </p:nvPr>
        </p:nvSpPr>
        <p:spPr/>
        <p:txBody>
          <a:bodyPr/>
          <a:lstStyle/>
          <a:p>
            <a:fld id="{92419278-D06A-4164-A13F-F0CC319B14F6}" type="slidenum">
              <a:rPr lang="lo-LA" smtClean="0"/>
              <a:pPr/>
              <a:t>32</a:t>
            </a:fld>
            <a:endParaRPr lang="lo-LA"/>
          </a:p>
        </p:txBody>
      </p:sp>
    </p:spTree>
    <p:extLst>
      <p:ext uri="{BB962C8B-B14F-4D97-AF65-F5344CB8AC3E}">
        <p14:creationId xmlns:p14="http://schemas.microsoft.com/office/powerpoint/2010/main" val="926374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lv-LV" b="1" dirty="0" smtClean="0">
                <a:solidFill>
                  <a:schemeClr val="tx2">
                    <a:lumMod val="75000"/>
                  </a:schemeClr>
                </a:solidFill>
              </a:rPr>
              <a:t>Noderīgi materiāli/informācija</a:t>
            </a:r>
            <a:endParaRPr lang="lv-LV" b="1" dirty="0">
              <a:solidFill>
                <a:schemeClr val="tx2">
                  <a:lumMod val="75000"/>
                </a:schemeClr>
              </a:solidFill>
            </a:endParaRPr>
          </a:p>
        </p:txBody>
      </p:sp>
      <p:sp>
        <p:nvSpPr>
          <p:cNvPr id="61443" name="Content Placeholder 2"/>
          <p:cNvSpPr>
            <a:spLocks noGrp="1"/>
          </p:cNvSpPr>
          <p:nvPr>
            <p:ph idx="1"/>
          </p:nvPr>
        </p:nvSpPr>
        <p:spPr>
          <a:xfrm>
            <a:off x="457200" y="1700213"/>
            <a:ext cx="8229600" cy="2808287"/>
          </a:xfrm>
        </p:spPr>
        <p:txBody>
          <a:bodyPr>
            <a:normAutofit lnSpcReduction="10000"/>
          </a:bodyPr>
          <a:lstStyle/>
          <a:p>
            <a:pPr marL="0" indent="0" algn="ctr">
              <a:buFont typeface="Arial" charset="0"/>
              <a:buNone/>
            </a:pPr>
            <a:r>
              <a:rPr lang="lv-LV" altLang="lv-LV" sz="4000" smtClean="0">
                <a:hlinkClick r:id="rId2"/>
              </a:rPr>
              <a:t>www.dzimba.lv</a:t>
            </a:r>
            <a:r>
              <a:rPr lang="lv-LV" altLang="lv-LV" sz="4000" smtClean="0"/>
              <a:t> – par drošu bērnību</a:t>
            </a:r>
          </a:p>
          <a:p>
            <a:pPr marL="0" indent="0" algn="ctr">
              <a:buFont typeface="Arial" charset="0"/>
              <a:buNone/>
            </a:pPr>
            <a:endParaRPr lang="lv-LV" altLang="lv-LV" sz="4000" smtClean="0"/>
          </a:p>
          <a:p>
            <a:pPr marL="0" indent="0" algn="ctr">
              <a:buFont typeface="Arial" charset="0"/>
              <a:buNone/>
            </a:pPr>
            <a:r>
              <a:rPr lang="lv-LV" altLang="lv-LV" sz="4000" smtClean="0"/>
              <a:t>Cieceres iela 3A, Rīga</a:t>
            </a:r>
          </a:p>
          <a:p>
            <a:pPr marL="0" indent="0" algn="ctr">
              <a:buFont typeface="Arial" charset="0"/>
              <a:buNone/>
            </a:pPr>
            <a:r>
              <a:rPr lang="lv-LV" altLang="lv-LV" sz="4000" smtClean="0"/>
              <a:t>tālr. 67600685</a:t>
            </a:r>
          </a:p>
        </p:txBody>
      </p:sp>
      <p:sp>
        <p:nvSpPr>
          <p:cNvPr id="3" name="Slide Number Placeholder 2"/>
          <p:cNvSpPr>
            <a:spLocks noGrp="1"/>
          </p:cNvSpPr>
          <p:nvPr>
            <p:ph type="sldNum" sz="quarter" idx="12"/>
          </p:nvPr>
        </p:nvSpPr>
        <p:spPr/>
        <p:txBody>
          <a:bodyPr/>
          <a:lstStyle/>
          <a:p>
            <a:fld id="{92419278-D06A-4164-A13F-F0CC319B14F6}" type="slidenum">
              <a:rPr lang="lo-LA" smtClean="0"/>
              <a:pPr/>
              <a:t>33</a:t>
            </a:fld>
            <a:endParaRPr lang="lo-LA"/>
          </a:p>
        </p:txBody>
      </p:sp>
    </p:spTree>
    <p:extLst>
      <p:ext uri="{BB962C8B-B14F-4D97-AF65-F5344CB8AC3E}">
        <p14:creationId xmlns:p14="http://schemas.microsoft.com/office/powerpoint/2010/main" val="1825739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endParaRPr lang="lv-LV" altLang="lv-LV" smtClean="0"/>
          </a:p>
        </p:txBody>
      </p:sp>
      <p:sp>
        <p:nvSpPr>
          <p:cNvPr id="62467" name="Content Placeholder 2"/>
          <p:cNvSpPr>
            <a:spLocks noGrp="1"/>
          </p:cNvSpPr>
          <p:nvPr>
            <p:ph idx="1"/>
          </p:nvPr>
        </p:nvSpPr>
        <p:spPr/>
        <p:txBody>
          <a:bodyPr/>
          <a:lstStyle/>
          <a:p>
            <a:endParaRPr lang="lv-LV" altLang="lv-LV" smtClean="0"/>
          </a:p>
        </p:txBody>
      </p:sp>
      <p:pic>
        <p:nvPicPr>
          <p:cNvPr id="62468" name="Picture 2" descr="C:\Users\sandraf\Local Settings\Temporary Internet Files\Content.IE5\DRRZJOUO\f_180_DarbaLapa_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450" y="115888"/>
            <a:ext cx="6121400"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2419278-D06A-4164-A13F-F0CC319B14F6}" type="slidenum">
              <a:rPr lang="lo-LA" smtClean="0"/>
              <a:pPr/>
              <a:t>34</a:t>
            </a:fld>
            <a:endParaRPr lang="lo-LA"/>
          </a:p>
        </p:txBody>
      </p:sp>
    </p:spTree>
    <p:extLst>
      <p:ext uri="{BB962C8B-B14F-4D97-AF65-F5344CB8AC3E}">
        <p14:creationId xmlns:p14="http://schemas.microsoft.com/office/powerpoint/2010/main" val="1125705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solidFill>
                  <a:schemeClr val="tx2"/>
                </a:solidFill>
              </a:rPr>
              <a:t>Noderīgi materiāli/ </a:t>
            </a:r>
            <a:r>
              <a:rPr lang="lv-LV" sz="3600" b="1" dirty="0" smtClean="0">
                <a:solidFill>
                  <a:schemeClr val="tx2"/>
                </a:solidFill>
              </a:rPr>
              <a:t>informācija</a:t>
            </a:r>
            <a:endParaRPr lang="lo-LA" sz="3600" dirty="0">
              <a:solidFill>
                <a:schemeClr val="tx2"/>
              </a:solidFill>
            </a:endParaRPr>
          </a:p>
        </p:txBody>
      </p:sp>
      <p:sp>
        <p:nvSpPr>
          <p:cNvPr id="3" name="Content Placeholder 2"/>
          <p:cNvSpPr>
            <a:spLocks noGrp="1"/>
          </p:cNvSpPr>
          <p:nvPr>
            <p:ph idx="1"/>
          </p:nvPr>
        </p:nvSpPr>
        <p:spPr>
          <a:xfrm>
            <a:off x="107504" y="1124744"/>
            <a:ext cx="9036496" cy="1296143"/>
          </a:xfrm>
        </p:spPr>
        <p:txBody>
          <a:bodyPr>
            <a:normAutofit fontScale="62500" lnSpcReduction="20000"/>
          </a:bodyPr>
          <a:lstStyle/>
          <a:p>
            <a:pPr marL="0" indent="0">
              <a:spcBef>
                <a:spcPts val="1200"/>
              </a:spcBef>
              <a:spcAft>
                <a:spcPts val="1200"/>
              </a:spcAft>
              <a:buClr>
                <a:schemeClr val="tx2"/>
              </a:buClr>
              <a:buNone/>
              <a:tabLst>
                <a:tab pos="447675" algn="l"/>
                <a:tab pos="541338" algn="l"/>
              </a:tabLst>
            </a:pPr>
            <a:r>
              <a:rPr lang="lv-LV" dirty="0"/>
              <a:t>M</a:t>
            </a:r>
            <a:r>
              <a:rPr lang="lv-LV" dirty="0" smtClean="0"/>
              <a:t>ultiplikācijas </a:t>
            </a:r>
            <a:r>
              <a:rPr lang="lv-LV" dirty="0"/>
              <a:t>filmas „Aitu dzīve” (slovāku valodā ar subtitriem latviešu valodā) </a:t>
            </a:r>
            <a:r>
              <a:rPr lang="lv-LV" u="sng" dirty="0">
                <a:hlinkClick r:id="rId2"/>
              </a:rPr>
              <a:t>http://www.drossinternets.lv/page/340</a:t>
            </a:r>
            <a:r>
              <a:rPr lang="lv-LV" dirty="0"/>
              <a:t> </a:t>
            </a:r>
          </a:p>
          <a:p>
            <a:pPr marL="0" indent="0">
              <a:spcBef>
                <a:spcPts val="1200"/>
              </a:spcBef>
              <a:spcAft>
                <a:spcPts val="1200"/>
              </a:spcAft>
              <a:buClr>
                <a:schemeClr val="tx2"/>
              </a:buClr>
              <a:buNone/>
              <a:tabLst>
                <a:tab pos="447675" algn="l"/>
                <a:tab pos="541338" algn="l"/>
              </a:tabLst>
            </a:pPr>
            <a:r>
              <a:rPr lang="lv-LV" dirty="0" smtClean="0"/>
              <a:t>“Aitu dzīve” – Masku balle</a:t>
            </a:r>
          </a:p>
          <a:p>
            <a:pPr lvl="0">
              <a:buNone/>
            </a:pPr>
            <a:endParaRPr lang="en-US" dirty="0"/>
          </a:p>
          <a:p>
            <a:pPr>
              <a:buNone/>
            </a:pPr>
            <a:endParaRPr lang="lo-LA" dirty="0"/>
          </a:p>
        </p:txBody>
      </p:sp>
      <p:pic>
        <p:nvPicPr>
          <p:cNvPr id="2050" name="Picture 2" descr="C:\Users\Maija\Desktop\Capture.PNG">
            <a:hlinkClick r:id="rId3"/>
          </p:cNvPr>
          <p:cNvPicPr>
            <a:picLocks noChangeAspect="1" noChangeArrowheads="1"/>
          </p:cNvPicPr>
          <p:nvPr/>
        </p:nvPicPr>
        <p:blipFill>
          <a:blip r:embed="rId4" cstate="print"/>
          <a:srcRect/>
          <a:stretch>
            <a:fillRect/>
          </a:stretch>
        </p:blipFill>
        <p:spPr bwMode="auto">
          <a:xfrm>
            <a:off x="611560" y="2420888"/>
            <a:ext cx="6626126" cy="3744416"/>
          </a:xfrm>
          <a:prstGeom prst="rect">
            <a:avLst/>
          </a:prstGeom>
          <a:noFill/>
        </p:spPr>
      </p:pic>
      <p:sp>
        <p:nvSpPr>
          <p:cNvPr id="4" name="Slide Number Placeholder 3"/>
          <p:cNvSpPr>
            <a:spLocks noGrp="1"/>
          </p:cNvSpPr>
          <p:nvPr>
            <p:ph type="sldNum" sz="quarter" idx="12"/>
          </p:nvPr>
        </p:nvSpPr>
        <p:spPr/>
        <p:txBody>
          <a:bodyPr/>
          <a:lstStyle/>
          <a:p>
            <a:fld id="{92419278-D06A-4164-A13F-F0CC319B14F6}" type="slidenum">
              <a:rPr lang="lo-LA" smtClean="0"/>
              <a:pPr/>
              <a:t>35</a:t>
            </a:fld>
            <a:endParaRPr lang="lo-L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468313" y="333375"/>
            <a:ext cx="8229600" cy="1425575"/>
          </a:xfrm>
        </p:spPr>
        <p:txBody>
          <a:bodyPr rtlCol="0">
            <a:noAutofit/>
          </a:bodyPr>
          <a:lstStyle/>
          <a:p>
            <a:pPr>
              <a:lnSpc>
                <a:spcPct val="150000"/>
              </a:lnSpc>
              <a:spcBef>
                <a:spcPts val="1200"/>
              </a:spcBef>
              <a:spcAft>
                <a:spcPts val="1200"/>
              </a:spcAft>
              <a:defRPr/>
            </a:pPr>
            <a:r>
              <a:rPr lang="lv-LV" sz="4000" b="1" dirty="0">
                <a:solidFill>
                  <a:schemeClr val="tx2"/>
                </a:solidFill>
              </a:rPr>
              <a:t>Noderīgi materiāli/ </a:t>
            </a:r>
            <a:r>
              <a:rPr lang="lv-LV" sz="4000" b="1" dirty="0" smtClean="0">
                <a:solidFill>
                  <a:schemeClr val="tx2"/>
                </a:solidFill>
              </a:rPr>
              <a:t>informācija</a:t>
            </a:r>
            <a:br>
              <a:rPr lang="lv-LV" sz="4000" b="1" dirty="0" smtClean="0">
                <a:solidFill>
                  <a:schemeClr val="tx2"/>
                </a:solidFill>
              </a:rPr>
            </a:br>
            <a:r>
              <a:rPr lang="lv-LV" sz="2000" b="1" dirty="0" smtClean="0">
                <a:solidFill>
                  <a:srgbClr val="002060"/>
                </a:solidFill>
                <a:ea typeface="+mn-ea"/>
                <a:cs typeface="Times New Roman" pitchFamily="18" charset="0"/>
              </a:rPr>
              <a:t>Spēle “Pele, Drošība un Internets”</a:t>
            </a:r>
          </a:p>
        </p:txBody>
      </p:sp>
      <p:sp>
        <p:nvSpPr>
          <p:cNvPr id="96259" name="Content Placeholder 2"/>
          <p:cNvSpPr>
            <a:spLocks noGrp="1"/>
          </p:cNvSpPr>
          <p:nvPr>
            <p:ph idx="1"/>
          </p:nvPr>
        </p:nvSpPr>
        <p:spPr>
          <a:xfrm>
            <a:off x="457200" y="1916113"/>
            <a:ext cx="8229600" cy="4657725"/>
          </a:xfrm>
        </p:spPr>
        <p:txBody>
          <a:bodyPr/>
          <a:lstStyle/>
          <a:p>
            <a:pPr eaLnBrk="1" hangingPunct="1">
              <a:buFont typeface="Georgia" pitchFamily="18" charset="0"/>
              <a:buNone/>
            </a:pPr>
            <a:endParaRPr lang="lv-LV" altLang="lv-LV" smtClean="0">
              <a:hlinkClick r:id="rId2"/>
            </a:endParaRPr>
          </a:p>
          <a:p>
            <a:pPr eaLnBrk="1" hangingPunct="1">
              <a:buFont typeface="Georgia" pitchFamily="18" charset="0"/>
              <a:buNone/>
            </a:pPr>
            <a:endParaRPr lang="lv-LV" altLang="lv-LV" smtClean="0">
              <a:hlinkClick r:id="rId2"/>
            </a:endParaRPr>
          </a:p>
          <a:p>
            <a:pPr eaLnBrk="1" hangingPunct="1">
              <a:buFont typeface="Georgia" pitchFamily="18" charset="0"/>
              <a:buNone/>
            </a:pPr>
            <a:endParaRPr lang="lv-LV" altLang="lv-LV" smtClean="0">
              <a:hlinkClick r:id="rId2"/>
            </a:endParaRPr>
          </a:p>
          <a:p>
            <a:pPr eaLnBrk="1" hangingPunct="1">
              <a:buFont typeface="Georgia" pitchFamily="18" charset="0"/>
              <a:buNone/>
            </a:pPr>
            <a:endParaRPr lang="lv-LV" altLang="lv-LV" smtClean="0">
              <a:hlinkClick r:id="rId2"/>
            </a:endParaRPr>
          </a:p>
          <a:p>
            <a:pPr eaLnBrk="1" hangingPunct="1">
              <a:buFont typeface="Georgia" pitchFamily="18" charset="0"/>
              <a:buNone/>
            </a:pPr>
            <a:endParaRPr lang="lv-LV" altLang="lv-LV" smtClean="0">
              <a:hlinkClick r:id="rId2"/>
            </a:endParaRPr>
          </a:p>
          <a:p>
            <a:pPr eaLnBrk="1" hangingPunct="1">
              <a:buFont typeface="Georgia" pitchFamily="18" charset="0"/>
              <a:buNone/>
            </a:pPr>
            <a:endParaRPr lang="lv-LV" altLang="lv-LV" smtClean="0">
              <a:hlinkClick r:id="rId2"/>
            </a:endParaRPr>
          </a:p>
          <a:p>
            <a:pPr algn="ctr" eaLnBrk="1" hangingPunct="1">
              <a:buFont typeface="Georgia" pitchFamily="18" charset="0"/>
              <a:buNone/>
            </a:pPr>
            <a:r>
              <a:rPr lang="lv-LV" altLang="lv-LV" sz="1800" smtClean="0">
                <a:hlinkClick r:id="rId2"/>
              </a:rPr>
              <a:t>http://www.drossinternets.lv/spele/</a:t>
            </a:r>
            <a:r>
              <a:rPr lang="lv-LV" altLang="lv-LV" sz="1800" smtClean="0"/>
              <a:t> </a:t>
            </a:r>
          </a:p>
          <a:p>
            <a:pPr eaLnBrk="1" hangingPunct="1">
              <a:buFont typeface="Georgia" pitchFamily="18" charset="0"/>
              <a:buNone/>
            </a:pPr>
            <a:endParaRPr lang="lv-LV" altLang="lv-LV" smtClean="0"/>
          </a:p>
        </p:txBody>
      </p:sp>
      <p:pic>
        <p:nvPicPr>
          <p:cNvPr id="4" name="Picture 3" descr="hhhhh.jpg"/>
          <p:cNvPicPr>
            <a:picLocks noChangeAspect="1"/>
          </p:cNvPicPr>
          <p:nvPr/>
        </p:nvPicPr>
        <p:blipFill>
          <a:blip r:embed="rId3"/>
          <a:stretch>
            <a:fillRect/>
          </a:stretch>
        </p:blipFill>
        <p:spPr>
          <a:xfrm>
            <a:off x="2124075" y="1916113"/>
            <a:ext cx="5024438" cy="32337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a:spLocks noChangeArrowheads="1"/>
          </p:cNvSpPr>
          <p:nvPr/>
        </p:nvSpPr>
        <p:spPr bwMode="auto">
          <a:xfrm>
            <a:off x="1042988" y="6021388"/>
            <a:ext cx="7200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lv-LV" altLang="lv-LV" sz="2800" b="1">
                <a:solidFill>
                  <a:srgbClr val="002060"/>
                </a:solidFill>
                <a:latin typeface="Calibri" pitchFamily="34" charset="0"/>
                <a:cs typeface="Times New Roman" pitchFamily="18" charset="0"/>
              </a:rPr>
              <a:t>Drošs profils. Sadaļa “Detektīvs”</a:t>
            </a:r>
          </a:p>
        </p:txBody>
      </p:sp>
      <p:sp>
        <p:nvSpPr>
          <p:cNvPr id="2" name="Slide Number Placeholder 1"/>
          <p:cNvSpPr>
            <a:spLocks noGrp="1"/>
          </p:cNvSpPr>
          <p:nvPr>
            <p:ph type="sldNum" sz="quarter" idx="12"/>
          </p:nvPr>
        </p:nvSpPr>
        <p:spPr/>
        <p:txBody>
          <a:bodyPr/>
          <a:lstStyle/>
          <a:p>
            <a:fld id="{92419278-D06A-4164-A13F-F0CC319B14F6}" type="slidenum">
              <a:rPr lang="lo-LA" smtClean="0"/>
              <a:pPr/>
              <a:t>36</a:t>
            </a:fld>
            <a:endParaRPr lang="lo-LA"/>
          </a:p>
        </p:txBody>
      </p:sp>
    </p:spTree>
    <p:extLst>
      <p:ext uri="{BB962C8B-B14F-4D97-AF65-F5344CB8AC3E}">
        <p14:creationId xmlns:p14="http://schemas.microsoft.com/office/powerpoint/2010/main" val="2267191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67544" y="548680"/>
            <a:ext cx="8219256" cy="648072"/>
          </a:xfrm>
        </p:spPr>
        <p:txBody>
          <a:bodyPr wrap="square" numCol="1" anchorCtr="0" compatLnSpc="1">
            <a:prstTxWarp prst="textNoShape">
              <a:avLst/>
            </a:prstTxWarp>
            <a:noAutofit/>
          </a:bodyPr>
          <a:lstStyle/>
          <a:p>
            <a:pPr eaLnBrk="1" hangingPunct="1">
              <a:defRPr/>
            </a:pPr>
            <a:r>
              <a:rPr lang="lv-LV" altLang="lv-LV" sz="4000" b="1" i="1" cap="none" dirty="0" err="1" smtClean="0">
                <a:solidFill>
                  <a:schemeClr val="tx2"/>
                </a:solidFill>
                <a:latin typeface="Times New Roman" panose="02020603050405020304" pitchFamily="18" charset="0"/>
                <a:cs typeface="Times New Roman" panose="02020603050405020304" pitchFamily="18" charset="0"/>
              </a:rPr>
              <a:t>Vaifija</a:t>
            </a:r>
            <a:r>
              <a:rPr lang="lv-LV" altLang="lv-LV" sz="4000" b="1" i="1" cap="none" dirty="0" smtClean="0">
                <a:solidFill>
                  <a:schemeClr val="tx2"/>
                </a:solidFill>
                <a:latin typeface="Times New Roman" panose="02020603050405020304" pitchFamily="18" charset="0"/>
                <a:cs typeface="Times New Roman" panose="02020603050405020304" pitchFamily="18" charset="0"/>
              </a:rPr>
              <a:t> skola</a:t>
            </a:r>
            <a:br>
              <a:rPr lang="lv-LV" altLang="lv-LV" sz="4000" b="1" i="1" cap="none" dirty="0" smtClean="0">
                <a:solidFill>
                  <a:schemeClr val="tx2"/>
                </a:solidFill>
                <a:latin typeface="Times New Roman" panose="02020603050405020304" pitchFamily="18" charset="0"/>
                <a:cs typeface="Times New Roman" panose="02020603050405020304" pitchFamily="18" charset="0"/>
              </a:rPr>
            </a:br>
            <a:endParaRPr lang="lv-LV" altLang="lv-LV" sz="4000" b="1" i="1" cap="none" dirty="0" smtClean="0">
              <a:solidFill>
                <a:schemeClr val="tx2"/>
              </a:solidFill>
              <a:latin typeface="Times New Roman" panose="02020603050405020304" pitchFamily="18" charset="0"/>
              <a:cs typeface="Times New Roman" panose="02020603050405020304" pitchFamily="18" charset="0"/>
            </a:endParaRPr>
          </a:p>
        </p:txBody>
      </p:sp>
      <p:sp>
        <p:nvSpPr>
          <p:cNvPr id="16387" name="Объект 2"/>
          <p:cNvSpPr>
            <a:spLocks noGrp="1"/>
          </p:cNvSpPr>
          <p:nvPr>
            <p:ph idx="4294967295"/>
          </p:nvPr>
        </p:nvSpPr>
        <p:spPr>
          <a:xfrm>
            <a:off x="767953" y="1814513"/>
            <a:ext cx="7290197" cy="4494212"/>
          </a:xfrm>
        </p:spPr>
        <p:txBody>
          <a:bodyPr/>
          <a:lstStyle/>
          <a:p>
            <a:pPr marL="0" indent="0" algn="just" eaLnBrk="1" hangingPunct="1">
              <a:lnSpc>
                <a:spcPct val="70000"/>
              </a:lnSpc>
              <a:buNone/>
            </a:pPr>
            <a:r>
              <a:rPr lang="lv-LV" altLang="lv-LV" sz="2000" dirty="0" smtClean="0">
                <a:latin typeface="Arial" pitchFamily="34" charset="0"/>
              </a:rPr>
              <a:t>Lasāmgrāmatas elektroniskā versija, ieteikumi pedagogam</a:t>
            </a:r>
          </a:p>
          <a:p>
            <a:pPr marL="0" indent="0" algn="just" eaLnBrk="1" hangingPunct="1">
              <a:lnSpc>
                <a:spcPct val="70000"/>
              </a:lnSpc>
              <a:buNone/>
            </a:pPr>
            <a:endParaRPr lang="lv-LV" altLang="lv-LV" sz="2000" dirty="0" smtClean="0">
              <a:latin typeface="Arial" pitchFamily="34" charset="0"/>
            </a:endParaRPr>
          </a:p>
          <a:p>
            <a:pPr marL="0" indent="0" algn="just" eaLnBrk="1" hangingPunct="1">
              <a:lnSpc>
                <a:spcPct val="70000"/>
              </a:lnSpc>
              <a:buNone/>
            </a:pPr>
            <a:r>
              <a:rPr lang="lv-LV" altLang="lv-LV" sz="2000" dirty="0" smtClean="0">
                <a:latin typeface="Arial" pitchFamily="34" charset="0"/>
                <a:hlinkClick r:id="rId2"/>
              </a:rPr>
              <a:t>WWW.DROSSINTERNETS.LV</a:t>
            </a:r>
            <a:r>
              <a:rPr lang="lv-LV" altLang="lv-LV" sz="2000" dirty="0" smtClean="0">
                <a:latin typeface="Arial" pitchFamily="34" charset="0"/>
              </a:rPr>
              <a:t> </a:t>
            </a:r>
          </a:p>
          <a:p>
            <a:pPr algn="just" eaLnBrk="1" hangingPunct="1">
              <a:lnSpc>
                <a:spcPct val="70000"/>
              </a:lnSpc>
            </a:pPr>
            <a:endParaRPr lang="lv-LV" altLang="lv-LV" sz="2000" b="1" dirty="0" smtClean="0">
              <a:latin typeface="Arial" pitchFamily="34" charset="0"/>
            </a:endParaRPr>
          </a:p>
          <a:p>
            <a:pPr marL="0" indent="0" algn="just" eaLnBrk="1" hangingPunct="1">
              <a:lnSpc>
                <a:spcPct val="70000"/>
              </a:lnSpc>
              <a:buNone/>
            </a:pPr>
            <a:endParaRPr lang="lv-LV" altLang="lv-LV" sz="2000" dirty="0" smtClean="0">
              <a:latin typeface="Arial" pitchFamily="34" charset="0"/>
            </a:endParaRPr>
          </a:p>
          <a:p>
            <a:pPr algn="just" eaLnBrk="1" hangingPunct="1">
              <a:lnSpc>
                <a:spcPct val="70000"/>
              </a:lnSpc>
            </a:pPr>
            <a:endParaRPr lang="lv-LV" altLang="lv-LV" sz="2000" dirty="0" smtClean="0">
              <a:latin typeface="Arial" pitchFamily="34" charset="0"/>
            </a:endParaRPr>
          </a:p>
        </p:txBody>
      </p:sp>
      <p:pic>
        <p:nvPicPr>
          <p:cNvPr id="163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204865"/>
            <a:ext cx="324036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92419278-D06A-4164-A13F-F0CC319B14F6}" type="slidenum">
              <a:rPr lang="lo-LA" smtClean="0"/>
              <a:pPr/>
              <a:t>37</a:t>
            </a:fld>
            <a:endParaRPr lang="lo-LA"/>
          </a:p>
        </p:txBody>
      </p:sp>
    </p:spTree>
    <p:extLst>
      <p:ext uri="{BB962C8B-B14F-4D97-AF65-F5344CB8AC3E}">
        <p14:creationId xmlns:p14="http://schemas.microsoft.com/office/powerpoint/2010/main" val="12655260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89038"/>
          </a:xfrm>
        </p:spPr>
        <p:txBody>
          <a:bodyPr/>
          <a:lstStyle/>
          <a:p>
            <a:r>
              <a:rPr lang="lv-LV" b="1" i="1" dirty="0" smtClean="0">
                <a:solidFill>
                  <a:schemeClr val="tx2"/>
                </a:solidFill>
                <a:latin typeface="Times New Roman" panose="02020603050405020304" pitchFamily="18" charset="0"/>
                <a:cs typeface="Times New Roman" panose="02020603050405020304" pitchFamily="18" charset="0"/>
              </a:rPr>
              <a:t>Pasaule tīmeklī</a:t>
            </a:r>
            <a:endParaRPr lang="lv-LV" b="1" i="1" dirty="0">
              <a:solidFill>
                <a:schemeClr val="tx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r">
              <a:buNone/>
            </a:pPr>
            <a:r>
              <a:rPr lang="lv-LV" sz="3600" dirty="0" smtClean="0">
                <a:latin typeface="Times New Roman" panose="02020603050405020304" pitchFamily="18" charset="0"/>
                <a:cs typeface="Times New Roman" panose="02020603050405020304" pitchFamily="18" charset="0"/>
              </a:rPr>
              <a:t>Mācību līdzeklis 5.-9.klases skolēniem</a:t>
            </a:r>
          </a:p>
          <a:p>
            <a:pPr marL="0" indent="0" algn="ctr">
              <a:buNone/>
            </a:pPr>
            <a:r>
              <a:rPr lang="lv-LV" altLang="lv-LV" sz="2800" dirty="0">
                <a:latin typeface="Times New Roman" panose="02020603050405020304" pitchFamily="18" charset="0"/>
                <a:cs typeface="Times New Roman" panose="02020603050405020304" pitchFamily="18" charset="0"/>
                <a:hlinkClick r:id="rId2"/>
              </a:rPr>
              <a:t>WWW.DROSSINTERNETS.LV</a:t>
            </a:r>
            <a:r>
              <a:rPr lang="lv-LV" altLang="lv-LV" sz="2800" dirty="0">
                <a:latin typeface="Times New Roman" panose="02020603050405020304" pitchFamily="18" charset="0"/>
                <a:cs typeface="Times New Roman" panose="02020603050405020304" pitchFamily="18" charset="0"/>
              </a:rPr>
              <a:t> </a:t>
            </a:r>
            <a:endParaRPr lang="lv-LV" altLang="lv-LV" sz="2800" dirty="0" smtClean="0">
              <a:latin typeface="Times New Roman" panose="02020603050405020304" pitchFamily="18" charset="0"/>
              <a:cs typeface="Times New Roman" panose="02020603050405020304" pitchFamily="18" charset="0"/>
            </a:endParaRPr>
          </a:p>
          <a:p>
            <a:pPr marL="0" indent="0">
              <a:buNone/>
            </a:pPr>
            <a:endParaRPr lang="lv-LV" altLang="lv-LV" sz="2800" dirty="0">
              <a:latin typeface="Times New Roman" panose="02020603050405020304" pitchFamily="18" charset="0"/>
              <a:cs typeface="Times New Roman" panose="02020603050405020304" pitchFamily="18" charset="0"/>
            </a:endParaRPr>
          </a:p>
          <a:p>
            <a:pPr marL="0" indent="0">
              <a:buNone/>
            </a:pPr>
            <a:endParaRPr lang="lv-LV" sz="4000" dirty="0"/>
          </a:p>
        </p:txBody>
      </p:sp>
      <p:sp>
        <p:nvSpPr>
          <p:cNvPr id="4" name="Slide Number Placeholder 3"/>
          <p:cNvSpPr>
            <a:spLocks noGrp="1"/>
          </p:cNvSpPr>
          <p:nvPr>
            <p:ph type="sldNum" sz="quarter" idx="12"/>
          </p:nvPr>
        </p:nvSpPr>
        <p:spPr/>
        <p:txBody>
          <a:bodyPr/>
          <a:lstStyle/>
          <a:p>
            <a:fld id="{92419278-D06A-4164-A13F-F0CC319B14F6}" type="slidenum">
              <a:rPr lang="lo-LA" smtClean="0"/>
              <a:pPr/>
              <a:t>38</a:t>
            </a:fld>
            <a:endParaRPr lang="lo-LA"/>
          </a:p>
        </p:txBody>
      </p:sp>
      <p:sp>
        <p:nvSpPr>
          <p:cNvPr id="5" name="Rectangle 1"/>
          <p:cNvSpPr>
            <a:spLocks noChangeArrowheads="1"/>
          </p:cNvSpPr>
          <p:nvPr/>
        </p:nvSpPr>
        <p:spPr bwMode="auto">
          <a:xfrm>
            <a:off x="4447607" y="113184"/>
            <a:ext cx="24878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lv-LV" altLang="lv-LV" sz="900" b="0" i="0" u="none" strike="noStrike" cap="none" normalizeH="0" baseline="0" dirty="0" smtClean="0">
                <a:ln>
                  <a:noFill/>
                </a:ln>
                <a:solidFill>
                  <a:schemeClr val="tx1"/>
                </a:solidFill>
                <a:effectLst/>
                <a:latin typeface="Arial" pitchFamily="34" charset="0"/>
                <a:cs typeface="Arial" pitchFamily="34" charset="0"/>
                <a:hlinkClick r:id="rId3"/>
              </a:rPr>
              <a:t>  </a:t>
            </a:r>
            <a:endParaRPr kumimoji="0" lang="lv-LV" altLang="lv-LV" sz="14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descr="http://www.drossinternets.lv/upload/materiali/gramatas/pasaule_timekli_vaks.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672" y="2924944"/>
            <a:ext cx="6840759"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5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lstStyle/>
          <a:p>
            <a:endParaRPr lang="lv-LV" dirty="0"/>
          </a:p>
        </p:txBody>
      </p:sp>
      <p:sp>
        <p:nvSpPr>
          <p:cNvPr id="4" name="Slide Number Placeholder 3"/>
          <p:cNvSpPr>
            <a:spLocks noGrp="1"/>
          </p:cNvSpPr>
          <p:nvPr>
            <p:ph type="sldNum" sz="quarter" idx="12"/>
          </p:nvPr>
        </p:nvSpPr>
        <p:spPr/>
        <p:txBody>
          <a:bodyPr/>
          <a:lstStyle/>
          <a:p>
            <a:fld id="{92419278-D06A-4164-A13F-F0CC319B14F6}" type="slidenum">
              <a:rPr lang="lo-LA" smtClean="0"/>
              <a:pPr/>
              <a:t>39</a:t>
            </a:fld>
            <a:endParaRPr lang="lo-L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306725" cy="6628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47180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lv-LV"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40</a:t>
            </a:fld>
            <a:endParaRPr lang="lo-L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5" y="260648"/>
            <a:ext cx="8208912"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6088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i="1" dirty="0" smtClean="0">
                <a:solidFill>
                  <a:schemeClr val="tx2"/>
                </a:solidFill>
                <a:latin typeface="Times New Roman" panose="02020603050405020304" pitchFamily="18" charset="0"/>
                <a:cs typeface="Times New Roman" panose="02020603050405020304" pitchFamily="18" charset="0"/>
              </a:rPr>
              <a:t>Katrīna</a:t>
            </a:r>
            <a:r>
              <a:rPr lang="lv-LV" b="1" dirty="0" smtClean="0">
                <a:solidFill>
                  <a:schemeClr val="tx2"/>
                </a:solidFill>
                <a:latin typeface="Times New Roman" panose="02020603050405020304" pitchFamily="18" charset="0"/>
                <a:cs typeface="Times New Roman" panose="02020603050405020304" pitchFamily="18" charset="0"/>
              </a:rPr>
              <a:t> un </a:t>
            </a:r>
            <a:r>
              <a:rPr lang="lv-LV" b="1" i="1" dirty="0" smtClean="0">
                <a:solidFill>
                  <a:schemeClr val="tx2"/>
                </a:solidFill>
                <a:latin typeface="Times New Roman" panose="02020603050405020304" pitchFamily="18" charset="0"/>
                <a:cs typeface="Times New Roman" panose="02020603050405020304" pitchFamily="18" charset="0"/>
              </a:rPr>
              <a:t>Roberts</a:t>
            </a:r>
            <a:endParaRPr lang="lv-LV" b="1" i="1" dirty="0">
              <a:solidFill>
                <a:schemeClr val="tx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ctr">
              <a:buNone/>
            </a:pPr>
            <a:r>
              <a:rPr lang="lv-LV" dirty="0" smtClean="0">
                <a:latin typeface="Times New Roman" panose="02020603050405020304" pitchFamily="18" charset="0"/>
                <a:cs typeface="Times New Roman" panose="02020603050405020304" pitchFamily="18" charset="0"/>
              </a:rPr>
              <a:t>Ieteikumi izglītības iestāžu pedagogiem darbam ar mācību filmām </a:t>
            </a:r>
            <a:r>
              <a:rPr lang="lv-LV" sz="2400" dirty="0" smtClean="0">
                <a:latin typeface="Times New Roman" panose="02020603050405020304" pitchFamily="18" charset="0"/>
                <a:cs typeface="Times New Roman" panose="02020603050405020304" pitchFamily="18" charset="0"/>
              </a:rPr>
              <a:t>(2016) </a:t>
            </a:r>
            <a:r>
              <a:rPr lang="lv-LV" dirty="0" smtClean="0">
                <a:latin typeface="Times New Roman" panose="02020603050405020304" pitchFamily="18" charset="0"/>
                <a:cs typeface="Times New Roman" panose="02020603050405020304" pitchFamily="18" charset="0"/>
              </a:rPr>
              <a:t>emocionālās labklājības veicināšanai un ņirgāšanās mazināšanai </a:t>
            </a:r>
          </a:p>
          <a:p>
            <a:pPr marL="0" indent="0" algn="ctr">
              <a:buNone/>
            </a:pPr>
            <a:r>
              <a:rPr lang="lv-LV" dirty="0" smtClean="0">
                <a:latin typeface="Times New Roman" panose="02020603050405020304" pitchFamily="18" charset="0"/>
                <a:cs typeface="Times New Roman" panose="02020603050405020304" pitchFamily="18" charset="0"/>
              </a:rPr>
              <a:t>skolā un interneta vidē</a:t>
            </a:r>
          </a:p>
          <a:p>
            <a:r>
              <a:rPr lang="lv-LV" dirty="0" smtClean="0">
                <a:latin typeface="Times New Roman" panose="02020603050405020304" pitchFamily="18" charset="0"/>
                <a:cs typeface="Times New Roman" panose="02020603050405020304" pitchFamily="18" charset="0"/>
              </a:rPr>
              <a:t>11 – 15 gadus veci bērni un pusaudži</a:t>
            </a:r>
          </a:p>
          <a:p>
            <a:r>
              <a:rPr lang="lv-LV" dirty="0" smtClean="0">
                <a:latin typeface="Times New Roman" panose="02020603050405020304" pitchFamily="18" charset="0"/>
                <a:cs typeface="Times New Roman" panose="02020603050405020304" pitchFamily="18" charset="0"/>
              </a:rPr>
              <a:t>Pedagogi, vecāki, vecvecāki …</a:t>
            </a:r>
          </a:p>
          <a:p>
            <a:pPr marL="0" indent="0">
              <a:buNone/>
            </a:pPr>
            <a:endParaRPr lang="lv-LV" dirty="0" smtClean="0">
              <a:latin typeface="Times New Roman" panose="02020603050405020304" pitchFamily="18" charset="0"/>
              <a:cs typeface="Times New Roman" panose="02020603050405020304" pitchFamily="18" charset="0"/>
            </a:endParaRPr>
          </a:p>
          <a:p>
            <a:pPr marL="0" indent="0" algn="ctr">
              <a:buNone/>
            </a:pPr>
            <a:r>
              <a:rPr lang="lv-LV" sz="2200" dirty="0">
                <a:latin typeface="Times New Roman" panose="02020603050405020304" pitchFamily="18" charset="0"/>
                <a:cs typeface="Times New Roman" panose="02020603050405020304" pitchFamily="18" charset="0"/>
                <a:hlinkClick r:id="rId2"/>
              </a:rPr>
              <a:t>https://</a:t>
            </a:r>
            <a:r>
              <a:rPr lang="lv-LV" sz="2200" dirty="0" smtClean="0">
                <a:latin typeface="Times New Roman" panose="02020603050405020304" pitchFamily="18" charset="0"/>
                <a:cs typeface="Times New Roman" panose="02020603050405020304" pitchFamily="18" charset="0"/>
                <a:hlinkClick r:id="rId2"/>
              </a:rPr>
              <a:t>www.spkc.gov.lv/lv/informativi-izdevumi/izglitojosas-filmas</a:t>
            </a:r>
            <a:endParaRPr lang="lv-LV" sz="2200" dirty="0" smtClean="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41</a:t>
            </a:fld>
            <a:endParaRPr lang="lo-LA"/>
          </a:p>
        </p:txBody>
      </p:sp>
    </p:spTree>
    <p:extLst>
      <p:ext uri="{BB962C8B-B14F-4D97-AF65-F5344CB8AC3E}">
        <p14:creationId xmlns:p14="http://schemas.microsoft.com/office/powerpoint/2010/main" val="2241541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b="1" i="1" dirty="0" smtClean="0">
                <a:solidFill>
                  <a:schemeClr val="tx2"/>
                </a:solidFill>
                <a:latin typeface="Times New Roman" panose="02020603050405020304" pitchFamily="18" charset="0"/>
                <a:cs typeface="Times New Roman" panose="02020603050405020304" pitchFamily="18" charset="0"/>
              </a:rPr>
              <a:t>Mans bērns - skolēns</a:t>
            </a:r>
            <a:endParaRPr lang="lv-LV" b="1" i="1" dirty="0">
              <a:solidFill>
                <a:schemeClr val="tx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lv-LV" dirty="0" smtClean="0">
                <a:latin typeface="Times New Roman" panose="02020603050405020304" pitchFamily="18" charset="0"/>
                <a:cs typeface="Times New Roman" panose="02020603050405020304" pitchFamily="18" charset="0"/>
              </a:rPr>
              <a:t>Informatīvais materiāls vecākiem </a:t>
            </a:r>
            <a:r>
              <a:rPr lang="lv-LV" sz="2000" dirty="0" smtClean="0">
                <a:latin typeface="Times New Roman" panose="02020603050405020304" pitchFamily="18" charset="0"/>
                <a:cs typeface="Times New Roman" panose="02020603050405020304" pitchFamily="18" charset="0"/>
              </a:rPr>
              <a:t>(2016)</a:t>
            </a:r>
          </a:p>
          <a:p>
            <a:endParaRPr lang="lv-LV" sz="2000" dirty="0" smtClean="0">
              <a:latin typeface="Times New Roman" panose="02020603050405020304" pitchFamily="18" charset="0"/>
              <a:cs typeface="Times New Roman" panose="02020603050405020304" pitchFamily="18" charset="0"/>
              <a:hlinkClick r:id="rId2"/>
            </a:endParaRPr>
          </a:p>
          <a:p>
            <a:endParaRPr lang="lv-LV" sz="2000" dirty="0">
              <a:latin typeface="Times New Roman" panose="02020603050405020304" pitchFamily="18" charset="0"/>
              <a:cs typeface="Times New Roman" panose="02020603050405020304" pitchFamily="18" charset="0"/>
              <a:hlinkClick r:id="rId2"/>
            </a:endParaRPr>
          </a:p>
          <a:p>
            <a:pPr marL="0" indent="0">
              <a:buNone/>
            </a:pPr>
            <a:r>
              <a:rPr lang="lv-LV" sz="2000" dirty="0" smtClean="0">
                <a:latin typeface="Times New Roman" panose="02020603050405020304" pitchFamily="18" charset="0"/>
                <a:cs typeface="Times New Roman" panose="02020603050405020304" pitchFamily="18" charset="0"/>
                <a:hlinkClick r:id="rId2"/>
              </a:rPr>
              <a:t>http://www.lm.gov.lv/upload/vecakiem/lm_buklets_berns_skola_web.pdf</a:t>
            </a:r>
            <a:endParaRPr lang="lv-LV" sz="2000" dirty="0" smtClean="0">
              <a:latin typeface="Times New Roman" panose="02020603050405020304" pitchFamily="18" charset="0"/>
              <a:cs typeface="Times New Roman" panose="02020603050405020304" pitchFamily="18" charset="0"/>
            </a:endParaRPr>
          </a:p>
          <a:p>
            <a:pPr marL="0" indent="0">
              <a:buNone/>
            </a:pPr>
            <a:endParaRPr lang="lv-LV" dirty="0"/>
          </a:p>
          <a:p>
            <a:endParaRPr lang="lv-LV" dirty="0"/>
          </a:p>
          <a:p>
            <a:pPr marL="0" indent="0">
              <a:buNone/>
            </a:pPr>
            <a:endParaRPr lang="lv-LV"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42</a:t>
            </a:fld>
            <a:endParaRPr lang="lo-L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645024"/>
            <a:ext cx="7416824"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0831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lv-LV" altLang="lv-LV" sz="3600" b="1" smtClean="0">
                <a:solidFill>
                  <a:schemeClr val="tx2"/>
                </a:solidFill>
                <a:latin typeface="Times New Roman" pitchFamily="18" charset="0"/>
                <a:cs typeface="Times New Roman" pitchFamily="18" charset="0"/>
              </a:rPr>
              <a:t>Fotogrāfijas internetā</a:t>
            </a:r>
            <a:endParaRPr lang="lv-LV" altLang="lv-LV" sz="3600" b="1" smtClean="0">
              <a:solidFill>
                <a:srgbClr val="006600"/>
              </a:solidFill>
            </a:endParaRPr>
          </a:p>
        </p:txBody>
      </p:sp>
      <p:pic>
        <p:nvPicPr>
          <p:cNvPr id="94211" name="Picture 2">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90550" y="1804988"/>
            <a:ext cx="7962900" cy="4114800"/>
          </a:xfrm>
        </p:spPr>
      </p:pic>
    </p:spTree>
    <p:extLst>
      <p:ext uri="{BB962C8B-B14F-4D97-AF65-F5344CB8AC3E}">
        <p14:creationId xmlns:p14="http://schemas.microsoft.com/office/powerpoint/2010/main" val="20214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457200" y="274638"/>
            <a:ext cx="8229600" cy="706437"/>
          </a:xfrm>
        </p:spPr>
        <p:txBody>
          <a:bodyPr/>
          <a:lstStyle/>
          <a:p>
            <a:r>
              <a:rPr lang="lv-LV" altLang="lv-LV" sz="3600" b="1" dirty="0" smtClean="0">
                <a:solidFill>
                  <a:srgbClr val="002060"/>
                </a:solidFill>
                <a:latin typeface="Times New Roman" pitchFamily="18" charset="0"/>
                <a:cs typeface="Times New Roman" pitchFamily="18" charset="0"/>
              </a:rPr>
              <a:t>Kampaņa vecākiem</a:t>
            </a:r>
          </a:p>
        </p:txBody>
      </p:sp>
      <p:sp>
        <p:nvSpPr>
          <p:cNvPr id="88067" name="Content Placeholder 2"/>
          <p:cNvSpPr>
            <a:spLocks noGrp="1"/>
          </p:cNvSpPr>
          <p:nvPr>
            <p:ph idx="1"/>
          </p:nvPr>
        </p:nvSpPr>
        <p:spPr>
          <a:xfrm>
            <a:off x="457200" y="1268413"/>
            <a:ext cx="8229600" cy="5329237"/>
          </a:xfrm>
        </p:spPr>
        <p:txBody>
          <a:bodyPr>
            <a:normAutofit fontScale="92500" lnSpcReduction="20000"/>
          </a:bodyPr>
          <a:lstStyle/>
          <a:p>
            <a:pPr marL="0" indent="0" algn="ctr">
              <a:buFont typeface="Arial" charset="0"/>
              <a:buNone/>
            </a:pPr>
            <a:r>
              <a:rPr lang="lv-LV" altLang="lv-LV" sz="2400" dirty="0" smtClean="0">
                <a:latin typeface="Times New Roman" pitchFamily="18" charset="0"/>
                <a:cs typeface="Times New Roman" pitchFamily="18" charset="0"/>
              </a:rPr>
              <a:t>Ja jūs negribētu, ka fotogrāfijas tiek izlīmētas pie afišu stabiem, nelieciet tās arī internetā! </a:t>
            </a:r>
          </a:p>
          <a:p>
            <a:pPr lvl="0">
              <a:buNone/>
            </a:pPr>
            <a:endParaRPr lang="en-US" sz="2400" dirty="0"/>
          </a:p>
          <a:p>
            <a:pPr marL="0" indent="0" algn="ctr">
              <a:buFont typeface="Arial" charset="0"/>
              <a:buNone/>
            </a:pPr>
            <a:endParaRPr lang="lv-LV" altLang="lv-LV" sz="2400" dirty="0" smtClean="0">
              <a:latin typeface="Times New Roman" pitchFamily="18" charset="0"/>
              <a:cs typeface="Times New Roman" pitchFamily="18" charset="0"/>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buFont typeface="Arial" charset="0"/>
              <a:buNone/>
            </a:pPr>
            <a:endParaRPr lang="lv-LV" altLang="lv-LV" sz="2400" dirty="0" smtClean="0">
              <a:latin typeface="Times New Roman" pitchFamily="18" charset="0"/>
              <a:cs typeface="Times New Roman" pitchFamily="18" charset="0"/>
              <a:hlinkClick r:id=""/>
            </a:endParaRPr>
          </a:p>
          <a:p>
            <a:pPr marL="0" indent="0" algn="ctr">
              <a:buFont typeface="Arial" charset="0"/>
              <a:buNone/>
            </a:pPr>
            <a:r>
              <a:rPr lang="lv-LV" altLang="lv-LV" sz="2000" dirty="0" smtClean="0">
                <a:latin typeface="Times New Roman" pitchFamily="18" charset="0"/>
                <a:cs typeface="Times New Roman" pitchFamily="18" charset="0"/>
                <a:hlinkClick r:id="rId2"/>
              </a:rPr>
              <a:t>https://www.youtube.com/watch?v=x87VHKQGA4Y</a:t>
            </a:r>
            <a:r>
              <a:rPr lang="lv-LV" altLang="lv-LV" sz="2000" dirty="0" smtClean="0">
                <a:latin typeface="Times New Roman" pitchFamily="18" charset="0"/>
                <a:cs typeface="Times New Roman" pitchFamily="18" charset="0"/>
              </a:rPr>
              <a:t> </a:t>
            </a:r>
          </a:p>
          <a:p>
            <a:pPr marL="0" indent="0">
              <a:buFont typeface="Arial" charset="0"/>
              <a:buNone/>
            </a:pPr>
            <a:endParaRPr lang="lv-LV" altLang="lv-LV" sz="2400" dirty="0" smtClean="0">
              <a:latin typeface="Times New Roman" pitchFamily="18" charset="0"/>
              <a:cs typeface="Times New Roman" pitchFamily="18" charset="0"/>
            </a:endParaRPr>
          </a:p>
          <a:p>
            <a:pPr marL="0" indent="0">
              <a:buFont typeface="Arial" charset="0"/>
              <a:buNone/>
            </a:pPr>
            <a:endParaRPr lang="lv-LV" altLang="lv-LV" sz="2400" dirty="0" smtClean="0">
              <a:latin typeface="Times New Roman" pitchFamily="18" charset="0"/>
              <a:cs typeface="Times New Roman" pitchFamily="18" charset="0"/>
            </a:endParaRPr>
          </a:p>
          <a:p>
            <a:pPr marL="0" indent="0">
              <a:buFont typeface="Arial" charset="0"/>
              <a:buNone/>
            </a:pPr>
            <a:r>
              <a:rPr lang="lv-LV" altLang="lv-LV" sz="2400" dirty="0" smtClean="0">
                <a:latin typeface="Times New Roman" pitchFamily="18" charset="0"/>
                <a:cs typeface="Times New Roman" pitchFamily="18" charset="0"/>
              </a:rPr>
              <a:t>      </a:t>
            </a:r>
          </a:p>
          <a:p>
            <a:pPr marL="0" indent="0">
              <a:buFont typeface="Arial" charset="0"/>
              <a:buNone/>
            </a:pPr>
            <a:endParaRPr lang="lv-LV" altLang="lv-LV" sz="2400" dirty="0" smtClean="0">
              <a:latin typeface="Times New Roman" pitchFamily="18" charset="0"/>
              <a:cs typeface="Times New Roman" pitchFamily="18" charset="0"/>
            </a:endParaRPr>
          </a:p>
        </p:txBody>
      </p:sp>
      <p:pic>
        <p:nvPicPr>
          <p:cNvPr id="880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2204864"/>
            <a:ext cx="5905500" cy="32402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92419278-D06A-4164-A13F-F0CC319B14F6}" type="slidenum">
              <a:rPr lang="lo-LA" smtClean="0"/>
              <a:pPr/>
              <a:t>44</a:t>
            </a:fld>
            <a:endParaRPr lang="lo-LA"/>
          </a:p>
        </p:txBody>
      </p:sp>
    </p:spTree>
    <p:extLst>
      <p:ext uri="{BB962C8B-B14F-4D97-AF65-F5344CB8AC3E}">
        <p14:creationId xmlns:p14="http://schemas.microsoft.com/office/powerpoint/2010/main" val="1524191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solidFill>
                  <a:schemeClr val="tx2"/>
                </a:solidFill>
                <a:latin typeface="Times New Roman" panose="02020603050405020304" pitchFamily="18" charset="0"/>
                <a:cs typeface="Times New Roman" panose="02020603050405020304" pitchFamily="18" charset="0"/>
              </a:rPr>
              <a:t>Par kustībām sociālajos tīklos</a:t>
            </a:r>
            <a:endParaRPr lang="lv-LV" b="1" dirty="0">
              <a:solidFill>
                <a:schemeClr val="tx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lv-LV" sz="2800" dirty="0" smtClean="0">
              <a:latin typeface="Times New Roman" panose="02020603050405020304" pitchFamily="18" charset="0"/>
              <a:cs typeface="Times New Roman" panose="02020603050405020304" pitchFamily="18" charset="0"/>
              <a:hlinkClick r:id="rId2"/>
            </a:endParaRPr>
          </a:p>
          <a:p>
            <a:pPr algn="ctr">
              <a:buFont typeface="Wingdings" panose="05000000000000000000" pitchFamily="2" charset="2"/>
              <a:buChar char="ü"/>
            </a:pPr>
            <a:r>
              <a:rPr lang="lv-LV" sz="2800" dirty="0">
                <a:latin typeface="Times New Roman" panose="02020603050405020304" pitchFamily="18" charset="0"/>
                <a:cs typeface="Times New Roman" panose="02020603050405020304" pitchFamily="18" charset="0"/>
              </a:rPr>
              <a:t>Valsts bērnu tiesību </a:t>
            </a:r>
            <a:r>
              <a:rPr lang="lv-LV" sz="2800" dirty="0" smtClean="0">
                <a:latin typeface="Times New Roman" panose="02020603050405020304" pitchFamily="18" charset="0"/>
                <a:cs typeface="Times New Roman" panose="02020603050405020304" pitchFamily="18" charset="0"/>
              </a:rPr>
              <a:t>aizsardzības inspekcija </a:t>
            </a:r>
            <a:r>
              <a:rPr lang="lv-LV" sz="2000" dirty="0">
                <a:latin typeface="Times New Roman" panose="02020603050405020304" pitchFamily="18" charset="0"/>
                <a:cs typeface="Times New Roman" panose="02020603050405020304" pitchFamily="18" charset="0"/>
              </a:rPr>
              <a:t>(</a:t>
            </a:r>
            <a:r>
              <a:rPr lang="lv-LV" sz="2000" dirty="0" smtClean="0">
                <a:latin typeface="Times New Roman" panose="02020603050405020304" pitchFamily="18" charset="0"/>
                <a:cs typeface="Times New Roman" panose="02020603050405020304" pitchFamily="18" charset="0"/>
              </a:rPr>
              <a:t>21.02.2017.)</a:t>
            </a:r>
            <a:endParaRPr lang="lv-LV" sz="2000" dirty="0">
              <a:latin typeface="Times New Roman" panose="02020603050405020304" pitchFamily="18" charset="0"/>
              <a:cs typeface="Times New Roman" panose="02020603050405020304" pitchFamily="18" charset="0"/>
            </a:endParaRPr>
          </a:p>
          <a:p>
            <a:pPr marL="0" indent="0" algn="ctr">
              <a:buNone/>
            </a:pPr>
            <a:r>
              <a:rPr lang="lv-LV" sz="2400" u="sng" dirty="0" smtClean="0">
                <a:latin typeface="Times New Roman" panose="02020603050405020304" pitchFamily="18" charset="0"/>
                <a:cs typeface="Times New Roman" panose="02020603050405020304" pitchFamily="18" charset="0"/>
                <a:hlinkClick r:id="rId2"/>
              </a:rPr>
              <a:t>http</a:t>
            </a:r>
            <a:r>
              <a:rPr lang="lv-LV" sz="2400" u="sng" dirty="0">
                <a:latin typeface="Times New Roman" panose="02020603050405020304" pitchFamily="18" charset="0"/>
                <a:cs typeface="Times New Roman" panose="02020603050405020304" pitchFamily="18" charset="0"/>
                <a:hlinkClick r:id="rId2"/>
              </a:rPr>
              <a:t>://www.bti.gov.lv/lat/aktualitates/?doc=4680&amp;page</a:t>
            </a:r>
            <a:r>
              <a:rPr lang="lv-LV" sz="2400" u="sng" dirty="0" smtClean="0">
                <a:latin typeface="Times New Roman" panose="02020603050405020304" pitchFamily="18" charset="0"/>
                <a:cs typeface="Times New Roman" panose="02020603050405020304" pitchFamily="18" charset="0"/>
              </a:rPr>
              <a:t>=</a:t>
            </a:r>
          </a:p>
          <a:p>
            <a:pPr marL="0" indent="0">
              <a:buNone/>
            </a:pPr>
            <a:endParaRPr lang="lv-LV" dirty="0" smtClean="0"/>
          </a:p>
          <a:p>
            <a:pPr>
              <a:buFont typeface="Wingdings" panose="05000000000000000000" pitchFamily="2" charset="2"/>
              <a:buChar char="ü"/>
            </a:pPr>
            <a:r>
              <a:rPr lang="lv-LV" sz="2800" dirty="0" smtClean="0">
                <a:latin typeface="Times New Roman" panose="02020603050405020304" pitchFamily="18" charset="0"/>
                <a:cs typeface="Times New Roman" panose="02020603050405020304" pitchFamily="18" charset="0"/>
              </a:rPr>
              <a:t>Kanēļa izaicinājums</a:t>
            </a:r>
          </a:p>
          <a:p>
            <a:pPr>
              <a:buFont typeface="Wingdings" panose="05000000000000000000" pitchFamily="2" charset="2"/>
              <a:buChar char="ü"/>
            </a:pPr>
            <a:r>
              <a:rPr lang="lv-LV" sz="2800" dirty="0" smtClean="0">
                <a:latin typeface="Times New Roman" panose="02020603050405020304" pitchFamily="18" charset="0"/>
                <a:cs typeface="Times New Roman" panose="02020603050405020304" pitchFamily="18" charset="0"/>
              </a:rPr>
              <a:t>Spuldzīte</a:t>
            </a:r>
          </a:p>
          <a:p>
            <a:pPr>
              <a:buFont typeface="Wingdings" panose="05000000000000000000" pitchFamily="2" charset="2"/>
              <a:buChar char="ü"/>
            </a:pPr>
            <a:r>
              <a:rPr lang="lv-LV" sz="2800" dirty="0" smtClean="0">
                <a:latin typeface="Times New Roman" panose="02020603050405020304" pitchFamily="18" charset="0"/>
                <a:cs typeface="Times New Roman" panose="02020603050405020304" pitchFamily="18" charset="0"/>
              </a:rPr>
              <a:t>Sniegs un sāls</a:t>
            </a:r>
          </a:p>
          <a:p>
            <a:pPr>
              <a:buFont typeface="Wingdings" panose="05000000000000000000" pitchFamily="2" charset="2"/>
              <a:buChar char="ü"/>
            </a:pPr>
            <a:r>
              <a:rPr lang="lv-LV" sz="2800" dirty="0" smtClean="0">
                <a:latin typeface="Times New Roman" panose="02020603050405020304" pitchFamily="18" charset="0"/>
                <a:cs typeface="Times New Roman" panose="02020603050405020304" pitchFamily="18" charset="0"/>
              </a:rPr>
              <a:t>Zem automašīnas riteņiem</a:t>
            </a:r>
            <a:endParaRPr lang="lv-LV"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45</a:t>
            </a:fld>
            <a:endParaRPr lang="lo-LA"/>
          </a:p>
        </p:txBody>
      </p:sp>
    </p:spTree>
    <p:extLst>
      <p:ext uri="{BB962C8B-B14F-4D97-AF65-F5344CB8AC3E}">
        <p14:creationId xmlns:p14="http://schemas.microsoft.com/office/powerpoint/2010/main" val="12075638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lv-LV" altLang="lv-LV" b="1" dirty="0" smtClean="0">
                <a:solidFill>
                  <a:schemeClr val="tx2"/>
                </a:solidFill>
                <a:latin typeface="Times New Roman" panose="02020603050405020304" pitchFamily="18" charset="0"/>
                <a:cs typeface="Times New Roman" panose="02020603050405020304" pitchFamily="18" charset="0"/>
              </a:rPr>
              <a:t>Lietas, ko publicēt nevajadzētu</a:t>
            </a:r>
          </a:p>
        </p:txBody>
      </p:sp>
      <p:sp>
        <p:nvSpPr>
          <p:cNvPr id="89091" name="Content Placeholder 2"/>
          <p:cNvSpPr>
            <a:spLocks noGrp="1"/>
          </p:cNvSpPr>
          <p:nvPr>
            <p:ph idx="1"/>
          </p:nvPr>
        </p:nvSpPr>
        <p:spPr/>
        <p:txBody>
          <a:bodyPr/>
          <a:lstStyle/>
          <a:p>
            <a:r>
              <a:rPr lang="lv-LV" altLang="lv-LV" dirty="0" smtClean="0">
                <a:latin typeface="Times New Roman" panose="02020603050405020304" pitchFamily="18" charset="0"/>
                <a:cs typeface="Times New Roman" panose="02020603050405020304" pitchFamily="18" charset="0"/>
              </a:rPr>
              <a:t>Pikantas fotogrāfijas, kurās redzams alkohols, ballītes </a:t>
            </a:r>
          </a:p>
          <a:p>
            <a:r>
              <a:rPr lang="lv-LV" altLang="lv-LV" dirty="0" smtClean="0">
                <a:latin typeface="Times New Roman" panose="02020603050405020304" pitchFamily="18" charset="0"/>
                <a:cs typeface="Times New Roman" panose="02020603050405020304" pitchFamily="18" charset="0"/>
              </a:rPr>
              <a:t>Nievājošas piezīmes par savu darbu, darba devēju, darba vidi, kolēģiem </a:t>
            </a:r>
          </a:p>
          <a:p>
            <a:r>
              <a:rPr lang="lv-LV" altLang="lv-LV" dirty="0" smtClean="0">
                <a:latin typeface="Times New Roman" panose="02020603050405020304" pitchFamily="18" charset="0"/>
                <a:cs typeface="Times New Roman" panose="02020603050405020304" pitchFamily="18" charset="0"/>
              </a:rPr>
              <a:t>Rasistiskas vai citu aizskarošas piezīmes </a:t>
            </a:r>
          </a:p>
          <a:p>
            <a:r>
              <a:rPr lang="lv-LV" altLang="lv-LV" dirty="0" smtClean="0">
                <a:latin typeface="Times New Roman" panose="02020603050405020304" pitchFamily="18" charset="0"/>
                <a:cs typeface="Times New Roman" panose="02020603050405020304" pitchFamily="18" charset="0"/>
              </a:rPr>
              <a:t>Nemitīga žēlošanās par dzīvi </a:t>
            </a:r>
            <a:br>
              <a:rPr lang="lv-LV" altLang="lv-LV" dirty="0" smtClean="0">
                <a:latin typeface="Times New Roman" panose="02020603050405020304" pitchFamily="18" charset="0"/>
                <a:cs typeface="Times New Roman" panose="02020603050405020304" pitchFamily="18" charset="0"/>
              </a:rPr>
            </a:br>
            <a:r>
              <a:rPr lang="lv-LV" altLang="lv-LV" dirty="0" smtClean="0"/>
              <a:t/>
            </a:r>
            <a:br>
              <a:rPr lang="lv-LV" altLang="lv-LV" dirty="0" smtClean="0"/>
            </a:br>
            <a:endParaRPr lang="lv-LV" altLang="lv-LV" dirty="0" smtClean="0"/>
          </a:p>
          <a:p>
            <a:endParaRPr lang="lv-LV" altLang="lv-LV" dirty="0" smtClean="0"/>
          </a:p>
        </p:txBody>
      </p:sp>
      <p:sp>
        <p:nvSpPr>
          <p:cNvPr id="2" name="Slide Number Placeholder 1"/>
          <p:cNvSpPr>
            <a:spLocks noGrp="1"/>
          </p:cNvSpPr>
          <p:nvPr>
            <p:ph type="sldNum" sz="quarter" idx="12"/>
          </p:nvPr>
        </p:nvSpPr>
        <p:spPr/>
        <p:txBody>
          <a:bodyPr/>
          <a:lstStyle/>
          <a:p>
            <a:fld id="{92419278-D06A-4164-A13F-F0CC319B14F6}" type="slidenum">
              <a:rPr lang="lo-LA" smtClean="0"/>
              <a:pPr/>
              <a:t>46</a:t>
            </a:fld>
            <a:endParaRPr lang="lo-LA"/>
          </a:p>
        </p:txBody>
      </p:sp>
    </p:spTree>
    <p:extLst>
      <p:ext uri="{BB962C8B-B14F-4D97-AF65-F5344CB8AC3E}">
        <p14:creationId xmlns:p14="http://schemas.microsoft.com/office/powerpoint/2010/main" val="3211910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normAutofit/>
          </a:bodyPr>
          <a:lstStyle/>
          <a:p>
            <a:r>
              <a:rPr lang="lv-LV" altLang="lv-LV" b="1" dirty="0" smtClean="0">
                <a:solidFill>
                  <a:schemeClr val="tx2"/>
                </a:solidFill>
                <a:latin typeface="Times New Roman" pitchFamily="18" charset="0"/>
                <a:cs typeface="Times New Roman" pitchFamily="18" charset="0"/>
              </a:rPr>
              <a:t>Lietas, ko publicēt nevajadzētu</a:t>
            </a:r>
          </a:p>
        </p:txBody>
      </p:sp>
      <p:sp>
        <p:nvSpPr>
          <p:cNvPr id="90115" name="Content Placeholder 2"/>
          <p:cNvSpPr>
            <a:spLocks noGrp="1"/>
          </p:cNvSpPr>
          <p:nvPr>
            <p:ph idx="1"/>
          </p:nvPr>
        </p:nvSpPr>
        <p:spPr/>
        <p:txBody>
          <a:bodyPr/>
          <a:lstStyle/>
          <a:p>
            <a:r>
              <a:rPr lang="lv-LV" altLang="lv-LV" dirty="0" smtClean="0">
                <a:latin typeface="Times New Roman" panose="02020603050405020304" pitchFamily="18" charset="0"/>
                <a:cs typeface="Times New Roman" panose="02020603050405020304" pitchFamily="18" charset="0"/>
              </a:rPr>
              <a:t>Personīgu nesaskaņu, konfliktu atstāstīšana </a:t>
            </a:r>
          </a:p>
          <a:p>
            <a:r>
              <a:rPr lang="lv-LV" altLang="lv-LV" dirty="0" smtClean="0">
                <a:latin typeface="Times New Roman" panose="02020603050405020304" pitchFamily="18" charset="0"/>
                <a:cs typeface="Times New Roman" panose="02020603050405020304" pitchFamily="18" charset="0"/>
              </a:rPr>
              <a:t>Negatīvi izteikumi par bijušajiem darba devējiem un kolēģiem </a:t>
            </a:r>
          </a:p>
          <a:p>
            <a:r>
              <a:rPr lang="lv-LV" altLang="lv-LV" dirty="0" smtClean="0">
                <a:latin typeface="Times New Roman" panose="02020603050405020304" pitchFamily="18" charset="0"/>
                <a:cs typeface="Times New Roman" panose="02020603050405020304" pitchFamily="18" charset="0"/>
              </a:rPr>
              <a:t>Informācija par alkohola, narkotiku lietošanu </a:t>
            </a:r>
          </a:p>
          <a:p>
            <a:r>
              <a:rPr lang="lv-LV" altLang="lv-LV" dirty="0" smtClean="0">
                <a:latin typeface="Times New Roman" panose="02020603050405020304" pitchFamily="18" charset="0"/>
                <a:cs typeface="Times New Roman" panose="02020603050405020304" pitchFamily="18" charset="0"/>
              </a:rPr>
              <a:t>Paziņojumi, ka tev vienkārši nepatīk strādāt </a:t>
            </a:r>
            <a:r>
              <a:rPr lang="lv-LV" altLang="lv-LV" dirty="0" smtClean="0"/>
              <a:t/>
            </a:r>
            <a:br>
              <a:rPr lang="lv-LV" altLang="lv-LV" dirty="0" smtClean="0"/>
            </a:br>
            <a:r>
              <a:rPr lang="lv-LV" altLang="lv-LV" dirty="0" smtClean="0"/>
              <a:t/>
            </a:r>
            <a:br>
              <a:rPr lang="lv-LV" altLang="lv-LV" dirty="0" smtClean="0"/>
            </a:br>
            <a:endParaRPr lang="lv-LV" altLang="lv-LV" dirty="0" smtClean="0"/>
          </a:p>
          <a:p>
            <a:endParaRPr lang="lv-LV" altLang="lv-LV" dirty="0" smtClean="0"/>
          </a:p>
          <a:p>
            <a:endParaRPr lang="lv-LV" altLang="lv-LV" dirty="0" smtClean="0"/>
          </a:p>
        </p:txBody>
      </p:sp>
      <p:sp>
        <p:nvSpPr>
          <p:cNvPr id="2" name="Slide Number Placeholder 1"/>
          <p:cNvSpPr>
            <a:spLocks noGrp="1"/>
          </p:cNvSpPr>
          <p:nvPr>
            <p:ph type="sldNum" sz="quarter" idx="12"/>
          </p:nvPr>
        </p:nvSpPr>
        <p:spPr/>
        <p:txBody>
          <a:bodyPr/>
          <a:lstStyle/>
          <a:p>
            <a:fld id="{92419278-D06A-4164-A13F-F0CC319B14F6}" type="slidenum">
              <a:rPr lang="lo-LA" smtClean="0"/>
              <a:pPr/>
              <a:t>47</a:t>
            </a:fld>
            <a:endParaRPr lang="lo-LA"/>
          </a:p>
        </p:txBody>
      </p:sp>
    </p:spTree>
    <p:extLst>
      <p:ext uri="{BB962C8B-B14F-4D97-AF65-F5344CB8AC3E}">
        <p14:creationId xmlns:p14="http://schemas.microsoft.com/office/powerpoint/2010/main" val="3499219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3" name="Content Placeholder 2"/>
          <p:cNvSpPr>
            <a:spLocks noGrp="1"/>
          </p:cNvSpPr>
          <p:nvPr>
            <p:ph idx="1"/>
          </p:nvPr>
        </p:nvSpPr>
        <p:spPr/>
        <p:txBody>
          <a:bodyPr>
            <a:normAutofit/>
          </a:bodyPr>
          <a:lstStyle/>
          <a:p>
            <a:pPr marL="0" indent="0" algn="ctr">
              <a:buNone/>
            </a:pPr>
            <a:endParaRPr lang="lv-LV" sz="4800" b="1" dirty="0" smtClean="0">
              <a:solidFill>
                <a:schemeClr val="tx2"/>
              </a:solidFill>
            </a:endParaRPr>
          </a:p>
          <a:p>
            <a:pPr marL="0" indent="0" algn="ctr">
              <a:buNone/>
            </a:pPr>
            <a:r>
              <a:rPr lang="lv-LV" sz="4800" b="1" dirty="0" smtClean="0">
                <a:solidFill>
                  <a:schemeClr val="tx2"/>
                </a:solidFill>
              </a:rPr>
              <a:t>Paldies par uzmanību!</a:t>
            </a:r>
          </a:p>
          <a:p>
            <a:pPr marL="0" indent="0" algn="ctr">
              <a:buNone/>
            </a:pPr>
            <a:endParaRPr lang="lv-LV" sz="4800" b="1" dirty="0">
              <a:solidFill>
                <a:schemeClr val="tx2"/>
              </a:solidFill>
            </a:endParaRPr>
          </a:p>
        </p:txBody>
      </p:sp>
      <p:sp>
        <p:nvSpPr>
          <p:cNvPr id="4" name="Slide Number Placeholder 3"/>
          <p:cNvSpPr>
            <a:spLocks noGrp="1"/>
          </p:cNvSpPr>
          <p:nvPr>
            <p:ph type="sldNum" sz="quarter" idx="12"/>
          </p:nvPr>
        </p:nvSpPr>
        <p:spPr/>
        <p:txBody>
          <a:bodyPr/>
          <a:lstStyle/>
          <a:p>
            <a:fld id="{92419278-D06A-4164-A13F-F0CC319B14F6}" type="slidenum">
              <a:rPr lang="lo-LA" smtClean="0"/>
              <a:pPr/>
              <a:t>48</a:t>
            </a:fld>
            <a:endParaRPr lang="lo-LA"/>
          </a:p>
        </p:txBody>
      </p:sp>
    </p:spTree>
    <p:extLst>
      <p:ext uri="{BB962C8B-B14F-4D97-AF65-F5344CB8AC3E}">
        <p14:creationId xmlns:p14="http://schemas.microsoft.com/office/powerpoint/2010/main" val="33019618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TotalTime>
  <Words>1700</Words>
  <Application>Microsoft Office PowerPoint</Application>
  <PresentationFormat>On-screen Show (4:3)</PresentationFormat>
  <Paragraphs>302</Paragraphs>
  <Slides>48</Slides>
  <Notes>3</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Digitālais nospiedums</vt:lpstr>
      <vt:lpstr>Digitālais nospiedums II</vt:lpstr>
      <vt:lpstr>Fotogrāfijas internetā</vt:lpstr>
      <vt:lpstr>Ko ievietot internetā? </vt:lpstr>
      <vt:lpstr>Iespaids</vt:lpstr>
      <vt:lpstr>Vardarbība</vt:lpstr>
      <vt:lpstr>Vardarbības psiholoģiskais kaitējums un sekas</vt:lpstr>
      <vt:lpstr>Emocionālā pazemošana</vt:lpstr>
      <vt:lpstr>Emocionālā vardarbība pret nepilngadīgajiem internetā</vt:lpstr>
      <vt:lpstr>Pazemošana internetā</vt:lpstr>
      <vt:lpstr> 116006 </vt:lpstr>
      <vt:lpstr>28612120</vt:lpstr>
      <vt:lpstr>Pēc kādiem kritērijiem varmāka izvēlas cietušos internetā?</vt:lpstr>
      <vt:lpstr>Pornogrāfiska rakstura materiālu ietekme uz bērniem</vt:lpstr>
      <vt:lpstr>Tēvs izvaro savas nepilngadīgās meitas</vt:lpstr>
      <vt:lpstr>Pedofilu aktivitātes internetā</vt:lpstr>
      <vt:lpstr>Pedofilu aktivitātes internetā</vt:lpstr>
      <vt:lpstr>Vai datoratkarība ir slimība?</vt:lpstr>
      <vt:lpstr>Interneta atkarība</vt:lpstr>
      <vt:lpstr>Atbildība par pārkāpumiem internetā</vt:lpstr>
      <vt:lpstr>Neuzmanība publicējot informāciju</vt:lpstr>
      <vt:lpstr>Galvenie riski internetā</vt:lpstr>
      <vt:lpstr>Informācija sociālo tīklu profilos</vt:lpstr>
      <vt:lpstr>Vietne - Ask.fm</vt:lpstr>
      <vt:lpstr>Čatošana </vt:lpstr>
      <vt:lpstr>Jūs esat pieslēdzies....</vt:lpstr>
      <vt:lpstr>Sekstings</vt:lpstr>
      <vt:lpstr>Kāpēc jaunieši sūtīja savu kailfoto?</vt:lpstr>
      <vt:lpstr>Riski, ja nosūta kādam savu kailfoto </vt:lpstr>
      <vt:lpstr>PowerPoint Presentation</vt:lpstr>
      <vt:lpstr>Nosūtīt? Nosūtīts …</vt:lpstr>
      <vt:lpstr>Noderīgi materiāli/informācija</vt:lpstr>
      <vt:lpstr>PowerPoint Presentation</vt:lpstr>
      <vt:lpstr>Noderīgi materiāli/ informācija</vt:lpstr>
      <vt:lpstr>Noderīgi materiāli/ informācija Spēle “Pele, Drošība un Internets”</vt:lpstr>
      <vt:lpstr>Vaifija skola </vt:lpstr>
      <vt:lpstr>Pasaule tīmeklī</vt:lpstr>
      <vt:lpstr>PowerPoint Presentation</vt:lpstr>
      <vt:lpstr>PowerPoint Presentation</vt:lpstr>
      <vt:lpstr>Katrīna un Roberts</vt:lpstr>
      <vt:lpstr>Mans bērns - skolēns</vt:lpstr>
      <vt:lpstr>Fotogrāfijas internetā</vt:lpstr>
      <vt:lpstr>Kampaņa vecākiem</vt:lpstr>
      <vt:lpstr>Par kustībām sociālajos tīklos</vt:lpstr>
      <vt:lpstr>Lietas, ko publicēt nevajadzētu</vt:lpstr>
      <vt:lpstr>Lietas, ko publicēt nevajadzētu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Net-Safe Latvia Drošāka interneta centrs</dc:title>
  <dc:creator>Ilze</dc:creator>
  <cp:lastModifiedBy>Sandra Falka</cp:lastModifiedBy>
  <cp:revision>68</cp:revision>
  <cp:lastPrinted>2016-08-23T12:02:15Z</cp:lastPrinted>
  <dcterms:created xsi:type="dcterms:W3CDTF">2014-09-15T14:33:07Z</dcterms:created>
  <dcterms:modified xsi:type="dcterms:W3CDTF">2017-10-17T05:22:25Z</dcterms:modified>
</cp:coreProperties>
</file>