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9" r:id="rId1"/>
  </p:sldMasterIdLst>
  <p:notesMasterIdLst>
    <p:notesMasterId r:id="rId7"/>
  </p:notesMasterIdLst>
  <p:sldIdLst>
    <p:sldId id="256" r:id="rId2"/>
    <p:sldId id="261" r:id="rId3"/>
    <p:sldId id="262" r:id="rId4"/>
    <p:sldId id="260" r:id="rId5"/>
    <p:sldId id="259" r:id="rId6"/>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053" autoAdjust="0"/>
  </p:normalViewPr>
  <p:slideViewPr>
    <p:cSldViewPr snapToGrid="0">
      <p:cViewPr>
        <p:scale>
          <a:sx n="66" d="100"/>
          <a:sy n="66" d="100"/>
        </p:scale>
        <p:origin x="-900" y="-102"/>
      </p:cViewPr>
      <p:guideLst>
        <p:guide orient="horz" pos="2160"/>
        <p:guide pos="3840"/>
      </p:guideLst>
    </p:cSldViewPr>
  </p:slideViewPr>
  <p:notesTextViewPr>
    <p:cViewPr>
      <p:scale>
        <a:sx n="1" d="1"/>
        <a:sy n="1" d="1"/>
      </p:scale>
      <p:origin x="0" y="306"/>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FAA445-1A31-4E6E-9A3C-16720DA6403E}" type="datetimeFigureOut">
              <a:rPr lang="lv-LV" smtClean="0"/>
              <a:t>2014.04.25.</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0C76E8-BB53-4BCF-BD36-939C82A4ED1D}" type="slidenum">
              <a:rPr lang="lv-LV" smtClean="0"/>
              <a:t>‹#›</a:t>
            </a:fld>
            <a:endParaRPr lang="lv-LV"/>
          </a:p>
        </p:txBody>
      </p:sp>
    </p:spTree>
    <p:extLst>
      <p:ext uri="{BB962C8B-B14F-4D97-AF65-F5344CB8AC3E}">
        <p14:creationId xmlns:p14="http://schemas.microsoft.com/office/powerpoint/2010/main" val="1069829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Tieši šāds ir nosaukums VBTAI jaunajam video, ar kura</a:t>
            </a:r>
            <a:r>
              <a:rPr lang="lv-LV" baseline="0" dirty="0" smtClean="0"/>
              <a:t> p</a:t>
            </a:r>
            <a:r>
              <a:rPr lang="lv-LV" dirty="0" smtClean="0"/>
              <a:t>alīdzību vēlamies uzrunāt vecākus, par viņu lomu bērna privātuma un drošības</a:t>
            </a:r>
            <a:r>
              <a:rPr lang="lv-LV" baseline="0" dirty="0" smtClean="0"/>
              <a:t> veicināšanai internetā</a:t>
            </a:r>
            <a:r>
              <a:rPr lang="lv-LV" baseline="0" dirty="0" smtClean="0"/>
              <a:t>.</a:t>
            </a:r>
          </a:p>
          <a:p>
            <a:endParaRPr lang="lv-LV" baseline="0" dirty="0" smtClean="0"/>
          </a:p>
          <a:p>
            <a:r>
              <a:rPr lang="lv-LV" baseline="0" dirty="0" smtClean="0"/>
              <a:t>Vai esat kādreiz pamanījuši, ka bērns, kurš vēl nav sasniedzis 1 gada vecumu, bet ir savs profils draugos? Vecāki regulāri publicē jaunāko informāciju no savas bērna dzīves, bildes</a:t>
            </a:r>
            <a:r>
              <a:rPr lang="lv-LV" baseline="0" smtClean="0"/>
              <a:t>, video..</a:t>
            </a:r>
            <a:endParaRPr lang="lv-LV" baseline="0" dirty="0" smtClean="0"/>
          </a:p>
        </p:txBody>
      </p:sp>
      <p:sp>
        <p:nvSpPr>
          <p:cNvPr id="4" name="Slide Number Placeholder 3"/>
          <p:cNvSpPr>
            <a:spLocks noGrp="1"/>
          </p:cNvSpPr>
          <p:nvPr>
            <p:ph type="sldNum" sz="quarter" idx="10"/>
          </p:nvPr>
        </p:nvSpPr>
        <p:spPr/>
        <p:txBody>
          <a:bodyPr/>
          <a:lstStyle/>
          <a:p>
            <a:fld id="{200C76E8-BB53-4BCF-BD36-939C82A4ED1D}" type="slidenum">
              <a:rPr lang="lv-LV" smtClean="0"/>
              <a:t>1</a:t>
            </a:fld>
            <a:endParaRPr lang="lv-LV"/>
          </a:p>
        </p:txBody>
      </p:sp>
    </p:spTree>
    <p:extLst>
      <p:ext uri="{BB962C8B-B14F-4D97-AF65-F5344CB8AC3E}">
        <p14:creationId xmlns:p14="http://schemas.microsoft.com/office/powerpoint/2010/main" val="3877375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you are creating a digital history for a human being that will follow him or her for the rest of their life. What kind of footprint do you actually want to start for your child, and what will they think about the information you’ve uploaded in future?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“Secondly, it reinforces the need for parents to be aware of the privacy settings they have set on their social network and other profiles. Otherwise, sharing a baby’s picture and specific information may not only be shared with friends and family but with the whole online world.” </a:t>
            </a:r>
            <a:r>
              <a:rPr lang="lv-LV" dirty="0" smtClean="0">
                <a:latin typeface="Times New Roman" panose="02020603050405020304" pitchFamily="18" charset="0"/>
                <a:cs typeface="Times New Roman" panose="02020603050405020304" pitchFamily="18" charset="0"/>
              </a:rPr>
              <a:t>Sajūta, ka tās redz tikai ģimenes locekļi, draugi ir maldīga!</a:t>
            </a:r>
          </a:p>
          <a:p>
            <a:endParaRPr lang="en-US" dirty="0" smtClean="0"/>
          </a:p>
          <a:p>
            <a:endParaRPr lang="lv-LV" dirty="0"/>
          </a:p>
        </p:txBody>
      </p:sp>
      <p:sp>
        <p:nvSpPr>
          <p:cNvPr id="4" name="Slide Number Placeholder 3"/>
          <p:cNvSpPr>
            <a:spLocks noGrp="1"/>
          </p:cNvSpPr>
          <p:nvPr>
            <p:ph type="sldNum" sz="quarter" idx="10"/>
          </p:nvPr>
        </p:nvSpPr>
        <p:spPr/>
        <p:txBody>
          <a:bodyPr/>
          <a:lstStyle/>
          <a:p>
            <a:fld id="{200C76E8-BB53-4BCF-BD36-939C82A4ED1D}" type="slidenum">
              <a:rPr lang="lv-LV" smtClean="0"/>
              <a:t>4</a:t>
            </a:fld>
            <a:endParaRPr lang="lv-LV"/>
          </a:p>
        </p:txBody>
      </p:sp>
    </p:spTree>
    <p:extLst>
      <p:ext uri="{BB962C8B-B14F-4D97-AF65-F5344CB8AC3E}">
        <p14:creationId xmlns:p14="http://schemas.microsoft.com/office/powerpoint/2010/main" val="3531983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200C76E8-BB53-4BCF-BD36-939C82A4ED1D}" type="slidenum">
              <a:rPr lang="lv-LV" smtClean="0"/>
              <a:t>5</a:t>
            </a:fld>
            <a:endParaRPr lang="lv-LV"/>
          </a:p>
        </p:txBody>
      </p:sp>
    </p:spTree>
    <p:extLst>
      <p:ext uri="{BB962C8B-B14F-4D97-AF65-F5344CB8AC3E}">
        <p14:creationId xmlns:p14="http://schemas.microsoft.com/office/powerpoint/2010/main" val="1987204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95724602-E96C-4AF3-8871-A8FE52326D64}" type="datetimeFigureOut">
              <a:rPr lang="lv-LV" smtClean="0"/>
              <a:t>2014.04.25.</a:t>
            </a:fld>
            <a:endParaRPr lang="lv-LV"/>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lv-LV"/>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17BEF052-59FA-4243-BA49-C9DCF59F5B2B}" type="slidenum">
              <a:rPr lang="lv-LV" smtClean="0"/>
              <a:t>‹#›</a:t>
            </a:fld>
            <a:endParaRPr lang="lv-LV"/>
          </a:p>
        </p:txBody>
      </p:sp>
    </p:spTree>
    <p:extLst>
      <p:ext uri="{BB962C8B-B14F-4D97-AF65-F5344CB8AC3E}">
        <p14:creationId xmlns:p14="http://schemas.microsoft.com/office/powerpoint/2010/main" val="1359472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724602-E96C-4AF3-8871-A8FE52326D64}" type="datetimeFigureOut">
              <a:rPr lang="lv-LV" smtClean="0"/>
              <a:t>2014.04.25.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a:xfrm>
            <a:off x="10558300" y="5956137"/>
            <a:ext cx="1052508" cy="365125"/>
          </a:xfrm>
        </p:spPr>
        <p:txBody>
          <a:bodyPr/>
          <a:lstStyle/>
          <a:p>
            <a:fld id="{17BEF052-59FA-4243-BA49-C9DCF59F5B2B}" type="slidenum">
              <a:rPr lang="lv-LV" smtClean="0"/>
              <a:t>‹#›</a:t>
            </a:fld>
            <a:endParaRPr lang="lv-LV"/>
          </a:p>
        </p:txBody>
      </p:sp>
    </p:spTree>
    <p:extLst>
      <p:ext uri="{BB962C8B-B14F-4D97-AF65-F5344CB8AC3E}">
        <p14:creationId xmlns:p14="http://schemas.microsoft.com/office/powerpoint/2010/main" val="568827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95724602-E96C-4AF3-8871-A8FE52326D64}" type="datetimeFigureOut">
              <a:rPr lang="lv-LV" smtClean="0"/>
              <a:t>2014.04.25.</a:t>
            </a:fld>
            <a:endParaRPr lang="lv-LV"/>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lv-LV"/>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17BEF052-59FA-4243-BA49-C9DCF59F5B2B}" type="slidenum">
              <a:rPr lang="lv-LV" smtClean="0"/>
              <a:t>‹#›</a:t>
            </a:fld>
            <a:endParaRPr lang="lv-LV"/>
          </a:p>
        </p:txBody>
      </p:sp>
    </p:spTree>
    <p:extLst>
      <p:ext uri="{BB962C8B-B14F-4D97-AF65-F5344CB8AC3E}">
        <p14:creationId xmlns:p14="http://schemas.microsoft.com/office/powerpoint/2010/main" val="439703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5724602-E96C-4AF3-8871-A8FE52326D64}" type="datetimeFigureOut">
              <a:rPr lang="lv-LV" smtClean="0"/>
              <a:t>2014.04.25.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17BEF052-59FA-4243-BA49-C9DCF59F5B2B}" type="slidenum">
              <a:rPr lang="lv-LV" smtClean="0"/>
              <a:t>‹#›</a:t>
            </a:fld>
            <a:endParaRPr lang="lv-LV"/>
          </a:p>
        </p:txBody>
      </p:sp>
    </p:spTree>
    <p:extLst>
      <p:ext uri="{BB962C8B-B14F-4D97-AF65-F5344CB8AC3E}">
        <p14:creationId xmlns:p14="http://schemas.microsoft.com/office/powerpoint/2010/main" val="397248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724602-E96C-4AF3-8871-A8FE52326D64}" type="datetimeFigureOut">
              <a:rPr lang="lv-LV" smtClean="0"/>
              <a:t>2014.04.25.</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17BEF052-59FA-4243-BA49-C9DCF59F5B2B}" type="slidenum">
              <a:rPr lang="lv-LV" smtClean="0"/>
              <a:t>‹#›</a:t>
            </a:fld>
            <a:endParaRPr lang="lv-LV"/>
          </a:p>
        </p:txBody>
      </p:sp>
    </p:spTree>
    <p:extLst>
      <p:ext uri="{BB962C8B-B14F-4D97-AF65-F5344CB8AC3E}">
        <p14:creationId xmlns:p14="http://schemas.microsoft.com/office/powerpoint/2010/main" val="410859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5724602-E96C-4AF3-8871-A8FE52326D64}" type="datetimeFigureOut">
              <a:rPr lang="lv-LV" smtClean="0"/>
              <a:t>2014.04.25.</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17BEF052-59FA-4243-BA49-C9DCF59F5B2B}" type="slidenum">
              <a:rPr lang="lv-LV" smtClean="0"/>
              <a:t>‹#›</a:t>
            </a:fld>
            <a:endParaRPr lang="lv-LV"/>
          </a:p>
        </p:txBody>
      </p:sp>
    </p:spTree>
    <p:extLst>
      <p:ext uri="{BB962C8B-B14F-4D97-AF65-F5344CB8AC3E}">
        <p14:creationId xmlns:p14="http://schemas.microsoft.com/office/powerpoint/2010/main" val="4264259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724602-E96C-4AF3-8871-A8FE52326D64}" type="datetimeFigureOut">
              <a:rPr lang="lv-LV" smtClean="0"/>
              <a:t>2014.04.25.</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17BEF052-59FA-4243-BA49-C9DCF59F5B2B}" type="slidenum">
              <a:rPr lang="lv-LV" smtClean="0"/>
              <a:t>‹#›</a:t>
            </a:fld>
            <a:endParaRPr lang="lv-LV"/>
          </a:p>
        </p:txBody>
      </p:sp>
    </p:spTree>
    <p:extLst>
      <p:ext uri="{BB962C8B-B14F-4D97-AF65-F5344CB8AC3E}">
        <p14:creationId xmlns:p14="http://schemas.microsoft.com/office/powerpoint/2010/main" val="3503435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95724602-E96C-4AF3-8871-A8FE52326D64}" type="datetimeFigureOut">
              <a:rPr lang="lv-LV" smtClean="0"/>
              <a:t>2014.04.25.</a:t>
            </a:fld>
            <a:endParaRPr lang="lv-LV"/>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lv-LV"/>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17BEF052-59FA-4243-BA49-C9DCF59F5B2B}" type="slidenum">
              <a:rPr lang="lv-LV" smtClean="0"/>
              <a:t>‹#›</a:t>
            </a:fld>
            <a:endParaRPr lang="lv-LV"/>
          </a:p>
        </p:txBody>
      </p:sp>
    </p:spTree>
    <p:extLst>
      <p:ext uri="{BB962C8B-B14F-4D97-AF65-F5344CB8AC3E}">
        <p14:creationId xmlns:p14="http://schemas.microsoft.com/office/powerpoint/2010/main" val="3246231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724602-E96C-4AF3-8871-A8FE52326D64}" type="datetimeFigureOut">
              <a:rPr lang="lv-LV" smtClean="0"/>
              <a:t>2014.04.25.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17BEF052-59FA-4243-BA49-C9DCF59F5B2B}" type="slidenum">
              <a:rPr lang="lv-LV" smtClean="0"/>
              <a:t>‹#›</a:t>
            </a:fld>
            <a:endParaRPr lang="lv-LV"/>
          </a:p>
        </p:txBody>
      </p:sp>
    </p:spTree>
    <p:extLst>
      <p:ext uri="{BB962C8B-B14F-4D97-AF65-F5344CB8AC3E}">
        <p14:creationId xmlns:p14="http://schemas.microsoft.com/office/powerpoint/2010/main" val="1280294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724602-E96C-4AF3-8871-A8FE52326D64}" type="datetimeFigureOut">
              <a:rPr lang="lv-LV" smtClean="0"/>
              <a:t>2014.04.25.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7BEF052-59FA-4243-BA49-C9DCF59F5B2B}" type="slidenum">
              <a:rPr lang="lv-LV" smtClean="0"/>
              <a:t>‹#›</a:t>
            </a:fld>
            <a:endParaRPr lang="lv-LV"/>
          </a:p>
        </p:txBody>
      </p:sp>
    </p:spTree>
    <p:extLst>
      <p:ext uri="{BB962C8B-B14F-4D97-AF65-F5344CB8AC3E}">
        <p14:creationId xmlns:p14="http://schemas.microsoft.com/office/powerpoint/2010/main" val="1606388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95724602-E96C-4AF3-8871-A8FE52326D64}" type="datetimeFigureOut">
              <a:rPr lang="lv-LV" smtClean="0"/>
              <a:t>2014.04.25.</a:t>
            </a:fld>
            <a:endParaRPr lang="lv-LV"/>
          </a:p>
        </p:txBody>
      </p:sp>
      <p:sp>
        <p:nvSpPr>
          <p:cNvPr id="5" name="Footer Placeholder 4"/>
          <p:cNvSpPr>
            <a:spLocks noGrp="1"/>
          </p:cNvSpPr>
          <p:nvPr>
            <p:ph type="ftr" sz="quarter" idx="11"/>
          </p:nvPr>
        </p:nvSpPr>
        <p:spPr>
          <a:xfrm>
            <a:off x="774923" y="5951811"/>
            <a:ext cx="7896279" cy="365125"/>
          </a:xfrm>
        </p:spPr>
        <p:txBody>
          <a:bodyPr/>
          <a:lstStyle/>
          <a:p>
            <a:endParaRPr lang="lv-LV"/>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17BEF052-59FA-4243-BA49-C9DCF59F5B2B}" type="slidenum">
              <a:rPr lang="lv-LV" smtClean="0"/>
              <a:t>‹#›</a:t>
            </a:fld>
            <a:endParaRPr lang="lv-LV"/>
          </a:p>
        </p:txBody>
      </p:sp>
    </p:spTree>
    <p:extLst>
      <p:ext uri="{BB962C8B-B14F-4D97-AF65-F5344CB8AC3E}">
        <p14:creationId xmlns:p14="http://schemas.microsoft.com/office/powerpoint/2010/main" val="2403535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95724602-E96C-4AF3-8871-A8FE52326D64}" type="datetimeFigureOut">
              <a:rPr lang="lv-LV" smtClean="0"/>
              <a:t>2014.04.25.</a:t>
            </a:fld>
            <a:endParaRPr lang="lv-LV"/>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lv-LV"/>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17BEF052-59FA-4243-BA49-C9DCF59F5B2B}" type="slidenum">
              <a:rPr lang="lv-LV" smtClean="0"/>
              <a:t>‹#›</a:t>
            </a:fld>
            <a:endParaRPr lang="lv-LV"/>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43193093"/>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businesswire.com/news/home/20101006006722/en/Digital-Birth-Online-World"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Local%20Settings/Temporary%20Internet%20Files/Local%20Settings/Temporary%20Internet%20Files/OLK2/header-phone_lat-3%20(2).gi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lv-LV" dirty="0" smtClean="0"/>
              <a:t>Mammu! Tēti! </a:t>
            </a:r>
            <a:br>
              <a:rPr lang="lv-LV" dirty="0" smtClean="0"/>
            </a:br>
            <a:r>
              <a:rPr lang="lv-LV" dirty="0" smtClean="0"/>
              <a:t>Padomā pirms citiem rādi manas bildes internetā!</a:t>
            </a:r>
            <a:endParaRPr lang="lv-LV" dirty="0"/>
          </a:p>
        </p:txBody>
      </p:sp>
      <p:sp>
        <p:nvSpPr>
          <p:cNvPr id="3" name="Subtitle 2"/>
          <p:cNvSpPr>
            <a:spLocks noGrp="1"/>
          </p:cNvSpPr>
          <p:nvPr>
            <p:ph type="subTitle" idx="1"/>
          </p:nvPr>
        </p:nvSpPr>
        <p:spPr>
          <a:xfrm>
            <a:off x="4347713" y="4727275"/>
            <a:ext cx="6449683" cy="1513935"/>
          </a:xfrm>
        </p:spPr>
        <p:txBody>
          <a:bodyPr>
            <a:normAutofit/>
          </a:bodyPr>
          <a:lstStyle/>
          <a:p>
            <a:pPr algn="r">
              <a:lnSpc>
                <a:spcPct val="80000"/>
              </a:lnSpc>
            </a:pPr>
            <a:r>
              <a:rPr lang="lv-LV" altLang="lv-LV" dirty="0" smtClean="0">
                <a:solidFill>
                  <a:schemeClr val="accent2">
                    <a:lumMod val="40000"/>
                    <a:lumOff val="60000"/>
                  </a:schemeClr>
                </a:solidFill>
              </a:rPr>
              <a:t>Valsts bērnu tiesību aizsardzības inspekcijas</a:t>
            </a:r>
          </a:p>
          <a:p>
            <a:pPr algn="r">
              <a:lnSpc>
                <a:spcPct val="80000"/>
              </a:lnSpc>
            </a:pPr>
            <a:r>
              <a:rPr lang="lv-LV" altLang="lv-LV" dirty="0" smtClean="0">
                <a:solidFill>
                  <a:schemeClr val="accent2">
                    <a:lumMod val="40000"/>
                    <a:lumOff val="60000"/>
                  </a:schemeClr>
                </a:solidFill>
              </a:rPr>
              <a:t>Ģimeņu ar bērniem atbalsta departamenta direktore</a:t>
            </a:r>
          </a:p>
          <a:p>
            <a:pPr algn="r">
              <a:lnSpc>
                <a:spcPct val="80000"/>
              </a:lnSpc>
            </a:pPr>
            <a:r>
              <a:rPr lang="lv-LV" altLang="lv-LV" b="1" dirty="0" smtClean="0">
                <a:solidFill>
                  <a:schemeClr val="accent2">
                    <a:lumMod val="40000"/>
                    <a:lumOff val="60000"/>
                  </a:schemeClr>
                </a:solidFill>
              </a:rPr>
              <a:t>Amanda Vēja</a:t>
            </a:r>
          </a:p>
          <a:p>
            <a:pPr algn="r">
              <a:lnSpc>
                <a:spcPct val="80000"/>
              </a:lnSpc>
            </a:pPr>
            <a:r>
              <a:rPr lang="lv-LV" altLang="lv-LV" dirty="0" smtClean="0">
                <a:solidFill>
                  <a:schemeClr val="accent2">
                    <a:lumMod val="40000"/>
                    <a:lumOff val="60000"/>
                  </a:schemeClr>
                </a:solidFill>
              </a:rPr>
              <a:t>2014. gada 25.aprīlis</a:t>
            </a:r>
          </a:p>
          <a:p>
            <a:endParaRPr lang="lv-LV" dirty="0"/>
          </a:p>
        </p:txBody>
      </p:sp>
      <p:pic>
        <p:nvPicPr>
          <p:cNvPr id="5" name="Picture 4" descr="BTAI_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1643" y="3664443"/>
            <a:ext cx="2332037" cy="212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858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94071" y="1178675"/>
            <a:ext cx="11029616" cy="817551"/>
          </a:xfrm>
        </p:spPr>
        <p:txBody>
          <a:bodyPr>
            <a:normAutofit fontScale="90000"/>
          </a:bodyPr>
          <a:lstStyle/>
          <a:p>
            <a:r>
              <a:rPr lang="lv-LV" dirty="0"/>
              <a:t>Interneta drošības kompānijas </a:t>
            </a:r>
            <a:r>
              <a:rPr lang="lv-LV" dirty="0" smtClean="0"/>
              <a:t>«AVG» </a:t>
            </a:r>
            <a:r>
              <a:rPr lang="lv-LV" dirty="0"/>
              <a:t>pētījums, </a:t>
            </a:r>
            <a:r>
              <a:rPr lang="en-US" b="1" dirty="0"/>
              <a:t>Digital Birth: Welcome to the Online World</a:t>
            </a:r>
            <a:r>
              <a:rPr lang="lv-LV" b="1" dirty="0"/>
              <a:t>, 2010</a:t>
            </a:r>
            <a:br>
              <a:rPr lang="lv-LV" b="1" dirty="0"/>
            </a:br>
            <a:endParaRPr lang="lv-LV" dirty="0"/>
          </a:p>
        </p:txBody>
      </p:sp>
      <p:sp>
        <p:nvSpPr>
          <p:cNvPr id="3" name="Content Placeholder 2"/>
          <p:cNvSpPr>
            <a:spLocks noGrp="1"/>
          </p:cNvSpPr>
          <p:nvPr>
            <p:ph idx="1"/>
          </p:nvPr>
        </p:nvSpPr>
        <p:spPr>
          <a:xfrm>
            <a:off x="581192" y="2034862"/>
            <a:ext cx="11029615" cy="4353059"/>
          </a:xfrm>
        </p:spPr>
        <p:txBody>
          <a:bodyPr>
            <a:normAutofit/>
          </a:bodyPr>
          <a:lstStyle/>
          <a:p>
            <a:pPr marL="0" indent="0">
              <a:buNone/>
            </a:pPr>
            <a:r>
              <a:rPr lang="lv-LV" b="1" dirty="0" smtClean="0">
                <a:latin typeface="Times New Roman" panose="02020603050405020304" pitchFamily="18" charset="0"/>
                <a:cs typeface="Times New Roman" panose="02020603050405020304" pitchFamily="18" charset="0"/>
              </a:rPr>
              <a:t>73% - vecāki  ir publicējuši sava bērna (0-2 gadi)  bildes internetā;</a:t>
            </a:r>
          </a:p>
          <a:p>
            <a:pPr marL="0" indent="0">
              <a:buNone/>
            </a:pPr>
            <a:r>
              <a:rPr lang="lv-LV" b="1" dirty="0" smtClean="0">
                <a:latin typeface="Times New Roman" panose="02020603050405020304" pitchFamily="18" charset="0"/>
                <a:cs typeface="Times New Roman" panose="02020603050405020304" pitchFamily="18" charset="0"/>
              </a:rPr>
              <a:t>29%  - vecāki publicējuši sava jaundzimušā bērna bildes internetā;</a:t>
            </a:r>
          </a:p>
          <a:p>
            <a:pPr marL="0" indent="0">
              <a:buNone/>
            </a:pPr>
            <a:r>
              <a:rPr lang="lv-LV" b="1" dirty="0" smtClean="0">
                <a:latin typeface="Times New Roman" panose="02020603050405020304" pitchFamily="18" charset="0"/>
                <a:cs typeface="Times New Roman" panose="02020603050405020304" pitchFamily="18" charset="0"/>
              </a:rPr>
              <a:t>20%  - publicējuši sava bērna ultrasonogrāfijas attēlus;</a:t>
            </a:r>
          </a:p>
          <a:p>
            <a:pPr marL="0" indent="0">
              <a:buNone/>
            </a:pPr>
            <a:endParaRPr lang="lv-LV" dirty="0" smtClean="0"/>
          </a:p>
          <a:p>
            <a:pPr marL="0" indent="0">
              <a:buNone/>
            </a:pPr>
            <a:r>
              <a:rPr lang="lv-LV" dirty="0">
                <a:latin typeface="Times New Roman" panose="02020603050405020304" pitchFamily="18" charset="0"/>
                <a:cs typeface="Times New Roman" panose="02020603050405020304" pitchFamily="18" charset="0"/>
              </a:rPr>
              <a:t>- vēlme parādīt draugiem,  ģimenei</a:t>
            </a:r>
          </a:p>
          <a:p>
            <a:pPr marL="0" indent="0">
              <a:buNone/>
            </a:pPr>
            <a:r>
              <a:rPr lang="lv-LV" dirty="0">
                <a:latin typeface="Times New Roman" panose="02020603050405020304" pitchFamily="18" charset="0"/>
                <a:cs typeface="Times New Roman" panose="02020603050405020304" pitchFamily="18" charset="0"/>
              </a:rPr>
              <a:t> - lepošanās ar savu bērnu, viņa panākumiem</a:t>
            </a:r>
          </a:p>
          <a:p>
            <a:pPr marL="0" indent="0">
              <a:buNone/>
            </a:pPr>
            <a:r>
              <a:rPr lang="lv-LV" dirty="0">
                <a:latin typeface="Times New Roman" panose="02020603050405020304" pitchFamily="18" charset="0"/>
                <a:cs typeface="Times New Roman" panose="02020603050405020304" pitchFamily="18" charset="0"/>
              </a:rPr>
              <a:t> - vēlme papildināt sava sociālā tīkla profila saturu</a:t>
            </a:r>
          </a:p>
          <a:p>
            <a:pPr marL="0" indent="0">
              <a:buNone/>
            </a:pPr>
            <a:r>
              <a:rPr lang="lv-LV" dirty="0">
                <a:latin typeface="Times New Roman" panose="02020603050405020304" pitchFamily="18" charset="0"/>
                <a:cs typeface="Times New Roman" panose="02020603050405020304" pitchFamily="18" charset="0"/>
              </a:rPr>
              <a:t> - vienkārši sekot saviem </a:t>
            </a:r>
            <a:r>
              <a:rPr lang="lv-LV" dirty="0" smtClean="0">
                <a:latin typeface="Times New Roman" panose="02020603050405020304" pitchFamily="18" charset="0"/>
                <a:cs typeface="Times New Roman" panose="02020603050405020304" pitchFamily="18" charset="0"/>
              </a:rPr>
              <a:t>vienaudžiem, kuri rīkojas līdzīgi</a:t>
            </a:r>
          </a:p>
          <a:p>
            <a:pPr marL="0" indent="0">
              <a:buNone/>
            </a:pPr>
            <a:endParaRPr lang="lv-LV" dirty="0"/>
          </a:p>
          <a:p>
            <a:pPr marL="0" indent="0">
              <a:buNone/>
            </a:pPr>
            <a:r>
              <a:rPr lang="lv-LV" sz="1100" i="1" dirty="0" smtClean="0">
                <a:hlinkClick r:id="rId2"/>
              </a:rPr>
              <a:t>http</a:t>
            </a:r>
            <a:r>
              <a:rPr lang="lv-LV" sz="1100" i="1" dirty="0">
                <a:hlinkClick r:id="rId2"/>
              </a:rPr>
              <a:t>://</a:t>
            </a:r>
            <a:r>
              <a:rPr lang="lv-LV" sz="1100" i="1" dirty="0" smtClean="0">
                <a:hlinkClick r:id="rId2"/>
              </a:rPr>
              <a:t>www.businesswire.com/news/home/20101006006722/en/Digital-Birth-Online-World</a:t>
            </a:r>
            <a:r>
              <a:rPr lang="lv-LV" sz="1100" i="1" dirty="0" smtClean="0"/>
              <a:t>, </a:t>
            </a:r>
            <a:r>
              <a:rPr lang="en-US" sz="1100" i="1" dirty="0"/>
              <a:t>The research was conducted by Research Now among 2200 mothers with young (under two) children during the week of 27 September. Mothers in the EU5 (UK, Germany, France, Italy, Spain), Canada, the USA, Australia, New Zealand and Japan were polled.</a:t>
            </a:r>
            <a:r>
              <a:rPr lang="en-US" sz="1100" dirty="0"/>
              <a:t> </a:t>
            </a:r>
            <a:endParaRPr lang="lv-LV" sz="1100" i="1" dirty="0"/>
          </a:p>
        </p:txBody>
      </p:sp>
    </p:spTree>
    <p:extLst>
      <p:ext uri="{BB962C8B-B14F-4D97-AF65-F5344CB8AC3E}">
        <p14:creationId xmlns:p14="http://schemas.microsoft.com/office/powerpoint/2010/main" val="1938754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Vēl kāds pētījums..</a:t>
            </a:r>
            <a:endParaRPr lang="lv-LV" dirty="0"/>
          </a:p>
        </p:txBody>
      </p:sp>
      <p:sp>
        <p:nvSpPr>
          <p:cNvPr id="3" name="Content Placeholder 2"/>
          <p:cNvSpPr>
            <a:spLocks noGrp="1"/>
          </p:cNvSpPr>
          <p:nvPr>
            <p:ph idx="1"/>
          </p:nvPr>
        </p:nvSpPr>
        <p:spPr>
          <a:xfrm>
            <a:off x="581192" y="2180496"/>
            <a:ext cx="11029615" cy="4258941"/>
          </a:xfrm>
        </p:spPr>
        <p:txBody>
          <a:bodyPr>
            <a:normAutofit/>
          </a:bodyPr>
          <a:lstStyle/>
          <a:p>
            <a:pPr marL="0" indent="0">
              <a:buNone/>
            </a:pPr>
            <a:r>
              <a:rPr lang="lv-LV" b="1" dirty="0" smtClean="0">
                <a:latin typeface="Times New Roman" panose="02020603050405020304" pitchFamily="18" charset="0"/>
                <a:cs typeface="Times New Roman" panose="02020603050405020304" pitchFamily="18" charset="0"/>
              </a:rPr>
              <a:t>33% - publicējuši informāciju par savu bērnu sociālajos portālos</a:t>
            </a:r>
          </a:p>
          <a:p>
            <a:pPr marL="0" indent="0">
              <a:buNone/>
            </a:pPr>
            <a:r>
              <a:rPr lang="lv-LV" b="1" dirty="0" smtClean="0">
                <a:latin typeface="Times New Roman" panose="02020603050405020304" pitchFamily="18" charset="0"/>
                <a:cs typeface="Times New Roman" panose="02020603050405020304" pitchFamily="18" charset="0"/>
              </a:rPr>
              <a:t>No tiem:</a:t>
            </a:r>
          </a:p>
          <a:p>
            <a:pPr marL="0" indent="0">
              <a:buNone/>
            </a:pPr>
            <a:r>
              <a:rPr lang="lv-LV" b="1" dirty="0" smtClean="0">
                <a:latin typeface="Times New Roman" panose="02020603050405020304" pitchFamily="18" charset="0"/>
                <a:cs typeface="Times New Roman" panose="02020603050405020304" pitchFamily="18" charset="0"/>
              </a:rPr>
              <a:t> 88% - publicējuši sava bērna bildes</a:t>
            </a:r>
          </a:p>
          <a:p>
            <a:pPr marL="0" indent="0">
              <a:buNone/>
            </a:pPr>
            <a:r>
              <a:rPr lang="lv-LV" b="1" dirty="0" smtClean="0">
                <a:latin typeface="Times New Roman" panose="02020603050405020304" pitchFamily="18" charset="0"/>
                <a:cs typeface="Times New Roman" panose="02020603050405020304" pitchFamily="18" charset="0"/>
              </a:rPr>
              <a:t>42%  - publicējuši informāciju par sava bērna aktivitātēm internetā</a:t>
            </a:r>
            <a:endParaRPr lang="lv-LV" b="1" dirty="0">
              <a:latin typeface="Times New Roman" panose="02020603050405020304" pitchFamily="18" charset="0"/>
              <a:cs typeface="Times New Roman" panose="02020603050405020304" pitchFamily="18" charset="0"/>
            </a:endParaRPr>
          </a:p>
          <a:p>
            <a:pPr marL="0" indent="0">
              <a:buNone/>
            </a:pPr>
            <a:r>
              <a:rPr lang="lv-LV" b="1" dirty="0" smtClean="0">
                <a:latin typeface="Times New Roman" panose="02020603050405020304" pitchFamily="18" charset="0"/>
                <a:cs typeface="Times New Roman" panose="02020603050405020304" pitchFamily="18" charset="0"/>
              </a:rPr>
              <a:t>14%  - ievietojuši video, kur redzams viņu bērns</a:t>
            </a:r>
          </a:p>
          <a:p>
            <a:pPr marL="0" indent="0">
              <a:buNone/>
            </a:pPr>
            <a:endParaRPr lang="lv-LV" i="1" dirty="0" smtClean="0">
              <a:latin typeface="Times New Roman" panose="02020603050405020304" pitchFamily="18" charset="0"/>
              <a:cs typeface="Times New Roman" panose="02020603050405020304" pitchFamily="18" charset="0"/>
            </a:endParaRPr>
          </a:p>
          <a:p>
            <a:pPr marL="0" indent="0">
              <a:buNone/>
            </a:pPr>
            <a:endParaRPr lang="lv-LV" i="1" dirty="0">
              <a:latin typeface="Times New Roman" panose="02020603050405020304" pitchFamily="18" charset="0"/>
              <a:cs typeface="Times New Roman" panose="02020603050405020304" pitchFamily="18" charset="0"/>
            </a:endParaRPr>
          </a:p>
          <a:p>
            <a:pPr marL="0" indent="0">
              <a:buNone/>
            </a:pPr>
            <a:r>
              <a:rPr lang="en-US" i="1" dirty="0" err="1" smtClean="0">
                <a:latin typeface="Times New Roman" panose="02020603050405020304" pitchFamily="18" charset="0"/>
                <a:cs typeface="Times New Roman" panose="02020603050405020304" pitchFamily="18" charset="0"/>
              </a:rPr>
              <a:t>Holloway,D</a:t>
            </a:r>
            <a:r>
              <a:rPr lang="en-US" i="1" dirty="0">
                <a:latin typeface="Times New Roman" panose="02020603050405020304" pitchFamily="18" charset="0"/>
                <a:cs typeface="Times New Roman" panose="02020603050405020304" pitchFamily="18" charset="0"/>
              </a:rPr>
              <a:t>., Green, L. and Livingstone, S. (2013). Zero to eight. Young children and their internet use. LSE, London: EU Kids Online</a:t>
            </a:r>
            <a:r>
              <a:rPr lang="en-US" i="1" dirty="0" smtClean="0">
                <a:latin typeface="Times New Roman" panose="02020603050405020304" pitchFamily="18" charset="0"/>
                <a:cs typeface="Times New Roman" panose="02020603050405020304" pitchFamily="18" charset="0"/>
              </a:rPr>
              <a:t>.</a:t>
            </a:r>
            <a:r>
              <a:rPr lang="lv-LV" i="1" dirty="0" smtClean="0">
                <a:latin typeface="Times New Roman" panose="02020603050405020304" pitchFamily="18" charset="0"/>
                <a:cs typeface="Times New Roman" panose="02020603050405020304" pitchFamily="18" charset="0"/>
              </a:rPr>
              <a:t> Vācijā veikts pētījums, 2012 (632 vecāki, kuriem ir bērni no 2 – 5 </a:t>
            </a:r>
            <a:r>
              <a:rPr lang="lv-LV" i="1" dirty="0" err="1" smtClean="0">
                <a:latin typeface="Times New Roman" panose="02020603050405020304" pitchFamily="18" charset="0"/>
                <a:cs typeface="Times New Roman" panose="02020603050405020304" pitchFamily="18" charset="0"/>
              </a:rPr>
              <a:t>g.v</a:t>
            </a:r>
            <a:r>
              <a:rPr lang="lv-LV" i="1" dirty="0" smtClean="0">
                <a:latin typeface="Times New Roman" panose="02020603050405020304" pitchFamily="18" charset="0"/>
                <a:cs typeface="Times New Roman" panose="02020603050405020304" pitchFamily="18" charset="0"/>
              </a:rPr>
              <a:t>.)</a:t>
            </a:r>
            <a:endParaRPr lang="en-US" i="1"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424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a:t>Internets – «pasaules mēroga afišas dēlis»</a:t>
            </a:r>
            <a:br>
              <a:rPr lang="lv-LV" dirty="0"/>
            </a:br>
            <a:endParaRPr lang="lv-LV" dirty="0"/>
          </a:p>
        </p:txBody>
      </p:sp>
      <p:sp>
        <p:nvSpPr>
          <p:cNvPr id="3" name="Content Placeholder 2"/>
          <p:cNvSpPr>
            <a:spLocks noGrp="1"/>
          </p:cNvSpPr>
          <p:nvPr>
            <p:ph idx="1"/>
          </p:nvPr>
        </p:nvSpPr>
        <p:spPr>
          <a:xfrm>
            <a:off x="581192" y="1844566"/>
            <a:ext cx="4993271" cy="4887310"/>
          </a:xfrm>
        </p:spPr>
        <p:txBody>
          <a:bodyPr>
            <a:normAutofit/>
          </a:bodyPr>
          <a:lstStyle/>
          <a:p>
            <a:r>
              <a:rPr lang="lv-LV" b="1" dirty="0" smtClean="0">
                <a:latin typeface="Times New Roman" panose="02020603050405020304" pitchFamily="18" charset="0"/>
                <a:cs typeface="Times New Roman" panose="02020603050405020304" pitchFamily="18" charset="0"/>
              </a:rPr>
              <a:t>Vai esat jebkad internetā publicējuši sava bērna bildes? </a:t>
            </a:r>
          </a:p>
          <a:p>
            <a:r>
              <a:rPr lang="lv-LV" b="1" dirty="0" smtClean="0">
                <a:latin typeface="Times New Roman" panose="02020603050405020304" pitchFamily="18" charset="0"/>
                <a:cs typeface="Times New Roman" panose="02020603050405020304" pitchFamily="18" charset="0"/>
              </a:rPr>
              <a:t>Vai </a:t>
            </a:r>
            <a:r>
              <a:rPr lang="lv-LV" b="1" dirty="0">
                <a:latin typeface="Times New Roman" panose="02020603050405020304" pitchFamily="18" charset="0"/>
                <a:cs typeface="Times New Roman" panose="02020603050405020304" pitchFamily="18" charset="0"/>
              </a:rPr>
              <a:t>esat kādreiz </a:t>
            </a:r>
            <a:r>
              <a:rPr lang="lv-LV" b="1" dirty="0" smtClean="0">
                <a:latin typeface="Times New Roman" panose="02020603050405020304" pitchFamily="18" charset="0"/>
                <a:cs typeface="Times New Roman" panose="02020603050405020304" pitchFamily="18" charset="0"/>
              </a:rPr>
              <a:t>padomājuši, kas redz šīs bildes? </a:t>
            </a:r>
          </a:p>
          <a:p>
            <a:r>
              <a:rPr lang="lv-LV" b="1" dirty="0" smtClean="0">
                <a:latin typeface="Times New Roman" panose="02020603050405020304" pitchFamily="18" charset="0"/>
                <a:cs typeface="Times New Roman" panose="02020603050405020304" pitchFamily="18" charset="0"/>
              </a:rPr>
              <a:t>Vai zināt, kādu dzīvi tās dzīvo?</a:t>
            </a:r>
          </a:p>
          <a:p>
            <a:pPr marL="0" indent="0">
              <a:buNone/>
            </a:pPr>
            <a:endParaRPr lang="lv-LV" dirty="0" smtClean="0">
              <a:latin typeface="Times New Roman" panose="02020603050405020304" pitchFamily="18" charset="0"/>
              <a:cs typeface="Times New Roman" panose="02020603050405020304" pitchFamily="18" charset="0"/>
            </a:endParaRPr>
          </a:p>
          <a:p>
            <a:pPr marL="0" indent="0">
              <a:buNone/>
            </a:pPr>
            <a:r>
              <a:rPr lang="lv-LV" b="1" dirty="0" smtClean="0">
                <a:latin typeface="Times New Roman" panose="02020603050405020304" pitchFamily="18" charset="0"/>
                <a:cs typeface="Times New Roman" panose="02020603050405020304" pitchFamily="18" charset="0"/>
              </a:rPr>
              <a:t>∞ </a:t>
            </a:r>
            <a:r>
              <a:rPr lang="lv-LV" dirty="0" smtClean="0">
                <a:latin typeface="Times New Roman" panose="02020603050405020304" pitchFamily="18" charset="0"/>
                <a:cs typeface="Times New Roman" panose="02020603050405020304" pitchFamily="18" charset="0"/>
              </a:rPr>
              <a:t>Veidojam bērna digitālo vēsturi, kas sekos viņam visu atlikušo mūžu! Ko bērns par to domās nākotnē?</a:t>
            </a:r>
          </a:p>
          <a:p>
            <a:pPr marL="0" indent="0">
              <a:buNone/>
            </a:pPr>
            <a:r>
              <a:rPr lang="lv-LV" b="1" dirty="0" smtClean="0">
                <a:latin typeface="Times New Roman" panose="02020603050405020304" pitchFamily="18" charset="0"/>
                <a:cs typeface="Times New Roman" panose="02020603050405020304" pitchFamily="18" charset="0"/>
              </a:rPr>
              <a:t>∞ </a:t>
            </a:r>
            <a:r>
              <a:rPr lang="lv-LV" dirty="0" smtClean="0">
                <a:latin typeface="Times New Roman" panose="02020603050405020304" pitchFamily="18" charset="0"/>
                <a:cs typeface="Times New Roman" panose="02020603050405020304" pitchFamily="18" charset="0"/>
              </a:rPr>
              <a:t>Vajadzība domāt par drošības iestatījumiem un privātuma sargāšanu! Pretējā gadījumā informācija nonāk uz «pasaules mēroga afišas dēļa».</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8427" y="2685430"/>
            <a:ext cx="6036344" cy="2941956"/>
          </a:xfrm>
          <a:prstGeom prst="rect">
            <a:avLst/>
          </a:prstGeom>
        </p:spPr>
      </p:pic>
    </p:spTree>
    <p:extLst>
      <p:ext uri="{BB962C8B-B14F-4D97-AF65-F5344CB8AC3E}">
        <p14:creationId xmlns:p14="http://schemas.microsoft.com/office/powerpoint/2010/main" val="3248030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a:r>
              <a:rPr lang="lv-LV" altLang="lv-LV" sz="5900" dirty="0"/>
              <a:t>Paldies par uzmanību!</a:t>
            </a:r>
            <a:endParaRPr lang="lv-LV" altLang="lv-LV" sz="6200" b="1" dirty="0"/>
          </a:p>
        </p:txBody>
      </p:sp>
      <p:sp>
        <p:nvSpPr>
          <p:cNvPr id="10243" name="Rectangle 3"/>
          <p:cNvSpPr>
            <a:spLocks noGrp="1" noChangeArrowheads="1"/>
          </p:cNvSpPr>
          <p:nvPr>
            <p:ph idx="1"/>
          </p:nvPr>
        </p:nvSpPr>
        <p:spPr/>
        <p:txBody>
          <a:bodyPr>
            <a:normAutofit/>
          </a:bodyPr>
          <a:lstStyle/>
          <a:p>
            <a:pPr algn="ctr">
              <a:buFontTx/>
              <a:buNone/>
            </a:pPr>
            <a:r>
              <a:rPr lang="lv-LV" altLang="lv-LV" sz="1600" b="1" dirty="0"/>
              <a:t/>
            </a:r>
            <a:br>
              <a:rPr lang="lv-LV" altLang="lv-LV" sz="1600" b="1" dirty="0"/>
            </a:br>
            <a:r>
              <a:rPr lang="lv-LV" altLang="lv-LV" sz="1600" b="1" dirty="0"/>
              <a:t/>
            </a:r>
            <a:br>
              <a:rPr lang="lv-LV" altLang="lv-LV" sz="1600" b="1" dirty="0"/>
            </a:br>
            <a:r>
              <a:rPr lang="lv-LV" altLang="lv-LV" sz="1600" b="1" dirty="0"/>
              <a:t/>
            </a:r>
            <a:br>
              <a:rPr lang="lv-LV" altLang="lv-LV" sz="1600" b="1" dirty="0"/>
            </a:br>
            <a:r>
              <a:rPr lang="lv-LV" altLang="lv-LV" sz="2600" b="1" dirty="0">
                <a:latin typeface="Times New Roman" panose="02020603050405020304" pitchFamily="18" charset="0"/>
                <a:cs typeface="Times New Roman" panose="02020603050405020304" pitchFamily="18" charset="0"/>
              </a:rPr>
              <a:t>Valsts bērnu tiesību aizsardzības inspekcija</a:t>
            </a:r>
            <a:br>
              <a:rPr lang="lv-LV" altLang="lv-LV" sz="2600" b="1" dirty="0">
                <a:latin typeface="Times New Roman" panose="02020603050405020304" pitchFamily="18" charset="0"/>
                <a:cs typeface="Times New Roman" panose="02020603050405020304" pitchFamily="18" charset="0"/>
              </a:rPr>
            </a:br>
            <a:r>
              <a:rPr lang="lv-LV" altLang="lv-LV" sz="2600" dirty="0">
                <a:latin typeface="Times New Roman" panose="02020603050405020304" pitchFamily="18" charset="0"/>
                <a:cs typeface="Times New Roman" panose="02020603050405020304" pitchFamily="18" charset="0"/>
              </a:rPr>
              <a:t>Tālrunis: 67359128</a:t>
            </a:r>
            <a:br>
              <a:rPr lang="lv-LV" altLang="lv-LV" sz="2600" dirty="0">
                <a:latin typeface="Times New Roman" panose="02020603050405020304" pitchFamily="18" charset="0"/>
                <a:cs typeface="Times New Roman" panose="02020603050405020304" pitchFamily="18" charset="0"/>
              </a:rPr>
            </a:br>
            <a:r>
              <a:rPr lang="lv-LV" altLang="lv-LV" sz="2600" dirty="0">
                <a:latin typeface="Times New Roman" panose="02020603050405020304" pitchFamily="18" charset="0"/>
                <a:cs typeface="Times New Roman" panose="02020603050405020304" pitchFamily="18" charset="0"/>
              </a:rPr>
              <a:t>Ventspils iela 53, Rīga, LV-1002</a:t>
            </a:r>
            <a:r>
              <a:rPr lang="lv-LV" altLang="lv-LV" sz="2600" dirty="0"/>
              <a:t/>
            </a:r>
            <a:br>
              <a:rPr lang="lv-LV" altLang="lv-LV" sz="2600" dirty="0"/>
            </a:br>
            <a:r>
              <a:rPr lang="lv-LV" altLang="lv-LV" sz="1100" b="1" dirty="0"/>
              <a:t/>
            </a:r>
            <a:br>
              <a:rPr lang="lv-LV" altLang="lv-LV" sz="1100" b="1" dirty="0"/>
            </a:br>
            <a:r>
              <a:rPr lang="lv-LV" altLang="lv-LV" sz="3000" b="1" dirty="0"/>
              <a:t/>
            </a:r>
            <a:br>
              <a:rPr lang="lv-LV" altLang="lv-LV" sz="3000" b="1" dirty="0"/>
            </a:br>
            <a:endParaRPr lang="lv-LV" altLang="lv-LV" sz="3000" b="1" dirty="0"/>
          </a:p>
        </p:txBody>
      </p:sp>
      <p:sp>
        <p:nvSpPr>
          <p:cNvPr id="10244" name="Rectangle 4"/>
          <p:cNvSpPr>
            <a:spLocks noChangeArrowheads="1"/>
          </p:cNvSpPr>
          <p:nvPr/>
        </p:nvSpPr>
        <p:spPr bwMode="auto">
          <a:xfrm>
            <a:off x="4007732" y="5068565"/>
            <a:ext cx="38163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lv-LV" altLang="lv-LV" sz="2400" b="1" dirty="0">
                <a:latin typeface="Times New Roman" panose="02020603050405020304" pitchFamily="18" charset="0"/>
                <a:cs typeface="Times New Roman" panose="02020603050405020304" pitchFamily="18" charset="0"/>
              </a:rPr>
              <a:t>Bērnu un pusaudžu </a:t>
            </a:r>
            <a:br>
              <a:rPr lang="lv-LV" altLang="lv-LV" sz="2400" b="1" dirty="0">
                <a:latin typeface="Times New Roman" panose="02020603050405020304" pitchFamily="18" charset="0"/>
                <a:cs typeface="Times New Roman" panose="02020603050405020304" pitchFamily="18" charset="0"/>
              </a:rPr>
            </a:br>
            <a:r>
              <a:rPr lang="lv-LV" altLang="lv-LV" sz="2400" b="1" dirty="0">
                <a:latin typeface="Times New Roman" panose="02020603050405020304" pitchFamily="18" charset="0"/>
                <a:cs typeface="Times New Roman" panose="02020603050405020304" pitchFamily="18" charset="0"/>
              </a:rPr>
              <a:t>uzticības tālrunis 116111</a:t>
            </a:r>
          </a:p>
        </p:txBody>
      </p:sp>
      <p:pic>
        <p:nvPicPr>
          <p:cNvPr id="10245" name="Picture 5" descr="../../../Local%20Settings/Temporary%20Internet%20Files/Local%20Settings/Temporary%20Internet%20Files/OLK2/header-phone_lat-3%20(2).gif"/>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961756" y="4882444"/>
            <a:ext cx="2665412" cy="158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0771452"/>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TC103457464[[fn=Dividend]]</Template>
  <TotalTime>356</TotalTime>
  <Words>526</Words>
  <Application>Microsoft Office PowerPoint</Application>
  <PresentationFormat>Custom</PresentationFormat>
  <Paragraphs>43</Paragraphs>
  <Slides>5</Slides>
  <Notes>3</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Dividend</vt:lpstr>
      <vt:lpstr>Mammu! Tēti!  Padomā pirms citiem rādi manas bildes internetā!</vt:lpstr>
      <vt:lpstr>Interneta drošības kompānijas «AVG» pētījums, Digital Birth: Welcome to the Online World, 2010 </vt:lpstr>
      <vt:lpstr>Vēl kāds pētījums..</vt:lpstr>
      <vt:lpstr>Internets – «pasaules mēroga afišas dēlis» </vt:lpstr>
      <vt:lpstr>Paldies par uzmanību!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Veja</dc:creator>
  <cp:lastModifiedBy>AmandaGruze</cp:lastModifiedBy>
  <cp:revision>74</cp:revision>
  <cp:lastPrinted>2014-04-24T14:34:22Z</cp:lastPrinted>
  <dcterms:created xsi:type="dcterms:W3CDTF">2014-04-24T12:38:34Z</dcterms:created>
  <dcterms:modified xsi:type="dcterms:W3CDTF">2014-04-25T04:52:05Z</dcterms:modified>
</cp:coreProperties>
</file>