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61" r:id="rId3"/>
    <p:sldId id="260" r:id="rId4"/>
    <p:sldId id="270" r:id="rId5"/>
    <p:sldId id="272" r:id="rId6"/>
    <p:sldId id="273" r:id="rId7"/>
    <p:sldId id="274" r:id="rId8"/>
    <p:sldId id="276" r:id="rId9"/>
    <p:sldId id="277" r:id="rId10"/>
    <p:sldId id="278" r:id="rId11"/>
    <p:sldId id="280" r:id="rId12"/>
    <p:sldId id="281" r:id="rId13"/>
    <p:sldId id="282" r:id="rId14"/>
    <p:sldId id="263" r:id="rId15"/>
    <p:sldId id="266" r:id="rId16"/>
    <p:sldId id="267" r:id="rId17"/>
    <p:sldId id="268" r:id="rId18"/>
    <p:sldId id="269" r:id="rId19"/>
    <p:sldId id="271" r:id="rId20"/>
    <p:sldId id="258" r:id="rId21"/>
  </p:sldIdLst>
  <p:sldSz cx="9144000" cy="6858000" type="screen4x3"/>
  <p:notesSz cx="6858000" cy="9144000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593B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106" d="100"/>
          <a:sy n="106" d="100"/>
        </p:scale>
        <p:origin x="6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73540254786039E-2"/>
          <c:y val="4.098463420227811E-2"/>
          <c:w val="0.90267445478460118"/>
          <c:h val="0.726880561831317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audžuģimenē</c:v>
                </c:pt>
              </c:strCache>
            </c:strRef>
          </c:tx>
          <c:marker>
            <c:symbol val="diamond"/>
            <c:size val="6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</c:numCache>
            </c:numRef>
          </c:cat>
          <c:val>
            <c:numRef>
              <c:f>Sheet1!$B$2:$B$18</c:f>
              <c:numCache>
                <c:formatCode>0.00</c:formatCode>
                <c:ptCount val="17"/>
                <c:pt idx="0" formatCode="0">
                  <c:v>0</c:v>
                </c:pt>
                <c:pt idx="1">
                  <c:v>0.01</c:v>
                </c:pt>
                <c:pt idx="2">
                  <c:v>8.9999999999999993E-3</c:v>
                </c:pt>
                <c:pt idx="3">
                  <c:v>0.01</c:v>
                </c:pt>
                <c:pt idx="4">
                  <c:v>2.7E-2</c:v>
                </c:pt>
                <c:pt idx="5">
                  <c:v>1.2999999999999999E-2</c:v>
                </c:pt>
                <c:pt idx="6">
                  <c:v>1.4999999999999999E-2</c:v>
                </c:pt>
                <c:pt idx="7" formatCode="0.0">
                  <c:v>5.6000000000000001E-2</c:v>
                </c:pt>
                <c:pt idx="8" formatCode="0.0">
                  <c:v>0.15</c:v>
                </c:pt>
                <c:pt idx="9" formatCode="0.0">
                  <c:v>0.30299999999999999</c:v>
                </c:pt>
                <c:pt idx="10" formatCode="0.0">
                  <c:v>0.42099999999999999</c:v>
                </c:pt>
                <c:pt idx="11" formatCode="0.0">
                  <c:v>0.56200000000000006</c:v>
                </c:pt>
                <c:pt idx="12" formatCode="0.0">
                  <c:v>0.75800000000000001</c:v>
                </c:pt>
                <c:pt idx="13" formatCode="0.0">
                  <c:v>0.88400000000000001</c:v>
                </c:pt>
                <c:pt idx="14" formatCode="0.0">
                  <c:v>1.099</c:v>
                </c:pt>
                <c:pt idx="15" formatCode="0.0">
                  <c:v>1.155</c:v>
                </c:pt>
                <c:pt idx="16" formatCode="0.0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aizbildnībā</c:v>
                </c:pt>
              </c:strCache>
            </c:strRef>
          </c:tx>
          <c:marker>
            <c:symbol val="square"/>
            <c:size val="6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</c:numCache>
            </c:numRef>
          </c:cat>
          <c:val>
            <c:numRef>
              <c:f>Sheet1!$C$2:$C$18</c:f>
              <c:numCache>
                <c:formatCode>0.0</c:formatCode>
                <c:ptCount val="17"/>
                <c:pt idx="0">
                  <c:v>6.58</c:v>
                </c:pt>
                <c:pt idx="1">
                  <c:v>7.657</c:v>
                </c:pt>
                <c:pt idx="2">
                  <c:v>7.9020000000000001</c:v>
                </c:pt>
                <c:pt idx="3">
                  <c:v>8.7409999999999997</c:v>
                </c:pt>
                <c:pt idx="4">
                  <c:v>9.1329999999999991</c:v>
                </c:pt>
                <c:pt idx="5">
                  <c:v>9.5909999999999993</c:v>
                </c:pt>
                <c:pt idx="6">
                  <c:v>9.4369999999999994</c:v>
                </c:pt>
                <c:pt idx="7">
                  <c:v>9.14</c:v>
                </c:pt>
                <c:pt idx="8">
                  <c:v>8.6829999999999998</c:v>
                </c:pt>
                <c:pt idx="9">
                  <c:v>8.2940000000000005</c:v>
                </c:pt>
                <c:pt idx="10">
                  <c:v>6.657</c:v>
                </c:pt>
                <c:pt idx="11">
                  <c:v>6.101</c:v>
                </c:pt>
                <c:pt idx="12">
                  <c:v>6.0439999999999996</c:v>
                </c:pt>
                <c:pt idx="13">
                  <c:v>5.5650000000000004</c:v>
                </c:pt>
                <c:pt idx="14">
                  <c:v>5.2030000000000003</c:v>
                </c:pt>
                <c:pt idx="15">
                  <c:v>5.0510000000000002</c:v>
                </c:pt>
                <c:pt idx="16">
                  <c:v>4.9000000000000004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iestādēs</c:v>
                </c:pt>
              </c:strCache>
            </c:strRef>
          </c:tx>
          <c:marker>
            <c:symbol val="triangle"/>
            <c:size val="6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</c:numCache>
            </c:numRef>
          </c:cat>
          <c:val>
            <c:numRef>
              <c:f>Sheet1!$D$2:$D$18</c:f>
              <c:numCache>
                <c:formatCode>0.0</c:formatCode>
                <c:ptCount val="17"/>
                <c:pt idx="0">
                  <c:v>3.3919999999999999</c:v>
                </c:pt>
                <c:pt idx="1">
                  <c:v>3.597</c:v>
                </c:pt>
                <c:pt idx="2">
                  <c:v>3.637</c:v>
                </c:pt>
                <c:pt idx="3">
                  <c:v>3.605</c:v>
                </c:pt>
                <c:pt idx="4">
                  <c:v>3.5960000000000001</c:v>
                </c:pt>
                <c:pt idx="5">
                  <c:v>3.5550000000000002</c:v>
                </c:pt>
                <c:pt idx="6">
                  <c:v>3.3959999999999999</c:v>
                </c:pt>
                <c:pt idx="7">
                  <c:v>2.86</c:v>
                </c:pt>
                <c:pt idx="8">
                  <c:v>2.6459999999999999</c:v>
                </c:pt>
                <c:pt idx="9">
                  <c:v>2.4380000000000002</c:v>
                </c:pt>
                <c:pt idx="10">
                  <c:v>2.4340000000000002</c:v>
                </c:pt>
                <c:pt idx="11">
                  <c:v>2.31</c:v>
                </c:pt>
                <c:pt idx="12">
                  <c:v>1.907</c:v>
                </c:pt>
                <c:pt idx="13">
                  <c:v>1.788</c:v>
                </c:pt>
                <c:pt idx="14">
                  <c:v>1.7989999999999999</c:v>
                </c:pt>
                <c:pt idx="15">
                  <c:v>1.889</c:v>
                </c:pt>
                <c:pt idx="16">
                  <c:v>1.7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kopā</c:v>
                </c:pt>
              </c:strCache>
            </c:strRef>
          </c:tx>
          <c:marker>
            <c:symbol val="x"/>
            <c:size val="6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</c:numCache>
            </c:numRef>
          </c:cat>
          <c:val>
            <c:numRef>
              <c:f>Sheet1!$E$2:$E$18</c:f>
              <c:numCache>
                <c:formatCode>0.0</c:formatCode>
                <c:ptCount val="17"/>
                <c:pt idx="0">
                  <c:v>9.9719999999999995</c:v>
                </c:pt>
                <c:pt idx="1">
                  <c:v>11.263999999999999</c:v>
                </c:pt>
                <c:pt idx="2">
                  <c:v>11.548</c:v>
                </c:pt>
                <c:pt idx="3">
                  <c:v>12.356</c:v>
                </c:pt>
                <c:pt idx="4">
                  <c:v>12.755999999999998</c:v>
                </c:pt>
                <c:pt idx="5">
                  <c:v>13.158999999999999</c:v>
                </c:pt>
                <c:pt idx="6">
                  <c:v>12.847999999999999</c:v>
                </c:pt>
                <c:pt idx="7">
                  <c:v>12.055999999999999</c:v>
                </c:pt>
                <c:pt idx="8">
                  <c:v>11.478999999999999</c:v>
                </c:pt>
                <c:pt idx="9">
                  <c:v>11.035000000000002</c:v>
                </c:pt>
                <c:pt idx="10">
                  <c:v>9.5120000000000005</c:v>
                </c:pt>
                <c:pt idx="11">
                  <c:v>8.9730000000000008</c:v>
                </c:pt>
                <c:pt idx="12">
                  <c:v>8.7089999999999996</c:v>
                </c:pt>
                <c:pt idx="13">
                  <c:v>8.2370000000000001</c:v>
                </c:pt>
                <c:pt idx="14">
                  <c:v>8.1010000000000009</c:v>
                </c:pt>
                <c:pt idx="15">
                  <c:v>8.0950000000000006</c:v>
                </c:pt>
                <c:pt idx="16">
                  <c:v>7.9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692312"/>
        <c:axId val="214692704"/>
      </c:lineChart>
      <c:catAx>
        <c:axId val="21469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4692704"/>
        <c:crosses val="autoZero"/>
        <c:auto val="1"/>
        <c:lblAlgn val="ctr"/>
        <c:lblOffset val="100"/>
        <c:noMultiLvlLbl val="0"/>
      </c:catAx>
      <c:valAx>
        <c:axId val="214692704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spPr>
          <a:ln w="9341">
            <a:noFill/>
          </a:ln>
        </c:spPr>
        <c:crossAx val="214692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289780077619664"/>
          <c:y val="0.9327902240325866"/>
          <c:w val="0.75420439844760667"/>
          <c:h val="6.924643584521385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765">
          <a:latin typeface="Times New Roman" pitchFamily="18" charset="0"/>
          <a:cs typeface="Times New Roman" pitchFamily="18" charset="0"/>
        </a:defRPr>
      </a:pPr>
      <a:endParaRPr lang="lv-LV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61310648023197E-4"/>
          <c:y val="0"/>
          <c:w val="0.98418121090601929"/>
          <c:h val="0.9876369636524632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>
                <c:manualLayout>
                  <c:x val="-0.16758389279498045"/>
                  <c:y val="-1.4801417191703661E-2"/>
                </c:manualLayout>
              </c:layout>
              <c:tx>
                <c:rich>
                  <a:bodyPr/>
                  <a:lstStyle/>
                  <a:p>
                    <a:r>
                      <a:rPr lang="en-US" sz="1199" dirty="0" err="1">
                        <a:latin typeface="Times New Roman" pitchFamily="18" charset="0"/>
                        <a:cs typeface="Times New Roman" pitchFamily="18" charset="0"/>
                      </a:rPr>
                      <a:t>bērnu</a:t>
                    </a:r>
                    <a:r>
                      <a:rPr lang="en-US" sz="1199" dirty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199" dirty="0" err="1">
                        <a:latin typeface="Times New Roman" pitchFamily="18" charset="0"/>
                        <a:cs typeface="Times New Roman" pitchFamily="18" charset="0"/>
                      </a:rPr>
                      <a:t>aprūpes</a:t>
                    </a:r>
                    <a:r>
                      <a:rPr lang="en-US" sz="1199" dirty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199" dirty="0" err="1">
                        <a:latin typeface="Times New Roman" pitchFamily="18" charset="0"/>
                        <a:cs typeface="Times New Roman" pitchFamily="18" charset="0"/>
                      </a:rPr>
                      <a:t>iestādē</a:t>
                    </a:r>
                    <a:r>
                      <a:rPr lang="en-US" sz="1199" dirty="0">
                        <a:latin typeface="Times New Roman" pitchFamily="18" charset="0"/>
                        <a:cs typeface="Times New Roman" pitchFamily="18" charset="0"/>
                      </a:rPr>
                      <a:t>
</a:t>
                    </a:r>
                    <a:r>
                      <a:rPr lang="en-US" sz="1199" dirty="0" smtClean="0">
                        <a:latin typeface="Times New Roman" pitchFamily="18" charset="0"/>
                        <a:cs typeface="Times New Roman" pitchFamily="18" charset="0"/>
                      </a:rPr>
                      <a:t>23% (1,9 tūkst.</a:t>
                    </a:r>
                    <a:r>
                      <a:rPr lang="en-US" sz="1199" baseline="0" dirty="0" smtClean="0">
                        <a:latin typeface="Times New Roman" pitchFamily="18" charset="0"/>
                        <a:cs typeface="Times New Roman" pitchFamily="18" charset="0"/>
                      </a:rPr>
                      <a:t> bērni)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495944628252898E-2"/>
                  <c:y val="-7.6900392604918572E-2"/>
                </c:manualLayout>
              </c:layout>
              <c:tx>
                <c:rich>
                  <a:bodyPr/>
                  <a:lstStyle/>
                  <a:p>
                    <a:r>
                      <a:rPr lang="lv-LV" sz="1199" dirty="0">
                        <a:latin typeface="Times New Roman" pitchFamily="18" charset="0"/>
                        <a:cs typeface="Times New Roman" pitchFamily="18" charset="0"/>
                      </a:rPr>
                      <a:t>audžuģimenē
14</a:t>
                    </a:r>
                    <a:r>
                      <a:rPr lang="lv-LV" sz="1199" dirty="0" smtClean="0">
                        <a:latin typeface="Times New Roman" pitchFamily="18" charset="0"/>
                        <a:cs typeface="Times New Roman" pitchFamily="18" charset="0"/>
                      </a:rPr>
                      <a:t>% (1,2 tūkst. bērnu)</a:t>
                    </a:r>
                    <a:endParaRPr lang="lv-LV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90264853256979"/>
                      <c:h val="0.1542111291702696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5764033273198927"/>
                  <c:y val="-5.7449196031750353E-2"/>
                </c:manualLayout>
              </c:layout>
              <c:tx>
                <c:rich>
                  <a:bodyPr/>
                  <a:lstStyle/>
                  <a:p>
                    <a:r>
                      <a:rPr lang="lv-LV" sz="1199"/>
                      <a:t>aizbildņu ģimenē
63% (5,1 tūkst. bērni)</a:t>
                    </a:r>
                    <a:endParaRPr lang="lv-LV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1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v-LV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bērnu aprūpes iestādē</c:v>
                </c:pt>
                <c:pt idx="1">
                  <c:v>audžuģimenē</c:v>
                </c:pt>
                <c:pt idx="2">
                  <c:v>aizbildņu ģimenē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22.091125894314047</c:v>
                </c:pt>
                <c:pt idx="1">
                  <c:v>15.840341408309275</c:v>
                </c:pt>
                <c:pt idx="2">
                  <c:v>62.068532697376675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bērnu aprūpes iestādē</c:v>
                </c:pt>
                <c:pt idx="1">
                  <c:v>audžuģimenē</c:v>
                </c:pt>
                <c:pt idx="2">
                  <c:v>aizbildņu ģimenē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1760</c:v>
                </c:pt>
                <c:pt idx="1">
                  <c:v>1262</c:v>
                </c:pt>
                <c:pt idx="2">
                  <c:v>4945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598">
          <a:latin typeface="Calibri" pitchFamily="34" charset="0"/>
        </a:defRPr>
      </a:pPr>
      <a:endParaRPr lang="lv-LV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lv-LV" dirty="0"/>
              <a:t>Aizbildņu skaits – </a:t>
            </a:r>
            <a:endParaRPr lang="lv-LV" dirty="0" smtClean="0"/>
          </a:p>
          <a:p>
            <a:pPr>
              <a:defRPr/>
            </a:pPr>
            <a:r>
              <a:rPr lang="lv-LV" dirty="0" smtClean="0"/>
              <a:t>4 132 personas</a:t>
            </a:r>
            <a:endParaRPr lang="en-US" dirty="0"/>
          </a:p>
        </c:rich>
      </c:tx>
      <c:layout>
        <c:manualLayout>
          <c:xMode val="edge"/>
          <c:yMode val="edge"/>
          <c:x val="0.14503660726619699"/>
          <c:y val="2.7981594893230939E-2"/>
        </c:manualLayout>
      </c:layout>
      <c:overlay val="0"/>
    </c:title>
    <c:autoTitleDeleted val="0"/>
    <c:view3D>
      <c:rotX val="4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060071608205149"/>
          <c:y val="0.34580213195966003"/>
          <c:w val="0.78681535384957246"/>
          <c:h val="0.5711438532965998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>
                <c:manualLayout>
                  <c:x val="-0.10070089758623763"/>
                  <c:y val="-6.1928307057084235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Vecvecāki</a:t>
                    </a:r>
                    <a:r>
                      <a:rPr lang="en-US" dirty="0"/>
                      <a:t>
50%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0289855072464"/>
                      <c:h val="0.1832524224484778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5.7971014492753624E-2"/>
                  <c:y val="-0.1310252267651125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1656314699793"/>
                      <c:h val="0.2157975901044166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661341605983174"/>
                  <c:y val="5.12527710219173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</c:spPr>
            <c:txPr>
              <a:bodyPr/>
              <a:lstStyle/>
              <a:p>
                <a:pPr>
                  <a:defRPr sz="1199"/>
                </a:pPr>
                <a:endParaRPr lang="lv-LV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vecvecāki</c:v>
                </c:pt>
                <c:pt idx="1">
                  <c:v>citi bērna radinieki</c:v>
                </c:pt>
                <c:pt idx="2">
                  <c:v>citas personas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2129</c:v>
                </c:pt>
                <c:pt idx="1">
                  <c:v>1024</c:v>
                </c:pt>
                <c:pt idx="2">
                  <c:v>979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vecvecāki</c:v>
                </c:pt>
                <c:pt idx="1">
                  <c:v>citi bērna radinieki</c:v>
                </c:pt>
                <c:pt idx="2">
                  <c:v>citas personas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2204</c:v>
                </c:pt>
                <c:pt idx="1">
                  <c:v>1069</c:v>
                </c:pt>
                <c:pt idx="2">
                  <c:v>1122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 w="25388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>
          <a:latin typeface="Times New Roman" pitchFamily="18" charset="0"/>
          <a:cs typeface="Times New Roman" pitchFamily="18" charset="0"/>
        </a:defRPr>
      </a:pPr>
      <a:endParaRPr lang="lv-LV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chemeClr val="accent1"/>
              </a:solidFill>
              <a:ln>
                <a:noFill/>
              </a:ln>
              <a:effectLst>
                <a:outerShdw blurRad="50800" dist="25400" algn="bl" rotWithShape="0">
                  <a:srgbClr val="000000">
                    <a:alpha val="60000"/>
                  </a:srgbClr>
                </a:outerShdw>
              </a:effectLst>
              <a:sp3d/>
            </c:spPr>
          </c:dPt>
          <c:dPt>
            <c:idx val="1"/>
            <c:bubble3D val="0"/>
            <c:explosion val="10"/>
            <c:spPr>
              <a:solidFill>
                <a:schemeClr val="accent2"/>
              </a:solidFill>
              <a:ln>
                <a:noFill/>
              </a:ln>
              <a:effectLst>
                <a:outerShdw blurRad="50800" dist="25400" algn="bl" rotWithShape="0">
                  <a:srgbClr val="000000">
                    <a:alpha val="60000"/>
                  </a:srgbClr>
                </a:outerShdw>
              </a:effectLst>
              <a:sp3d/>
            </c:spPr>
          </c:dPt>
          <c:dPt>
            <c:idx val="2"/>
            <c:bubble3D val="0"/>
            <c:explosion val="3"/>
            <c:spPr>
              <a:solidFill>
                <a:schemeClr val="accent3"/>
              </a:solidFill>
              <a:ln>
                <a:noFill/>
              </a:ln>
              <a:effectLst>
                <a:outerShdw blurRad="50800" dist="25400" algn="bl" rotWithShape="0">
                  <a:srgbClr val="000000">
                    <a:alpha val="60000"/>
                  </a:srgbClr>
                </a:outerShdw>
              </a:effectLst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lv-LV" sz="1600" b="0" i="0" u="none" strike="noStrike" kern="1200" baseline="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noProof="0" dirty="0" smtClean="0"/>
                      <a:t>14 iestādes</a:t>
                    </a:r>
                  </a:p>
                  <a:p>
                    <a:pPr>
                      <a:defRPr lang="lv-LV" sz="1600" noProof="0"/>
                    </a:pPr>
                    <a:fld id="{48F18C57-924D-43CC-B4B1-6DF90C62D08D}" type="PERCENTAGE">
                      <a:rPr lang="en-US" baseline="0" noProof="0" smtClean="0"/>
                      <a:pPr>
                        <a:defRPr lang="lv-LV" sz="1600" noProof="0"/>
                      </a:pPr>
                      <a:t>[PERCENTAGE]</a:t>
                    </a:fld>
                    <a:endParaRPr lang="lv-LV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lv-LV" sz="1600" b="0" i="0" u="none" strike="noStrike" kern="1200" baseline="0" noProof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 iestādes</a:t>
                    </a:r>
                    <a:r>
                      <a:rPr lang="en-US" baseline="0" dirty="0"/>
                      <a:t>
</a:t>
                    </a:r>
                    <a:fld id="{F7B521B6-D52C-4214-BE38-33562241B12E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11 iestādes</a:t>
                    </a:r>
                    <a:r>
                      <a:rPr lang="en-US" baseline="0" dirty="0"/>
                      <a:t>
</a:t>
                    </a:r>
                    <a:fld id="{2BBC36BE-FC77-4D79-959A-0D6541A27216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līdz 24 bērniem </c:v>
                </c:pt>
                <c:pt idx="1">
                  <c:v>no 25 līdz 50 bērniem</c:v>
                </c:pt>
                <c:pt idx="2">
                  <c:v>vairāk par 51 bērnu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</c:v>
                </c:pt>
                <c:pt idx="1">
                  <c:v>12</c:v>
                </c:pt>
                <c:pt idx="2">
                  <c:v>11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lang="lv-LV" noProof="1" dirty="0"/>
                    </a:pPr>
                    <a:r>
                      <a:rPr lang="en-US" noProof="1" smtClean="0"/>
                      <a:t>aizbild-nībā</a:t>
                    </a:r>
                    <a:r>
                      <a:rPr lang="en-US" noProof="1"/>
                      <a:t>
21%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8654582239720035E-2"/>
                  <c:y val="-0.1203435436748726"/>
                </c:manualLayout>
              </c:layout>
              <c:tx>
                <c:rich>
                  <a:bodyPr/>
                  <a:lstStyle/>
                  <a:p>
                    <a:pPr>
                      <a:defRPr lang="lv-LV" noProof="1" dirty="0"/>
                    </a:pPr>
                    <a:r>
                      <a:rPr lang="lv-LV" noProof="1" smtClean="0"/>
                      <a:t>audžu-ģimenē</a:t>
                    </a:r>
                    <a:r>
                      <a:rPr lang="lv-LV" noProof="1"/>
                      <a:t>
37%</a:t>
                    </a:r>
                    <a:endParaRPr lang="lv-LV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lv-LV" noProof="1" dirty="0"/>
                </a:pPr>
                <a:endParaRPr lang="lv-LV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Sheet1!$A$1:$C$1</c:f>
              <c:strCache>
                <c:ptCount val="3"/>
                <c:pt idx="0">
                  <c:v>aizbildnībā</c:v>
                </c:pt>
                <c:pt idx="1">
                  <c:v>bērnu aprūpes iestādē</c:v>
                </c:pt>
                <c:pt idx="2">
                  <c:v>audžuģimenē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37855</c:v>
                </c:pt>
                <c:pt idx="1">
                  <c:v>78349</c:v>
                </c:pt>
                <c:pt idx="2">
                  <c:v>69113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 w="25410">
          <a:noFill/>
        </a:ln>
      </c:spPr>
    </c:plotArea>
    <c:plotVisOnly val="1"/>
    <c:dispBlanksAs val="zero"/>
    <c:showDLblsOverMax val="0"/>
  </c:chart>
  <c:txPr>
    <a:bodyPr/>
    <a:lstStyle/>
    <a:p>
      <a:pPr>
        <a:defRPr sz="1401">
          <a:latin typeface="Times New Roman" pitchFamily="18" charset="0"/>
          <a:cs typeface="Times New Roman" pitchFamily="18" charset="0"/>
        </a:defRPr>
      </a:pPr>
      <a:endParaRPr lang="lv-LV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D8FCB-A13C-4260-BEBA-61DB3B922A02}" type="doc">
      <dgm:prSet loTypeId="urn:microsoft.com/office/officeart/2005/8/layout/vList2" loCatId="list" qsTypeId="urn:microsoft.com/office/officeart/2005/8/quickstyle/simple3" qsCatId="simple" csTypeId="urn:microsoft.com/office/officeart/2005/8/colors/accent3_5" csCatId="accent3" phldr="1"/>
      <dgm:spPr/>
    </dgm:pt>
    <dgm:pt modelId="{B4F1F057-4665-4F87-8978-83E312402A60}">
      <dgm:prSet phldrT="[Text]" custT="1"/>
      <dgm:spPr/>
      <dgm:t>
        <a:bodyPr/>
        <a:lstStyle/>
        <a:p>
          <a:r>
            <a:rPr lang="lv-LV" altLang="ja-JP" sz="2000" dirty="0" smtClean="0">
              <a:latin typeface="Times New Roman" pitchFamily="18" charset="0"/>
              <a:cs typeface="Times New Roman" pitchFamily="18" charset="0"/>
            </a:rPr>
            <a:t>Mērķtiecīga virzība </a:t>
          </a:r>
          <a:r>
            <a:rPr lang="lv-LV" altLang="ja-JP" sz="2000" u="sng" dirty="0" smtClean="0">
              <a:latin typeface="Times New Roman" pitchFamily="18" charset="0"/>
              <a:cs typeface="Times New Roman" pitchFamily="18" charset="0"/>
            </a:rPr>
            <a:t>prom no aprūpes institūcijā</a:t>
          </a:r>
          <a:r>
            <a:rPr lang="lv-LV" altLang="ja-JP" sz="2000" dirty="0" smtClean="0">
              <a:latin typeface="Times New Roman" pitchFamily="18" charset="0"/>
              <a:cs typeface="Times New Roman" pitchFamily="18" charset="0"/>
            </a:rPr>
            <a:t> (85 % ārpusģimenes aprūpes bērnu dzīvo audžuģimenēs vai pie aizbildņa)</a:t>
          </a:r>
        </a:p>
        <a:p>
          <a:r>
            <a:rPr lang="lv-LV" altLang="ja-JP" sz="2000" i="1" dirty="0" smtClean="0">
              <a:latin typeface="Times New Roman" pitchFamily="18" charset="0"/>
              <a:cs typeface="Times New Roman" pitchFamily="18" charset="0"/>
            </a:rPr>
            <a:t>Nacionālās attīstības plāns 2014.- 2020.gadam</a:t>
          </a:r>
          <a:endParaRPr lang="lv-LV" sz="2000" i="1" dirty="0"/>
        </a:p>
      </dgm:t>
    </dgm:pt>
    <dgm:pt modelId="{04DAFAFA-631E-4D67-AD68-84F98CDE63D1}" type="parTrans" cxnId="{0D8CE0CE-A914-4588-8C5A-D3076092CF89}">
      <dgm:prSet/>
      <dgm:spPr/>
      <dgm:t>
        <a:bodyPr/>
        <a:lstStyle/>
        <a:p>
          <a:endParaRPr lang="lv-LV"/>
        </a:p>
      </dgm:t>
    </dgm:pt>
    <dgm:pt modelId="{52589C70-B24C-41A7-9A91-C51D570B9550}" type="sibTrans" cxnId="{0D8CE0CE-A914-4588-8C5A-D3076092CF89}">
      <dgm:prSet/>
      <dgm:spPr/>
      <dgm:t>
        <a:bodyPr/>
        <a:lstStyle/>
        <a:p>
          <a:endParaRPr lang="lv-LV"/>
        </a:p>
      </dgm:t>
    </dgm:pt>
    <dgm:pt modelId="{2EA26B14-9DFC-45AA-BC9D-67D01E228C0C}">
      <dgm:prSet custT="1"/>
      <dgm:spPr/>
      <dgm:t>
        <a:bodyPr/>
        <a:lstStyle/>
        <a:p>
          <a:r>
            <a:rPr lang="lv-LV" altLang="ja-JP" sz="2000" dirty="0" smtClean="0">
              <a:latin typeface="Times New Roman" pitchFamily="18" charset="0"/>
              <a:cs typeface="Times New Roman" pitchFamily="18" charset="0"/>
            </a:rPr>
            <a:t>Bērnam pēc ārpusģimenes aprūpes </a:t>
          </a:r>
          <a:r>
            <a:rPr lang="lv-LV" altLang="ja-JP" sz="2000" u="sng" dirty="0" smtClean="0">
              <a:latin typeface="Times New Roman" pitchFamily="18" charset="0"/>
              <a:cs typeface="Times New Roman" pitchFamily="18" charset="0"/>
            </a:rPr>
            <a:t>ir zināšanas un sociālās prasmes</a:t>
          </a:r>
          <a:r>
            <a:rPr lang="lv-LV" altLang="ja-JP" sz="2000" dirty="0" smtClean="0">
              <a:latin typeface="Times New Roman" pitchFamily="18" charset="0"/>
              <a:cs typeface="Times New Roman" pitchFamily="18" charset="0"/>
            </a:rPr>
            <a:t>, lai spētu būt pilnvērtīgs sabiedrības loceklis ar stabilu un atbildīgu attieksmi pret dzīvi</a:t>
          </a:r>
        </a:p>
      </dgm:t>
    </dgm:pt>
    <dgm:pt modelId="{125F1D9C-6FA3-47DE-81DD-088B0839A303}" type="parTrans" cxnId="{72C22831-B15D-4D42-B5C0-BA2379E48B8D}">
      <dgm:prSet/>
      <dgm:spPr/>
      <dgm:t>
        <a:bodyPr/>
        <a:lstStyle/>
        <a:p>
          <a:endParaRPr lang="lv-LV"/>
        </a:p>
      </dgm:t>
    </dgm:pt>
    <dgm:pt modelId="{3A5693CB-D85A-42CC-84CB-20978C6CE0AF}" type="sibTrans" cxnId="{72C22831-B15D-4D42-B5C0-BA2379E48B8D}">
      <dgm:prSet/>
      <dgm:spPr/>
      <dgm:t>
        <a:bodyPr/>
        <a:lstStyle/>
        <a:p>
          <a:endParaRPr lang="lv-LV"/>
        </a:p>
      </dgm:t>
    </dgm:pt>
    <dgm:pt modelId="{86EE57D2-4ADF-49ED-BFB1-3716C3156704}" type="pres">
      <dgm:prSet presAssocID="{CCDD8FCB-A13C-4260-BEBA-61DB3B922A02}" presName="linear" presStyleCnt="0">
        <dgm:presLayoutVars>
          <dgm:animLvl val="lvl"/>
          <dgm:resizeHandles val="exact"/>
        </dgm:presLayoutVars>
      </dgm:prSet>
      <dgm:spPr/>
    </dgm:pt>
    <dgm:pt modelId="{A8959ADE-D8C1-492A-A907-9E419872F706}" type="pres">
      <dgm:prSet presAssocID="{B4F1F057-4665-4F87-8978-83E312402A60}" presName="parentText" presStyleLbl="node1" presStyleIdx="0" presStyleCnt="2" custScaleY="156085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8DAEBB3-5E29-4046-913B-90A7264CD23D}" type="pres">
      <dgm:prSet presAssocID="{52589C70-B24C-41A7-9A91-C51D570B9550}" presName="spacer" presStyleCnt="0"/>
      <dgm:spPr/>
    </dgm:pt>
    <dgm:pt modelId="{C4AF0B4D-BB2D-414D-9C29-4C47147C471C}" type="pres">
      <dgm:prSet presAssocID="{2EA26B14-9DFC-45AA-BC9D-67D01E228C0C}" presName="parentText" presStyleLbl="node1" presStyleIdx="1" presStyleCnt="2" custScaleY="12842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79FA5599-AB2F-4758-9A19-D080DC4479D0}" type="presOf" srcId="{CCDD8FCB-A13C-4260-BEBA-61DB3B922A02}" destId="{86EE57D2-4ADF-49ED-BFB1-3716C3156704}" srcOrd="0" destOrd="0" presId="urn:microsoft.com/office/officeart/2005/8/layout/vList2"/>
    <dgm:cxn modelId="{0D8CE0CE-A914-4588-8C5A-D3076092CF89}" srcId="{CCDD8FCB-A13C-4260-BEBA-61DB3B922A02}" destId="{B4F1F057-4665-4F87-8978-83E312402A60}" srcOrd="0" destOrd="0" parTransId="{04DAFAFA-631E-4D67-AD68-84F98CDE63D1}" sibTransId="{52589C70-B24C-41A7-9A91-C51D570B9550}"/>
    <dgm:cxn modelId="{8EBAD0A2-E9BC-4EED-9E6D-F4AF92A4548A}" type="presOf" srcId="{2EA26B14-9DFC-45AA-BC9D-67D01E228C0C}" destId="{C4AF0B4D-BB2D-414D-9C29-4C47147C471C}" srcOrd="0" destOrd="0" presId="urn:microsoft.com/office/officeart/2005/8/layout/vList2"/>
    <dgm:cxn modelId="{72C22831-B15D-4D42-B5C0-BA2379E48B8D}" srcId="{CCDD8FCB-A13C-4260-BEBA-61DB3B922A02}" destId="{2EA26B14-9DFC-45AA-BC9D-67D01E228C0C}" srcOrd="1" destOrd="0" parTransId="{125F1D9C-6FA3-47DE-81DD-088B0839A303}" sibTransId="{3A5693CB-D85A-42CC-84CB-20978C6CE0AF}"/>
    <dgm:cxn modelId="{C63923AF-2174-4230-B303-C9D161E52D38}" type="presOf" srcId="{B4F1F057-4665-4F87-8978-83E312402A60}" destId="{A8959ADE-D8C1-492A-A907-9E419872F706}" srcOrd="0" destOrd="0" presId="urn:microsoft.com/office/officeart/2005/8/layout/vList2"/>
    <dgm:cxn modelId="{4407CB97-3BAA-418F-A148-6EA766D9E10F}" type="presParOf" srcId="{86EE57D2-4ADF-49ED-BFB1-3716C3156704}" destId="{A8959ADE-D8C1-492A-A907-9E419872F706}" srcOrd="0" destOrd="0" presId="urn:microsoft.com/office/officeart/2005/8/layout/vList2"/>
    <dgm:cxn modelId="{F45504D6-3F3E-4737-81BE-07A7709B1A0B}" type="presParOf" srcId="{86EE57D2-4ADF-49ED-BFB1-3716C3156704}" destId="{28DAEBB3-5E29-4046-913B-90A7264CD23D}" srcOrd="1" destOrd="0" presId="urn:microsoft.com/office/officeart/2005/8/layout/vList2"/>
    <dgm:cxn modelId="{AF1501F9-2622-415A-9346-9907C3EADA71}" type="presParOf" srcId="{86EE57D2-4ADF-49ED-BFB1-3716C3156704}" destId="{C4AF0B4D-BB2D-414D-9C29-4C47147C471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2CA186-DB3C-4076-861A-13F01CAF785A}" type="doc">
      <dgm:prSet loTypeId="urn:microsoft.com/office/officeart/2005/8/layout/vList2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lv-LV"/>
        </a:p>
      </dgm:t>
    </dgm:pt>
    <dgm:pt modelId="{A938D1A3-0F76-4B99-9A40-D12D4CAD25B2}">
      <dgm:prSet phldrT="[Text]"/>
      <dgm:spPr/>
      <dgm:t>
        <a:bodyPr/>
        <a:lstStyle/>
        <a:p>
          <a:r>
            <a:rPr lang="lv-LV" altLang="ja-JP" dirty="0" smtClean="0">
              <a:latin typeface="Times New Roman" pitchFamily="18" charset="0"/>
              <a:cs typeface="Times New Roman" pitchFamily="18" charset="0"/>
            </a:rPr>
            <a:t>Ģimeniska vide (aizbildnis, audžuģimene) </a:t>
          </a:r>
          <a:r>
            <a:rPr lang="lv-LV" altLang="ja-JP" u="sng" dirty="0" smtClean="0">
              <a:latin typeface="Times New Roman" pitchFamily="18" charset="0"/>
              <a:cs typeface="Times New Roman" pitchFamily="18" charset="0"/>
            </a:rPr>
            <a:t>prioritāri bērniem līdz 3 gadiem</a:t>
          </a:r>
          <a:endParaRPr lang="lv-LV" dirty="0"/>
        </a:p>
      </dgm:t>
    </dgm:pt>
    <dgm:pt modelId="{9EC0CCC9-02ED-4EF2-8342-EDA222AF3946}" type="parTrans" cxnId="{8C7D5395-9CDA-4DDE-9928-0E9CA296A3C5}">
      <dgm:prSet/>
      <dgm:spPr/>
      <dgm:t>
        <a:bodyPr/>
        <a:lstStyle/>
        <a:p>
          <a:endParaRPr lang="lv-LV"/>
        </a:p>
      </dgm:t>
    </dgm:pt>
    <dgm:pt modelId="{86AEAA56-E858-454F-B664-863F42C1A002}" type="sibTrans" cxnId="{8C7D5395-9CDA-4DDE-9928-0E9CA296A3C5}">
      <dgm:prSet/>
      <dgm:spPr/>
      <dgm:t>
        <a:bodyPr/>
        <a:lstStyle/>
        <a:p>
          <a:endParaRPr lang="lv-LV"/>
        </a:p>
      </dgm:t>
    </dgm:pt>
    <dgm:pt modelId="{4F1C953B-2867-4703-ACAA-F0DC6FC12F85}">
      <dgm:prSet phldrT="[Text]" phldr="1"/>
      <dgm:spPr/>
      <dgm:t>
        <a:bodyPr/>
        <a:lstStyle/>
        <a:p>
          <a:endParaRPr lang="lv-LV" dirty="0"/>
        </a:p>
      </dgm:t>
    </dgm:pt>
    <dgm:pt modelId="{022885C6-A45E-4FAF-992E-20F6A12F91E4}" type="parTrans" cxnId="{2731EFDA-2D95-46CB-BFFC-44D98E3847DD}">
      <dgm:prSet/>
      <dgm:spPr/>
      <dgm:t>
        <a:bodyPr/>
        <a:lstStyle/>
        <a:p>
          <a:endParaRPr lang="lv-LV"/>
        </a:p>
      </dgm:t>
    </dgm:pt>
    <dgm:pt modelId="{ED0CAD05-F15C-4B16-BBA8-45BD9DDA3AF4}" type="sibTrans" cxnId="{2731EFDA-2D95-46CB-BFFC-44D98E3847DD}">
      <dgm:prSet/>
      <dgm:spPr/>
      <dgm:t>
        <a:bodyPr/>
        <a:lstStyle/>
        <a:p>
          <a:endParaRPr lang="lv-LV"/>
        </a:p>
      </dgm:t>
    </dgm:pt>
    <dgm:pt modelId="{C0D024BA-AE76-4215-9158-EF473D443994}">
      <dgm:prSet phldrT="[Text]"/>
      <dgm:spPr/>
      <dgm:t>
        <a:bodyPr/>
        <a:lstStyle/>
        <a:p>
          <a:r>
            <a:rPr lang="lv-LV" altLang="ja-JP" dirty="0" smtClean="0">
              <a:latin typeface="Times New Roman" pitchFamily="18" charset="0"/>
              <a:cs typeface="Times New Roman" pitchFamily="18" charset="0"/>
            </a:rPr>
            <a:t>Bērns </a:t>
          </a:r>
          <a:r>
            <a:rPr lang="lv-LV" altLang="ja-JP" u="sng" dirty="0" smtClean="0">
              <a:latin typeface="Times New Roman" pitchFamily="18" charset="0"/>
              <a:cs typeface="Times New Roman" pitchFamily="18" charset="0"/>
            </a:rPr>
            <a:t>iestādē – tikai izņēmuma gadījumos, krīzes situācijās</a:t>
          </a:r>
          <a:endParaRPr lang="lv-LV" dirty="0"/>
        </a:p>
      </dgm:t>
    </dgm:pt>
    <dgm:pt modelId="{1521B8B2-F598-4651-9AB8-DDBC76BBBCEB}" type="parTrans" cxnId="{950E2D74-6CC1-4389-BCC3-135532705302}">
      <dgm:prSet/>
      <dgm:spPr/>
      <dgm:t>
        <a:bodyPr/>
        <a:lstStyle/>
        <a:p>
          <a:endParaRPr lang="lv-LV"/>
        </a:p>
      </dgm:t>
    </dgm:pt>
    <dgm:pt modelId="{6C13EE4D-513B-4317-AC9A-1AC5AB68C848}" type="sibTrans" cxnId="{950E2D74-6CC1-4389-BCC3-135532705302}">
      <dgm:prSet/>
      <dgm:spPr/>
      <dgm:t>
        <a:bodyPr/>
        <a:lstStyle/>
        <a:p>
          <a:endParaRPr lang="lv-LV"/>
        </a:p>
      </dgm:t>
    </dgm:pt>
    <dgm:pt modelId="{756E4EB9-08D8-4BE6-A339-F69DE17D3325}">
      <dgm:prSet phldrT="[Text]"/>
      <dgm:spPr/>
      <dgm:t>
        <a:bodyPr/>
        <a:lstStyle/>
        <a:p>
          <a:r>
            <a:rPr lang="lv-LV" altLang="ja-JP" dirty="0" smtClean="0">
              <a:latin typeface="Times New Roman" pitchFamily="18" charset="0"/>
              <a:cs typeface="Times New Roman" pitchFamily="18" charset="0"/>
            </a:rPr>
            <a:t>bērni līdz 3 gadiem – ne ilgāk par 3 mēnešiem, galējā situācijā - ne ilgāk par 6 mēnešiem</a:t>
          </a:r>
          <a:endParaRPr lang="lv-LV" dirty="0"/>
        </a:p>
      </dgm:t>
    </dgm:pt>
    <dgm:pt modelId="{BD133C89-9CDF-4F94-9EA5-BB7D054BB32E}" type="parTrans" cxnId="{A76B4910-B3F4-49E1-AE98-4CB36984B29A}">
      <dgm:prSet/>
      <dgm:spPr/>
      <dgm:t>
        <a:bodyPr/>
        <a:lstStyle/>
        <a:p>
          <a:endParaRPr lang="lv-LV"/>
        </a:p>
      </dgm:t>
    </dgm:pt>
    <dgm:pt modelId="{2F218844-24D9-4F36-8C7B-640A96CF02AD}" type="sibTrans" cxnId="{A76B4910-B3F4-49E1-AE98-4CB36984B29A}">
      <dgm:prSet/>
      <dgm:spPr/>
      <dgm:t>
        <a:bodyPr/>
        <a:lstStyle/>
        <a:p>
          <a:endParaRPr lang="lv-LV"/>
        </a:p>
      </dgm:t>
    </dgm:pt>
    <dgm:pt modelId="{D98969C4-ECED-43D0-A9AB-69CC9846922C}">
      <dgm:prSet phldrT="[Text]"/>
      <dgm:spPr/>
      <dgm:t>
        <a:bodyPr/>
        <a:lstStyle/>
        <a:p>
          <a:endParaRPr lang="lv-LV" dirty="0"/>
        </a:p>
      </dgm:t>
    </dgm:pt>
    <dgm:pt modelId="{AB9138F5-73C1-4A2F-81BF-A1523EA11584}" type="parTrans" cxnId="{D47A3F86-6FB3-4E2F-B294-5B3B498B8CB8}">
      <dgm:prSet/>
      <dgm:spPr/>
      <dgm:t>
        <a:bodyPr/>
        <a:lstStyle/>
        <a:p>
          <a:endParaRPr lang="lv-LV"/>
        </a:p>
      </dgm:t>
    </dgm:pt>
    <dgm:pt modelId="{DC2567C9-2083-4317-9FFC-0E9EF6EBD90D}" type="sibTrans" cxnId="{D47A3F86-6FB3-4E2F-B294-5B3B498B8CB8}">
      <dgm:prSet/>
      <dgm:spPr/>
      <dgm:t>
        <a:bodyPr/>
        <a:lstStyle/>
        <a:p>
          <a:endParaRPr lang="lv-LV"/>
        </a:p>
      </dgm:t>
    </dgm:pt>
    <dgm:pt modelId="{384ABED5-4609-4315-A473-E81E11887A79}">
      <dgm:prSet/>
      <dgm:spPr/>
      <dgm:t>
        <a:bodyPr/>
        <a:lstStyle/>
        <a:p>
          <a:r>
            <a:rPr lang="lv-LV" altLang="ja-JP" dirty="0" smtClean="0">
              <a:latin typeface="Times New Roman" pitchFamily="18" charset="0"/>
              <a:cs typeface="Times New Roman" pitchFamily="18" charset="0"/>
            </a:rPr>
            <a:t>bērni no 4 gadiem – ne ilgāk par 6 mēnešiem, galējā situācijā – ne ilgāk par gadu</a:t>
          </a:r>
        </a:p>
      </dgm:t>
    </dgm:pt>
    <dgm:pt modelId="{DB3C10FB-D4E8-4FEE-8B3B-126E4A283BA6}" type="parTrans" cxnId="{5ED71B5C-B93B-4749-934B-5CC95E6DCF4C}">
      <dgm:prSet/>
      <dgm:spPr/>
      <dgm:t>
        <a:bodyPr/>
        <a:lstStyle/>
        <a:p>
          <a:endParaRPr lang="lv-LV"/>
        </a:p>
      </dgm:t>
    </dgm:pt>
    <dgm:pt modelId="{2712F146-2BFD-4423-983F-C21ECDD17D6E}" type="sibTrans" cxnId="{5ED71B5C-B93B-4749-934B-5CC95E6DCF4C}">
      <dgm:prSet/>
      <dgm:spPr/>
      <dgm:t>
        <a:bodyPr/>
        <a:lstStyle/>
        <a:p>
          <a:endParaRPr lang="lv-LV"/>
        </a:p>
      </dgm:t>
    </dgm:pt>
    <dgm:pt modelId="{63EEB2B7-11A8-444D-8EDC-E5DED6C4C297}">
      <dgm:prSet/>
      <dgm:spPr/>
      <dgm:t>
        <a:bodyPr/>
        <a:lstStyle/>
        <a:p>
          <a:r>
            <a:rPr lang="lv-LV" altLang="ja-JP" dirty="0" smtClean="0">
              <a:latin typeface="Times New Roman" pitchFamily="18" charset="0"/>
              <a:cs typeface="Times New Roman" pitchFamily="18" charset="0"/>
            </a:rPr>
            <a:t>ja tomēr paliek iestādē – 15-18 gadu veci jaunieši uzturas «jauniešu mājā» sabiedriskā vidē</a:t>
          </a:r>
        </a:p>
      </dgm:t>
    </dgm:pt>
    <dgm:pt modelId="{AC88E873-79C0-4EA6-A016-91D4B4204E95}" type="parTrans" cxnId="{BB8BC7E5-1EF8-4E60-A5C1-14892AC662DB}">
      <dgm:prSet/>
      <dgm:spPr/>
      <dgm:t>
        <a:bodyPr/>
        <a:lstStyle/>
        <a:p>
          <a:endParaRPr lang="lv-LV"/>
        </a:p>
      </dgm:t>
    </dgm:pt>
    <dgm:pt modelId="{78FF02FE-F92D-4CE5-8892-B9EC14F492A5}" type="sibTrans" cxnId="{BB8BC7E5-1EF8-4E60-A5C1-14892AC662DB}">
      <dgm:prSet/>
      <dgm:spPr/>
      <dgm:t>
        <a:bodyPr/>
        <a:lstStyle/>
        <a:p>
          <a:endParaRPr lang="lv-LV"/>
        </a:p>
      </dgm:t>
    </dgm:pt>
    <dgm:pt modelId="{DD0A9D6F-B4C8-40AB-B473-23E59C7FC998}">
      <dgm:prSet/>
      <dgm:spPr/>
      <dgm:t>
        <a:bodyPr/>
        <a:lstStyle/>
        <a:p>
          <a:r>
            <a:rPr lang="lv-LV" altLang="ja-JP" u="sng" smtClean="0">
              <a:latin typeface="Times New Roman" pitchFamily="18" charset="0"/>
              <a:cs typeface="Times New Roman" pitchFamily="18" charset="0"/>
            </a:rPr>
            <a:t>Maz grupu, maz bērnu grupā</a:t>
          </a:r>
          <a:endParaRPr lang="lv-LV" altLang="ja-JP" u="sng" dirty="0" smtClean="0">
            <a:latin typeface="Times New Roman" pitchFamily="18" charset="0"/>
            <a:cs typeface="Times New Roman" pitchFamily="18" charset="0"/>
          </a:endParaRPr>
        </a:p>
      </dgm:t>
    </dgm:pt>
    <dgm:pt modelId="{26EE5E2B-7426-437C-9CD4-B86AEAD1DCBB}" type="parTrans" cxnId="{25BDC75E-A1D0-4888-A4B7-D9E0BB858652}">
      <dgm:prSet/>
      <dgm:spPr/>
      <dgm:t>
        <a:bodyPr/>
        <a:lstStyle/>
        <a:p>
          <a:endParaRPr lang="lv-LV"/>
        </a:p>
      </dgm:t>
    </dgm:pt>
    <dgm:pt modelId="{08E77B5C-55BC-496F-8239-A18402359FA3}" type="sibTrans" cxnId="{25BDC75E-A1D0-4888-A4B7-D9E0BB858652}">
      <dgm:prSet/>
      <dgm:spPr/>
      <dgm:t>
        <a:bodyPr/>
        <a:lstStyle/>
        <a:p>
          <a:endParaRPr lang="lv-LV"/>
        </a:p>
      </dgm:t>
    </dgm:pt>
    <dgm:pt modelId="{22860172-7457-4E09-98F7-3DCB9F508AFF}">
      <dgm:prSet/>
      <dgm:spPr/>
      <dgm:t>
        <a:bodyPr/>
        <a:lstStyle/>
        <a:p>
          <a:r>
            <a:rPr lang="lv-LV" altLang="ja-JP" dirty="0" smtClean="0">
              <a:latin typeface="Times New Roman" pitchFamily="18" charset="0"/>
              <a:cs typeface="Times New Roman" pitchFamily="18" charset="0"/>
            </a:rPr>
            <a:t>ne vairāk kā 3 grupas iestādē</a:t>
          </a:r>
          <a:endParaRPr lang="lv-LV" dirty="0"/>
        </a:p>
      </dgm:t>
    </dgm:pt>
    <dgm:pt modelId="{4579AC7C-5537-489D-88CF-3F0247C0E70B}" type="parTrans" cxnId="{EA0553FF-5E91-4C03-B777-18D89674506F}">
      <dgm:prSet/>
      <dgm:spPr/>
      <dgm:t>
        <a:bodyPr/>
        <a:lstStyle/>
        <a:p>
          <a:endParaRPr lang="lv-LV"/>
        </a:p>
      </dgm:t>
    </dgm:pt>
    <dgm:pt modelId="{A9EFE68D-9715-4F04-AA85-83E9F41B7582}" type="sibTrans" cxnId="{EA0553FF-5E91-4C03-B777-18D89674506F}">
      <dgm:prSet/>
      <dgm:spPr/>
      <dgm:t>
        <a:bodyPr/>
        <a:lstStyle/>
        <a:p>
          <a:endParaRPr lang="lv-LV"/>
        </a:p>
      </dgm:t>
    </dgm:pt>
    <dgm:pt modelId="{780675FD-C3D1-44E4-975C-406A866C6844}">
      <dgm:prSet/>
      <dgm:spPr/>
      <dgm:t>
        <a:bodyPr/>
        <a:lstStyle/>
        <a:p>
          <a:r>
            <a:rPr lang="lv-LV" altLang="ja-JP" smtClean="0">
              <a:latin typeface="Times New Roman" pitchFamily="18" charset="0"/>
              <a:cs typeface="Times New Roman" pitchFamily="18" charset="0"/>
            </a:rPr>
            <a:t>ne vairāk kā 8 bērni grupā</a:t>
          </a:r>
          <a:endParaRPr lang="lv-LV" dirty="0" smtClean="0">
            <a:latin typeface="Times New Roman" pitchFamily="18" charset="0"/>
            <a:cs typeface="Times New Roman" pitchFamily="18" charset="0"/>
          </a:endParaRPr>
        </a:p>
      </dgm:t>
    </dgm:pt>
    <dgm:pt modelId="{F32D7604-CE39-4025-AC75-3631ECA0EE3C}" type="parTrans" cxnId="{7460ED46-74C3-49DA-B997-151115BCDCAB}">
      <dgm:prSet/>
      <dgm:spPr/>
      <dgm:t>
        <a:bodyPr/>
        <a:lstStyle/>
        <a:p>
          <a:endParaRPr lang="lv-LV"/>
        </a:p>
      </dgm:t>
    </dgm:pt>
    <dgm:pt modelId="{2F3206C9-DD34-46D0-A4BE-68FAE1276CDC}" type="sibTrans" cxnId="{7460ED46-74C3-49DA-B997-151115BCDCAB}">
      <dgm:prSet/>
      <dgm:spPr/>
      <dgm:t>
        <a:bodyPr/>
        <a:lstStyle/>
        <a:p>
          <a:endParaRPr lang="lv-LV"/>
        </a:p>
      </dgm:t>
    </dgm:pt>
    <dgm:pt modelId="{D4B69FD9-C238-46D1-BFA0-08CED9CC31E8}" type="pres">
      <dgm:prSet presAssocID="{F22CA186-DB3C-4076-861A-13F01CAF78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72FE42A6-5A25-4D9D-8B4F-DD1AC7BC288C}" type="pres">
      <dgm:prSet presAssocID="{A938D1A3-0F76-4B99-9A40-D12D4CAD25B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DA482EC-9097-47DA-95F5-92FD7A3DACDD}" type="pres">
      <dgm:prSet presAssocID="{A938D1A3-0F76-4B99-9A40-D12D4CAD25B2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15D8444-2B7D-4492-B6CD-0CF8FEFAA000}" type="pres">
      <dgm:prSet presAssocID="{C0D024BA-AE76-4215-9158-EF473D44399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C3EFAA1F-4D8D-40BC-BE30-A8F4D076FC97}" type="pres">
      <dgm:prSet presAssocID="{C0D024BA-AE76-4215-9158-EF473D44399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2A89289-7221-43C8-9FE5-C0BF0F5E978C}" type="pres">
      <dgm:prSet presAssocID="{DD0A9D6F-B4C8-40AB-B473-23E59C7FC99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F86783F-3C81-493F-B68D-2141CE4F19F4}" type="pres">
      <dgm:prSet presAssocID="{DD0A9D6F-B4C8-40AB-B473-23E59C7FC998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EA0553FF-5E91-4C03-B777-18D89674506F}" srcId="{DD0A9D6F-B4C8-40AB-B473-23E59C7FC998}" destId="{22860172-7457-4E09-98F7-3DCB9F508AFF}" srcOrd="0" destOrd="0" parTransId="{4579AC7C-5537-489D-88CF-3F0247C0E70B}" sibTransId="{A9EFE68D-9715-4F04-AA85-83E9F41B7582}"/>
    <dgm:cxn modelId="{D47A3F86-6FB3-4E2F-B294-5B3B498B8CB8}" srcId="{C0D024BA-AE76-4215-9158-EF473D443994}" destId="{D98969C4-ECED-43D0-A9AB-69CC9846922C}" srcOrd="3" destOrd="0" parTransId="{AB9138F5-73C1-4A2F-81BF-A1523EA11584}" sibTransId="{DC2567C9-2083-4317-9FFC-0E9EF6EBD90D}"/>
    <dgm:cxn modelId="{7EA9ED4F-2B4E-4773-9523-60616840B237}" type="presOf" srcId="{756E4EB9-08D8-4BE6-A339-F69DE17D3325}" destId="{C3EFAA1F-4D8D-40BC-BE30-A8F4D076FC97}" srcOrd="0" destOrd="0" presId="urn:microsoft.com/office/officeart/2005/8/layout/vList2"/>
    <dgm:cxn modelId="{950E2D74-6CC1-4389-BCC3-135532705302}" srcId="{F22CA186-DB3C-4076-861A-13F01CAF785A}" destId="{C0D024BA-AE76-4215-9158-EF473D443994}" srcOrd="1" destOrd="0" parTransId="{1521B8B2-F598-4651-9AB8-DDBC76BBBCEB}" sibTransId="{6C13EE4D-513B-4317-AC9A-1AC5AB68C848}"/>
    <dgm:cxn modelId="{8C7D5395-9CDA-4DDE-9928-0E9CA296A3C5}" srcId="{F22CA186-DB3C-4076-861A-13F01CAF785A}" destId="{A938D1A3-0F76-4B99-9A40-D12D4CAD25B2}" srcOrd="0" destOrd="0" parTransId="{9EC0CCC9-02ED-4EF2-8342-EDA222AF3946}" sibTransId="{86AEAA56-E858-454F-B664-863F42C1A002}"/>
    <dgm:cxn modelId="{BB8BC7E5-1EF8-4E60-A5C1-14892AC662DB}" srcId="{C0D024BA-AE76-4215-9158-EF473D443994}" destId="{63EEB2B7-11A8-444D-8EDC-E5DED6C4C297}" srcOrd="2" destOrd="0" parTransId="{AC88E873-79C0-4EA6-A016-91D4B4204E95}" sibTransId="{78FF02FE-F92D-4CE5-8892-B9EC14F492A5}"/>
    <dgm:cxn modelId="{2731EFDA-2D95-46CB-BFFC-44D98E3847DD}" srcId="{A938D1A3-0F76-4B99-9A40-D12D4CAD25B2}" destId="{4F1C953B-2867-4703-ACAA-F0DC6FC12F85}" srcOrd="0" destOrd="0" parTransId="{022885C6-A45E-4FAF-992E-20F6A12F91E4}" sibTransId="{ED0CAD05-F15C-4B16-BBA8-45BD9DDA3AF4}"/>
    <dgm:cxn modelId="{931F69C7-3BEB-44EC-9C56-50862E2CF17E}" type="presOf" srcId="{A938D1A3-0F76-4B99-9A40-D12D4CAD25B2}" destId="{72FE42A6-5A25-4D9D-8B4F-DD1AC7BC288C}" srcOrd="0" destOrd="0" presId="urn:microsoft.com/office/officeart/2005/8/layout/vList2"/>
    <dgm:cxn modelId="{5ED71B5C-B93B-4749-934B-5CC95E6DCF4C}" srcId="{C0D024BA-AE76-4215-9158-EF473D443994}" destId="{384ABED5-4609-4315-A473-E81E11887A79}" srcOrd="1" destOrd="0" parTransId="{DB3C10FB-D4E8-4FEE-8B3B-126E4A283BA6}" sibTransId="{2712F146-2BFD-4423-983F-C21ECDD17D6E}"/>
    <dgm:cxn modelId="{A95A0677-36E3-40B8-8F16-C44DD5300DBD}" type="presOf" srcId="{63EEB2B7-11A8-444D-8EDC-E5DED6C4C297}" destId="{C3EFAA1F-4D8D-40BC-BE30-A8F4D076FC97}" srcOrd="0" destOrd="2" presId="urn:microsoft.com/office/officeart/2005/8/layout/vList2"/>
    <dgm:cxn modelId="{851830DF-0E3A-4D82-95B4-467182C27D10}" type="presOf" srcId="{F22CA186-DB3C-4076-861A-13F01CAF785A}" destId="{D4B69FD9-C238-46D1-BFA0-08CED9CC31E8}" srcOrd="0" destOrd="0" presId="urn:microsoft.com/office/officeart/2005/8/layout/vList2"/>
    <dgm:cxn modelId="{4AD3D699-2EEE-49F7-8AD6-B2531FA2B6FE}" type="presOf" srcId="{C0D024BA-AE76-4215-9158-EF473D443994}" destId="{115D8444-2B7D-4492-B6CD-0CF8FEFAA000}" srcOrd="0" destOrd="0" presId="urn:microsoft.com/office/officeart/2005/8/layout/vList2"/>
    <dgm:cxn modelId="{7B941FAE-3088-4EF7-8195-FCB6169875A7}" type="presOf" srcId="{4F1C953B-2867-4703-ACAA-F0DC6FC12F85}" destId="{9DA482EC-9097-47DA-95F5-92FD7A3DACDD}" srcOrd="0" destOrd="0" presId="urn:microsoft.com/office/officeart/2005/8/layout/vList2"/>
    <dgm:cxn modelId="{F8B3356B-2F45-48AF-9378-64B28388DC6F}" type="presOf" srcId="{DD0A9D6F-B4C8-40AB-B473-23E59C7FC998}" destId="{92A89289-7221-43C8-9FE5-C0BF0F5E978C}" srcOrd="0" destOrd="0" presId="urn:microsoft.com/office/officeart/2005/8/layout/vList2"/>
    <dgm:cxn modelId="{25BDC75E-A1D0-4888-A4B7-D9E0BB858652}" srcId="{F22CA186-DB3C-4076-861A-13F01CAF785A}" destId="{DD0A9D6F-B4C8-40AB-B473-23E59C7FC998}" srcOrd="2" destOrd="0" parTransId="{26EE5E2B-7426-437C-9CD4-B86AEAD1DCBB}" sibTransId="{08E77B5C-55BC-496F-8239-A18402359FA3}"/>
    <dgm:cxn modelId="{5E5894A5-9785-4910-B7FC-336E2FCA1965}" type="presOf" srcId="{384ABED5-4609-4315-A473-E81E11887A79}" destId="{C3EFAA1F-4D8D-40BC-BE30-A8F4D076FC97}" srcOrd="0" destOrd="1" presId="urn:microsoft.com/office/officeart/2005/8/layout/vList2"/>
    <dgm:cxn modelId="{ECEC63B6-0316-48D9-AD07-DF4E0347ED04}" type="presOf" srcId="{D98969C4-ECED-43D0-A9AB-69CC9846922C}" destId="{C3EFAA1F-4D8D-40BC-BE30-A8F4D076FC97}" srcOrd="0" destOrd="3" presId="urn:microsoft.com/office/officeart/2005/8/layout/vList2"/>
    <dgm:cxn modelId="{2BB76E52-1987-4772-A8D3-D0BCA93E5D33}" type="presOf" srcId="{22860172-7457-4E09-98F7-3DCB9F508AFF}" destId="{2F86783F-3C81-493F-B68D-2141CE4F19F4}" srcOrd="0" destOrd="0" presId="urn:microsoft.com/office/officeart/2005/8/layout/vList2"/>
    <dgm:cxn modelId="{A76B4910-B3F4-49E1-AE98-4CB36984B29A}" srcId="{C0D024BA-AE76-4215-9158-EF473D443994}" destId="{756E4EB9-08D8-4BE6-A339-F69DE17D3325}" srcOrd="0" destOrd="0" parTransId="{BD133C89-9CDF-4F94-9EA5-BB7D054BB32E}" sibTransId="{2F218844-24D9-4F36-8C7B-640A96CF02AD}"/>
    <dgm:cxn modelId="{C389B3A1-1C93-4CFD-B459-95AE77545B99}" type="presOf" srcId="{780675FD-C3D1-44E4-975C-406A866C6844}" destId="{2F86783F-3C81-493F-B68D-2141CE4F19F4}" srcOrd="0" destOrd="1" presId="urn:microsoft.com/office/officeart/2005/8/layout/vList2"/>
    <dgm:cxn modelId="{7460ED46-74C3-49DA-B997-151115BCDCAB}" srcId="{DD0A9D6F-B4C8-40AB-B473-23E59C7FC998}" destId="{780675FD-C3D1-44E4-975C-406A866C6844}" srcOrd="1" destOrd="0" parTransId="{F32D7604-CE39-4025-AC75-3631ECA0EE3C}" sibTransId="{2F3206C9-DD34-46D0-A4BE-68FAE1276CDC}"/>
    <dgm:cxn modelId="{E90A64E4-1F08-41F8-ADAF-16B8C99B7CA8}" type="presParOf" srcId="{D4B69FD9-C238-46D1-BFA0-08CED9CC31E8}" destId="{72FE42A6-5A25-4D9D-8B4F-DD1AC7BC288C}" srcOrd="0" destOrd="0" presId="urn:microsoft.com/office/officeart/2005/8/layout/vList2"/>
    <dgm:cxn modelId="{C89A78F4-EB2A-499A-ADB7-C288C65AC753}" type="presParOf" srcId="{D4B69FD9-C238-46D1-BFA0-08CED9CC31E8}" destId="{9DA482EC-9097-47DA-95F5-92FD7A3DACDD}" srcOrd="1" destOrd="0" presId="urn:microsoft.com/office/officeart/2005/8/layout/vList2"/>
    <dgm:cxn modelId="{E69C4279-9470-422C-9A70-BCB1BA43DEF5}" type="presParOf" srcId="{D4B69FD9-C238-46D1-BFA0-08CED9CC31E8}" destId="{115D8444-2B7D-4492-B6CD-0CF8FEFAA000}" srcOrd="2" destOrd="0" presId="urn:microsoft.com/office/officeart/2005/8/layout/vList2"/>
    <dgm:cxn modelId="{02FDAA59-E9C0-4618-B8F0-2BB576CD19E7}" type="presParOf" srcId="{D4B69FD9-C238-46D1-BFA0-08CED9CC31E8}" destId="{C3EFAA1F-4D8D-40BC-BE30-A8F4D076FC97}" srcOrd="3" destOrd="0" presId="urn:microsoft.com/office/officeart/2005/8/layout/vList2"/>
    <dgm:cxn modelId="{1CBDB0DF-400F-4C98-AC83-F5F67CB4C726}" type="presParOf" srcId="{D4B69FD9-C238-46D1-BFA0-08CED9CC31E8}" destId="{92A89289-7221-43C8-9FE5-C0BF0F5E978C}" srcOrd="4" destOrd="0" presId="urn:microsoft.com/office/officeart/2005/8/layout/vList2"/>
    <dgm:cxn modelId="{09C557C1-D8C2-4DA0-A810-167F2E129D2E}" type="presParOf" srcId="{D4B69FD9-C238-46D1-BFA0-08CED9CC31E8}" destId="{2F86783F-3C81-493F-B68D-2141CE4F19F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E43925-C9E5-4322-9BA4-3C86B4EF07B9}" type="doc">
      <dgm:prSet loTypeId="urn:microsoft.com/office/officeart/2005/8/layout/vList5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lv-LV"/>
        </a:p>
      </dgm:t>
    </dgm:pt>
    <dgm:pt modelId="{672F3082-BB24-43A5-B681-8A9879E11159}">
      <dgm:prSet phldrT="[Text]"/>
      <dgm:spPr/>
      <dgm:t>
        <a:bodyPr/>
        <a:lstStyle/>
        <a:p>
          <a:r>
            <a:rPr lang="lv-LV" b="0" dirty="0" smtClean="0">
              <a:latin typeface="Times New Roman" pitchFamily="18" charset="0"/>
              <a:cs typeface="Times New Roman" pitchFamily="18" charset="0"/>
            </a:rPr>
            <a:t>ESF </a:t>
          </a:r>
        </a:p>
        <a:p>
          <a:r>
            <a:rPr lang="lv-LV" b="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lv-LV" b="0" i="1" dirty="0" smtClean="0">
              <a:latin typeface="Times New Roman" pitchFamily="18" charset="0"/>
              <a:cs typeface="Times New Roman" pitchFamily="18" charset="0"/>
            </a:rPr>
            <a:t>2015. - 2020.:</a:t>
          </a:r>
          <a:r>
            <a:rPr lang="lv-LV" b="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lv-LV" b="0" i="1" dirty="0" smtClean="0">
              <a:latin typeface="Times New Roman" pitchFamily="18" charset="0"/>
              <a:cs typeface="Times New Roman" pitchFamily="18" charset="0"/>
            </a:rPr>
            <a:t>3 189 788 EUR)</a:t>
          </a:r>
          <a:endParaRPr lang="lv-LV" b="0" dirty="0"/>
        </a:p>
      </dgm:t>
    </dgm:pt>
    <dgm:pt modelId="{AEAC4313-9D62-42E1-BD5F-A2E2F110BE42}" type="parTrans" cxnId="{2B86305D-E1D6-496F-A201-FA8B21CEACC5}">
      <dgm:prSet/>
      <dgm:spPr/>
      <dgm:t>
        <a:bodyPr/>
        <a:lstStyle/>
        <a:p>
          <a:endParaRPr lang="lv-LV"/>
        </a:p>
      </dgm:t>
    </dgm:pt>
    <dgm:pt modelId="{4C5BE3F7-F54B-4F13-9939-427CB67C26C3}" type="sibTrans" cxnId="{2B86305D-E1D6-496F-A201-FA8B21CEACC5}">
      <dgm:prSet/>
      <dgm:spPr/>
      <dgm:t>
        <a:bodyPr/>
        <a:lstStyle/>
        <a:p>
          <a:endParaRPr lang="lv-LV"/>
        </a:p>
      </dgm:t>
    </dgm:pt>
    <dgm:pt modelId="{BEF96F1E-A76E-4A76-B02D-40A038C68BBA}">
      <dgm:prSet phldrT="[Text]" custT="1"/>
      <dgm:spPr/>
      <dgm:t>
        <a:bodyPr/>
        <a:lstStyle/>
        <a:p>
          <a:r>
            <a:rPr lang="lv-LV" sz="1400" dirty="0" smtClean="0">
              <a:latin typeface="Times New Roman" pitchFamily="18" charset="0"/>
              <a:cs typeface="Times New Roman" pitchFamily="18" charset="0"/>
            </a:rPr>
            <a:t>klientu vajadzību izpēte, </a:t>
          </a:r>
          <a:r>
            <a:rPr lang="lv-LV" sz="1400" dirty="0" err="1" smtClean="0">
              <a:latin typeface="Times New Roman" pitchFamily="18" charset="0"/>
              <a:cs typeface="Times New Roman" pitchFamily="18" charset="0"/>
            </a:rPr>
            <a:t>deinstitucionalizācijas</a:t>
          </a:r>
          <a:r>
            <a:rPr lang="lv-LV" sz="1400" dirty="0" smtClean="0">
              <a:latin typeface="Times New Roman" pitchFamily="18" charset="0"/>
              <a:cs typeface="Times New Roman" pitchFamily="18" charset="0"/>
            </a:rPr>
            <a:t> plānu izstrāde</a:t>
          </a:r>
          <a:endParaRPr lang="lv-LV" sz="1400" dirty="0"/>
        </a:p>
      </dgm:t>
    </dgm:pt>
    <dgm:pt modelId="{E7226699-0F58-4BA0-B4F2-ED30AEE61E69}" type="parTrans" cxnId="{2CC1858A-6EEA-4F83-B4A2-7BB9C8D30B16}">
      <dgm:prSet/>
      <dgm:spPr/>
      <dgm:t>
        <a:bodyPr/>
        <a:lstStyle/>
        <a:p>
          <a:endParaRPr lang="lv-LV"/>
        </a:p>
      </dgm:t>
    </dgm:pt>
    <dgm:pt modelId="{28B50876-7EF0-49D0-A1A6-26A5C8E37312}" type="sibTrans" cxnId="{2CC1858A-6EEA-4F83-B4A2-7BB9C8D30B16}">
      <dgm:prSet/>
      <dgm:spPr/>
      <dgm:t>
        <a:bodyPr/>
        <a:lstStyle/>
        <a:p>
          <a:endParaRPr lang="lv-LV"/>
        </a:p>
      </dgm:t>
    </dgm:pt>
    <dgm:pt modelId="{6F4E3642-3C3E-4B0A-9EBB-7503D77C94DB}">
      <dgm:prSet phldrT="[Text]"/>
      <dgm:spPr/>
      <dgm:t>
        <a:bodyPr/>
        <a:lstStyle/>
        <a:p>
          <a:r>
            <a:rPr lang="lv-LV" b="0" dirty="0" smtClean="0">
              <a:latin typeface="Times New Roman" pitchFamily="18" charset="0"/>
              <a:cs typeface="Times New Roman" pitchFamily="18" charset="0"/>
            </a:rPr>
            <a:t>ERAF </a:t>
          </a:r>
        </a:p>
        <a:p>
          <a:r>
            <a:rPr lang="lv-LV" b="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lv-LV" b="0" i="1" dirty="0" smtClean="0">
              <a:latin typeface="Times New Roman" pitchFamily="18" charset="0"/>
              <a:cs typeface="Times New Roman" pitchFamily="18" charset="0"/>
            </a:rPr>
            <a:t>2017.-2020.:</a:t>
          </a:r>
          <a:endParaRPr lang="lv-LV" b="0" dirty="0" smtClean="0">
            <a:latin typeface="Times New Roman" pitchFamily="18" charset="0"/>
            <a:cs typeface="Times New Roman" pitchFamily="18" charset="0"/>
          </a:endParaRPr>
        </a:p>
        <a:p>
          <a:r>
            <a:rPr lang="lv-LV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lv-LV" b="0" i="1" dirty="0" smtClean="0">
              <a:latin typeface="Times New Roman" pitchFamily="18" charset="0"/>
              <a:cs typeface="Times New Roman" pitchFamily="18" charset="0"/>
            </a:rPr>
            <a:t>9 974 331 EUR)</a:t>
          </a:r>
          <a:endParaRPr lang="lv-LV" b="0" dirty="0"/>
        </a:p>
      </dgm:t>
    </dgm:pt>
    <dgm:pt modelId="{82598714-75A4-4C9C-8CFD-AB3F80756B3B}" type="parTrans" cxnId="{43697F39-ACF7-4982-98D6-36315784CC02}">
      <dgm:prSet/>
      <dgm:spPr/>
      <dgm:t>
        <a:bodyPr/>
        <a:lstStyle/>
        <a:p>
          <a:endParaRPr lang="lv-LV"/>
        </a:p>
      </dgm:t>
    </dgm:pt>
    <dgm:pt modelId="{35508C93-A64F-482C-8F2F-E4534005E266}" type="sibTrans" cxnId="{43697F39-ACF7-4982-98D6-36315784CC02}">
      <dgm:prSet/>
      <dgm:spPr/>
      <dgm:t>
        <a:bodyPr/>
        <a:lstStyle/>
        <a:p>
          <a:endParaRPr lang="lv-LV"/>
        </a:p>
      </dgm:t>
    </dgm:pt>
    <dgm:pt modelId="{432D483F-2D75-4E89-890C-9121DF1A7302}">
      <dgm:prSet phldrT="[Text]"/>
      <dgm:spPr/>
      <dgm:t>
        <a:bodyPr/>
        <a:lstStyle/>
        <a:p>
          <a:r>
            <a:rPr lang="lv-LV" dirty="0" smtClean="0">
              <a:latin typeface="Times New Roman" pitchFamily="18" charset="0"/>
              <a:cs typeface="Times New Roman" pitchFamily="18" charset="0"/>
            </a:rPr>
            <a:t>“Jauniešu māju” izveide ārpusģimenes aprūpē esošiem pusaudžiem (vecumā no 15 līdz 18 gadiem)</a:t>
          </a:r>
          <a:endParaRPr lang="lv-LV" dirty="0"/>
        </a:p>
      </dgm:t>
    </dgm:pt>
    <dgm:pt modelId="{1F3B92FE-C682-48E7-A790-578EB04EA94C}" type="parTrans" cxnId="{0F9A0D42-073E-46C7-94F9-8E169FFD47E7}">
      <dgm:prSet/>
      <dgm:spPr/>
      <dgm:t>
        <a:bodyPr/>
        <a:lstStyle/>
        <a:p>
          <a:endParaRPr lang="lv-LV"/>
        </a:p>
      </dgm:t>
    </dgm:pt>
    <dgm:pt modelId="{5E07E132-2173-4BBC-8636-C2D609EA5A4B}" type="sibTrans" cxnId="{0F9A0D42-073E-46C7-94F9-8E169FFD47E7}">
      <dgm:prSet/>
      <dgm:spPr/>
      <dgm:t>
        <a:bodyPr/>
        <a:lstStyle/>
        <a:p>
          <a:endParaRPr lang="lv-LV"/>
        </a:p>
      </dgm:t>
    </dgm:pt>
    <dgm:pt modelId="{0B9E53DB-828A-4091-BA83-CB85B1592611}">
      <dgm:prSet phldrT="[Text]"/>
      <dgm:spPr/>
      <dgm:t>
        <a:bodyPr/>
        <a:lstStyle/>
        <a:p>
          <a:r>
            <a:rPr lang="lv-LV" b="0" dirty="0" smtClean="0">
              <a:latin typeface="Times New Roman" pitchFamily="18" charset="0"/>
              <a:cs typeface="Times New Roman" pitchFamily="18" charset="0"/>
            </a:rPr>
            <a:t>VALSTS BUDŽETS </a:t>
          </a:r>
          <a:r>
            <a:rPr lang="lv-LV" b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lv-LV" b="0" i="1" smtClean="0">
              <a:latin typeface="Times New Roman" pitchFamily="18" charset="0"/>
              <a:cs typeface="Times New Roman" pitchFamily="18" charset="0"/>
            </a:rPr>
            <a:t>2016/I-2020/IV:</a:t>
          </a:r>
          <a:r>
            <a:rPr lang="lv-LV" b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lv-LV" altLang="ja-JP" b="0" i="1" dirty="0" smtClean="0">
              <a:latin typeface="Times New Roman" pitchFamily="18" charset="0"/>
              <a:cs typeface="Times New Roman" pitchFamily="18" charset="0"/>
            </a:rPr>
            <a:t>990 000 LVL</a:t>
          </a:r>
          <a:r>
            <a:rPr lang="lv-LV" altLang="ja-JP" b="0" dirty="0" smtClean="0">
              <a:latin typeface="Times New Roman" pitchFamily="18" charset="0"/>
              <a:cs typeface="Times New Roman" pitchFamily="18" charset="0"/>
            </a:rPr>
            <a:t>)</a:t>
          </a:r>
          <a:endParaRPr lang="lv-LV" b="0" dirty="0"/>
        </a:p>
      </dgm:t>
    </dgm:pt>
    <dgm:pt modelId="{4F3B86F9-173B-4C89-8AE8-B7C960FA550A}" type="parTrans" cxnId="{588E8364-34A0-49B8-8993-D97F079B6372}">
      <dgm:prSet/>
      <dgm:spPr/>
      <dgm:t>
        <a:bodyPr/>
        <a:lstStyle/>
        <a:p>
          <a:endParaRPr lang="lv-LV"/>
        </a:p>
      </dgm:t>
    </dgm:pt>
    <dgm:pt modelId="{93E27DD6-B4DD-4878-82CD-49217743A635}" type="sibTrans" cxnId="{588E8364-34A0-49B8-8993-D97F079B6372}">
      <dgm:prSet/>
      <dgm:spPr/>
      <dgm:t>
        <a:bodyPr/>
        <a:lstStyle/>
        <a:p>
          <a:endParaRPr lang="lv-LV"/>
        </a:p>
      </dgm:t>
    </dgm:pt>
    <dgm:pt modelId="{4D16A629-6D6A-4083-9B58-E7986020582F}">
      <dgm:prSet phldrT="[Text]"/>
      <dgm:spPr/>
      <dgm:t>
        <a:bodyPr/>
        <a:lstStyle/>
        <a:p>
          <a:r>
            <a:rPr lang="lv-LV" dirty="0" smtClean="0">
              <a:latin typeface="Times New Roman" pitchFamily="18" charset="0"/>
              <a:cs typeface="Times New Roman" pitchFamily="18" charset="0"/>
            </a:rPr>
            <a:t>Bērnu sociālās aprūpes institūcijas pārveidotas par institūcijām alternatīvu pakalpojumu sniegšanai, prioritāri bērnu vajadzību nodrošināšanai (Daudzfunkcionāli centri- krīzes centrs, speciālisti, bērnu pieskatīšanas pakalpojumi, citi nepieciešamie pakalpojumi ģimenēm ar bērniem)</a:t>
          </a:r>
          <a:endParaRPr lang="lv-LV" dirty="0"/>
        </a:p>
      </dgm:t>
    </dgm:pt>
    <dgm:pt modelId="{EC114FC5-9746-40C9-826E-50453FF4D0D2}" type="parTrans" cxnId="{9C45891B-C480-4578-81FA-8B2127065284}">
      <dgm:prSet/>
      <dgm:spPr/>
      <dgm:t>
        <a:bodyPr/>
        <a:lstStyle/>
        <a:p>
          <a:endParaRPr lang="lv-LV"/>
        </a:p>
      </dgm:t>
    </dgm:pt>
    <dgm:pt modelId="{37191393-A0F6-4205-A1EB-28DEE26EAD46}" type="sibTrans" cxnId="{9C45891B-C480-4578-81FA-8B2127065284}">
      <dgm:prSet/>
      <dgm:spPr/>
      <dgm:t>
        <a:bodyPr/>
        <a:lstStyle/>
        <a:p>
          <a:endParaRPr lang="lv-LV"/>
        </a:p>
      </dgm:t>
    </dgm:pt>
    <dgm:pt modelId="{F66EE7A0-4129-46FE-8A7F-8190E838C065}">
      <dgm:prSet custT="1"/>
      <dgm:spPr/>
      <dgm:t>
        <a:bodyPr/>
        <a:lstStyle/>
        <a:p>
          <a:r>
            <a:rPr lang="lv-LV" sz="1400" dirty="0" smtClean="0">
              <a:latin typeface="Times New Roman" pitchFamily="18" charset="0"/>
              <a:cs typeface="Times New Roman" pitchFamily="18" charset="0"/>
            </a:rPr>
            <a:t>speciālistu apmācība</a:t>
          </a:r>
        </a:p>
      </dgm:t>
    </dgm:pt>
    <dgm:pt modelId="{A86B676E-39DB-4C3F-8F79-2183A017E590}" type="parTrans" cxnId="{BE962B03-4E04-4ED7-AA57-C49443F6D4DF}">
      <dgm:prSet/>
      <dgm:spPr/>
      <dgm:t>
        <a:bodyPr/>
        <a:lstStyle/>
        <a:p>
          <a:endParaRPr lang="lv-LV"/>
        </a:p>
      </dgm:t>
    </dgm:pt>
    <dgm:pt modelId="{C0CCB9DB-3B22-4AEC-B4E4-C5FD4D170856}" type="sibTrans" cxnId="{BE962B03-4E04-4ED7-AA57-C49443F6D4DF}">
      <dgm:prSet/>
      <dgm:spPr/>
      <dgm:t>
        <a:bodyPr/>
        <a:lstStyle/>
        <a:p>
          <a:endParaRPr lang="lv-LV"/>
        </a:p>
      </dgm:t>
    </dgm:pt>
    <dgm:pt modelId="{FB007E02-9130-4839-B67B-231A7AC27B5B}">
      <dgm:prSet custT="1"/>
      <dgm:spPr/>
      <dgm:t>
        <a:bodyPr/>
        <a:lstStyle/>
        <a:p>
          <a:r>
            <a:rPr lang="lv-LV" sz="1400" dirty="0" smtClean="0">
              <a:latin typeface="Times New Roman" pitchFamily="18" charset="0"/>
              <a:cs typeface="Times New Roman" pitchFamily="18" charset="0"/>
            </a:rPr>
            <a:t>informatīvi un izglītojoši pasākumi audžuģimeņu un aizbildņu skaita palielināšanai, bērna pamešanas novārtā un neatbilstošas aprūpes riska mazināšanai</a:t>
          </a:r>
        </a:p>
      </dgm:t>
    </dgm:pt>
    <dgm:pt modelId="{343D4E78-2418-4B4A-9403-8A99181CBD07}" type="parTrans" cxnId="{C100D64D-DCAB-4C56-8BB8-5061FB68BE7F}">
      <dgm:prSet/>
      <dgm:spPr/>
      <dgm:t>
        <a:bodyPr/>
        <a:lstStyle/>
        <a:p>
          <a:endParaRPr lang="lv-LV"/>
        </a:p>
      </dgm:t>
    </dgm:pt>
    <dgm:pt modelId="{D351339B-F2AE-4AAD-BD55-767EF78F8D6C}" type="sibTrans" cxnId="{C100D64D-DCAB-4C56-8BB8-5061FB68BE7F}">
      <dgm:prSet/>
      <dgm:spPr/>
      <dgm:t>
        <a:bodyPr/>
        <a:lstStyle/>
        <a:p>
          <a:endParaRPr lang="lv-LV"/>
        </a:p>
      </dgm:t>
    </dgm:pt>
    <dgm:pt modelId="{B87C5E9B-FE81-4A39-89A8-09C4F58F983B}">
      <dgm:prSet custT="1"/>
      <dgm:spPr/>
      <dgm:t>
        <a:bodyPr/>
        <a:lstStyle/>
        <a:p>
          <a:r>
            <a:rPr lang="lv-LV" sz="1400" dirty="0" smtClean="0">
              <a:latin typeface="Times New Roman" pitchFamily="18" charset="0"/>
              <a:cs typeface="Times New Roman" pitchFamily="18" charset="0"/>
            </a:rPr>
            <a:t>ģimeniskai videi pietuvināta pakalpojuma izveide ārpusģimenes aprūpes iestādēs esošiem bērniem</a:t>
          </a:r>
        </a:p>
      </dgm:t>
    </dgm:pt>
    <dgm:pt modelId="{238DF774-AD5E-4353-B402-E21FD5048215}" type="parTrans" cxnId="{0F58B0DB-9F9B-41F6-B9E5-5BD5034D0F21}">
      <dgm:prSet/>
      <dgm:spPr/>
      <dgm:t>
        <a:bodyPr/>
        <a:lstStyle/>
        <a:p>
          <a:endParaRPr lang="lv-LV"/>
        </a:p>
      </dgm:t>
    </dgm:pt>
    <dgm:pt modelId="{13CA6222-9259-4BD9-AE00-4648ACB6E118}" type="sibTrans" cxnId="{0F58B0DB-9F9B-41F6-B9E5-5BD5034D0F21}">
      <dgm:prSet/>
      <dgm:spPr/>
      <dgm:t>
        <a:bodyPr/>
        <a:lstStyle/>
        <a:p>
          <a:endParaRPr lang="lv-LV"/>
        </a:p>
      </dgm:t>
    </dgm:pt>
    <dgm:pt modelId="{ACA0F8EF-071B-40E5-A732-CF6A204F4A90}">
      <dgm:prSet/>
      <dgm:spPr/>
      <dgm:t>
        <a:bodyPr/>
        <a:lstStyle/>
        <a:p>
          <a:r>
            <a:rPr lang="lv-LV" dirty="0" smtClean="0">
              <a:latin typeface="Times New Roman" pitchFamily="18" charset="0"/>
              <a:cs typeface="Times New Roman" pitchFamily="18" charset="0"/>
            </a:rPr>
            <a:t>ģimeniskai videi pietuvinātu aprūpes pakalpojumu sniedzēju izveide ārpusģimenes aprūpē esošiem bērniem (līdz 8 bērniem grupā)</a:t>
          </a:r>
        </a:p>
      </dgm:t>
    </dgm:pt>
    <dgm:pt modelId="{9AFE36B3-4993-488B-86FA-B04ABB750745}" type="parTrans" cxnId="{0078B619-433B-431E-950A-64F8A6EBB7A3}">
      <dgm:prSet/>
      <dgm:spPr/>
      <dgm:t>
        <a:bodyPr/>
        <a:lstStyle/>
        <a:p>
          <a:endParaRPr lang="lv-LV"/>
        </a:p>
      </dgm:t>
    </dgm:pt>
    <dgm:pt modelId="{C06E450C-DF4C-4848-AD1B-44A20A1A29D2}" type="sibTrans" cxnId="{0078B619-433B-431E-950A-64F8A6EBB7A3}">
      <dgm:prSet/>
      <dgm:spPr/>
      <dgm:t>
        <a:bodyPr/>
        <a:lstStyle/>
        <a:p>
          <a:endParaRPr lang="lv-LV"/>
        </a:p>
      </dgm:t>
    </dgm:pt>
    <dgm:pt modelId="{8A775008-66FC-4EFC-8B3B-71939FF9442D}" type="pres">
      <dgm:prSet presAssocID="{60E43925-C9E5-4322-9BA4-3C86B4EF07B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127EBCB5-9848-47D3-99A9-C04FEF349D30}" type="pres">
      <dgm:prSet presAssocID="{672F3082-BB24-43A5-B681-8A9879E11159}" presName="linNode" presStyleCnt="0"/>
      <dgm:spPr/>
      <dgm:t>
        <a:bodyPr/>
        <a:lstStyle/>
        <a:p>
          <a:endParaRPr lang="lv-LV"/>
        </a:p>
      </dgm:t>
    </dgm:pt>
    <dgm:pt modelId="{CACCA376-8963-413E-A05A-986E3E01A358}" type="pres">
      <dgm:prSet presAssocID="{672F3082-BB24-43A5-B681-8A9879E1115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C12EF55-7712-46F6-AFFB-BBB71D8FD8D2}" type="pres">
      <dgm:prSet presAssocID="{672F3082-BB24-43A5-B681-8A9879E1115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77286A3-E575-42D1-9B37-9AC92956A37C}" type="pres">
      <dgm:prSet presAssocID="{4C5BE3F7-F54B-4F13-9939-427CB67C26C3}" presName="sp" presStyleCnt="0"/>
      <dgm:spPr/>
      <dgm:t>
        <a:bodyPr/>
        <a:lstStyle/>
        <a:p>
          <a:endParaRPr lang="lv-LV"/>
        </a:p>
      </dgm:t>
    </dgm:pt>
    <dgm:pt modelId="{690E8F51-527C-4B18-B770-D27CC4C88E38}" type="pres">
      <dgm:prSet presAssocID="{6F4E3642-3C3E-4B0A-9EBB-7503D77C94DB}" presName="linNode" presStyleCnt="0"/>
      <dgm:spPr/>
      <dgm:t>
        <a:bodyPr/>
        <a:lstStyle/>
        <a:p>
          <a:endParaRPr lang="lv-LV"/>
        </a:p>
      </dgm:t>
    </dgm:pt>
    <dgm:pt modelId="{29B992CC-E0B9-4256-BA7C-64F43F397F20}" type="pres">
      <dgm:prSet presAssocID="{6F4E3642-3C3E-4B0A-9EBB-7503D77C94D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C4F71B2-408B-401E-B029-B18CC53AE6E9}" type="pres">
      <dgm:prSet presAssocID="{6F4E3642-3C3E-4B0A-9EBB-7503D77C94D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60DAF988-9006-4778-8DCC-8CDF83822218}" type="pres">
      <dgm:prSet presAssocID="{35508C93-A64F-482C-8F2F-E4534005E266}" presName="sp" presStyleCnt="0"/>
      <dgm:spPr/>
      <dgm:t>
        <a:bodyPr/>
        <a:lstStyle/>
        <a:p>
          <a:endParaRPr lang="lv-LV"/>
        </a:p>
      </dgm:t>
    </dgm:pt>
    <dgm:pt modelId="{13F33ADD-41A4-4EAE-9532-78403EF546D6}" type="pres">
      <dgm:prSet presAssocID="{0B9E53DB-828A-4091-BA83-CB85B1592611}" presName="linNode" presStyleCnt="0"/>
      <dgm:spPr/>
      <dgm:t>
        <a:bodyPr/>
        <a:lstStyle/>
        <a:p>
          <a:endParaRPr lang="lv-LV"/>
        </a:p>
      </dgm:t>
    </dgm:pt>
    <dgm:pt modelId="{9C149516-2A59-4CAD-82A5-50EE67FA2F35}" type="pres">
      <dgm:prSet presAssocID="{0B9E53DB-828A-4091-BA83-CB85B1592611}" presName="parentText" presStyleLbl="node1" presStyleIdx="2" presStyleCnt="3" custScaleY="79478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A4B271F6-ED9B-461B-8B4D-63766BE15C0E}" type="pres">
      <dgm:prSet presAssocID="{0B9E53DB-828A-4091-BA83-CB85B1592611}" presName="descendantText" presStyleLbl="alignAccFollowNode1" presStyleIdx="2" presStyleCnt="3" custLinFactNeighborX="126" custLinFactNeighborY="572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1766BF73-E884-451C-AE42-B261211F0A39}" type="presOf" srcId="{FB007E02-9130-4839-B67B-231A7AC27B5B}" destId="{2C12EF55-7712-46F6-AFFB-BBB71D8FD8D2}" srcOrd="0" destOrd="2" presId="urn:microsoft.com/office/officeart/2005/8/layout/vList5"/>
    <dgm:cxn modelId="{FD84AEAA-6D16-498A-91AA-2B0AF0223C52}" type="presOf" srcId="{6F4E3642-3C3E-4B0A-9EBB-7503D77C94DB}" destId="{29B992CC-E0B9-4256-BA7C-64F43F397F20}" srcOrd="0" destOrd="0" presId="urn:microsoft.com/office/officeart/2005/8/layout/vList5"/>
    <dgm:cxn modelId="{588E8364-34A0-49B8-8993-D97F079B6372}" srcId="{60E43925-C9E5-4322-9BA4-3C86B4EF07B9}" destId="{0B9E53DB-828A-4091-BA83-CB85B1592611}" srcOrd="2" destOrd="0" parTransId="{4F3B86F9-173B-4C89-8AE8-B7C960FA550A}" sibTransId="{93E27DD6-B4DD-4878-82CD-49217743A635}"/>
    <dgm:cxn modelId="{0478001C-B380-4E7F-98E3-C1DF3CC7DDC7}" type="presOf" srcId="{BEF96F1E-A76E-4A76-B02D-40A038C68BBA}" destId="{2C12EF55-7712-46F6-AFFB-BBB71D8FD8D2}" srcOrd="0" destOrd="0" presId="urn:microsoft.com/office/officeart/2005/8/layout/vList5"/>
    <dgm:cxn modelId="{C9C142F5-EBBF-44F0-84A0-B5D2DEB215E0}" type="presOf" srcId="{432D483F-2D75-4E89-890C-9121DF1A7302}" destId="{DC4F71B2-408B-401E-B029-B18CC53AE6E9}" srcOrd="0" destOrd="0" presId="urn:microsoft.com/office/officeart/2005/8/layout/vList5"/>
    <dgm:cxn modelId="{6841EE6E-3353-480F-B324-933F0E4C1D44}" type="presOf" srcId="{60E43925-C9E5-4322-9BA4-3C86B4EF07B9}" destId="{8A775008-66FC-4EFC-8B3B-71939FF9442D}" srcOrd="0" destOrd="0" presId="urn:microsoft.com/office/officeart/2005/8/layout/vList5"/>
    <dgm:cxn modelId="{BD769DCB-C20A-4DBA-B8EE-8478BB24B895}" type="presOf" srcId="{F66EE7A0-4129-46FE-8A7F-8190E838C065}" destId="{2C12EF55-7712-46F6-AFFB-BBB71D8FD8D2}" srcOrd="0" destOrd="1" presId="urn:microsoft.com/office/officeart/2005/8/layout/vList5"/>
    <dgm:cxn modelId="{0078B619-433B-431E-950A-64F8A6EBB7A3}" srcId="{6F4E3642-3C3E-4B0A-9EBB-7503D77C94DB}" destId="{ACA0F8EF-071B-40E5-A732-CF6A204F4A90}" srcOrd="1" destOrd="0" parTransId="{9AFE36B3-4993-488B-86FA-B04ABB750745}" sibTransId="{C06E450C-DF4C-4848-AD1B-44A20A1A29D2}"/>
    <dgm:cxn modelId="{0F58B0DB-9F9B-41F6-B9E5-5BD5034D0F21}" srcId="{672F3082-BB24-43A5-B681-8A9879E11159}" destId="{B87C5E9B-FE81-4A39-89A8-09C4F58F983B}" srcOrd="3" destOrd="0" parTransId="{238DF774-AD5E-4353-B402-E21FD5048215}" sibTransId="{13CA6222-9259-4BD9-AE00-4648ACB6E118}"/>
    <dgm:cxn modelId="{7C882594-52F9-45C9-A9A7-0F1B75230374}" type="presOf" srcId="{0B9E53DB-828A-4091-BA83-CB85B1592611}" destId="{9C149516-2A59-4CAD-82A5-50EE67FA2F35}" srcOrd="0" destOrd="0" presId="urn:microsoft.com/office/officeart/2005/8/layout/vList5"/>
    <dgm:cxn modelId="{2B86305D-E1D6-496F-A201-FA8B21CEACC5}" srcId="{60E43925-C9E5-4322-9BA4-3C86B4EF07B9}" destId="{672F3082-BB24-43A5-B681-8A9879E11159}" srcOrd="0" destOrd="0" parTransId="{AEAC4313-9D62-42E1-BD5F-A2E2F110BE42}" sibTransId="{4C5BE3F7-F54B-4F13-9939-427CB67C26C3}"/>
    <dgm:cxn modelId="{0327C6C4-8DB3-42FF-9523-2A18D462A25A}" type="presOf" srcId="{ACA0F8EF-071B-40E5-A732-CF6A204F4A90}" destId="{DC4F71B2-408B-401E-B029-B18CC53AE6E9}" srcOrd="0" destOrd="1" presId="urn:microsoft.com/office/officeart/2005/8/layout/vList5"/>
    <dgm:cxn modelId="{0F9A0D42-073E-46C7-94F9-8E169FFD47E7}" srcId="{6F4E3642-3C3E-4B0A-9EBB-7503D77C94DB}" destId="{432D483F-2D75-4E89-890C-9121DF1A7302}" srcOrd="0" destOrd="0" parTransId="{1F3B92FE-C682-48E7-A790-578EB04EA94C}" sibTransId="{5E07E132-2173-4BBC-8636-C2D609EA5A4B}"/>
    <dgm:cxn modelId="{789E2BE1-72EF-4A9B-ACCF-002817C0FE03}" type="presOf" srcId="{672F3082-BB24-43A5-B681-8A9879E11159}" destId="{CACCA376-8963-413E-A05A-986E3E01A358}" srcOrd="0" destOrd="0" presId="urn:microsoft.com/office/officeart/2005/8/layout/vList5"/>
    <dgm:cxn modelId="{9C45891B-C480-4578-81FA-8B2127065284}" srcId="{0B9E53DB-828A-4091-BA83-CB85B1592611}" destId="{4D16A629-6D6A-4083-9B58-E7986020582F}" srcOrd="0" destOrd="0" parTransId="{EC114FC5-9746-40C9-826E-50453FF4D0D2}" sibTransId="{37191393-A0F6-4205-A1EB-28DEE26EAD46}"/>
    <dgm:cxn modelId="{BE962B03-4E04-4ED7-AA57-C49443F6D4DF}" srcId="{672F3082-BB24-43A5-B681-8A9879E11159}" destId="{F66EE7A0-4129-46FE-8A7F-8190E838C065}" srcOrd="1" destOrd="0" parTransId="{A86B676E-39DB-4C3F-8F79-2183A017E590}" sibTransId="{C0CCB9DB-3B22-4AEC-B4E4-C5FD4D170856}"/>
    <dgm:cxn modelId="{43697F39-ACF7-4982-98D6-36315784CC02}" srcId="{60E43925-C9E5-4322-9BA4-3C86B4EF07B9}" destId="{6F4E3642-3C3E-4B0A-9EBB-7503D77C94DB}" srcOrd="1" destOrd="0" parTransId="{82598714-75A4-4C9C-8CFD-AB3F80756B3B}" sibTransId="{35508C93-A64F-482C-8F2F-E4534005E266}"/>
    <dgm:cxn modelId="{2CC1858A-6EEA-4F83-B4A2-7BB9C8D30B16}" srcId="{672F3082-BB24-43A5-B681-8A9879E11159}" destId="{BEF96F1E-A76E-4A76-B02D-40A038C68BBA}" srcOrd="0" destOrd="0" parTransId="{E7226699-0F58-4BA0-B4F2-ED30AEE61E69}" sibTransId="{28B50876-7EF0-49D0-A1A6-26A5C8E37312}"/>
    <dgm:cxn modelId="{E8D0D039-9279-40B5-9796-4C188C92F899}" type="presOf" srcId="{4D16A629-6D6A-4083-9B58-E7986020582F}" destId="{A4B271F6-ED9B-461B-8B4D-63766BE15C0E}" srcOrd="0" destOrd="0" presId="urn:microsoft.com/office/officeart/2005/8/layout/vList5"/>
    <dgm:cxn modelId="{C100D64D-DCAB-4C56-8BB8-5061FB68BE7F}" srcId="{672F3082-BB24-43A5-B681-8A9879E11159}" destId="{FB007E02-9130-4839-B67B-231A7AC27B5B}" srcOrd="2" destOrd="0" parTransId="{343D4E78-2418-4B4A-9403-8A99181CBD07}" sibTransId="{D351339B-F2AE-4AAD-BD55-767EF78F8D6C}"/>
    <dgm:cxn modelId="{9ABE1B5E-0D74-4666-A627-F0C54D0099E8}" type="presOf" srcId="{B87C5E9B-FE81-4A39-89A8-09C4F58F983B}" destId="{2C12EF55-7712-46F6-AFFB-BBB71D8FD8D2}" srcOrd="0" destOrd="3" presId="urn:microsoft.com/office/officeart/2005/8/layout/vList5"/>
    <dgm:cxn modelId="{FED84C7D-8C4B-4D79-B7B0-EBD9836D256D}" type="presParOf" srcId="{8A775008-66FC-4EFC-8B3B-71939FF9442D}" destId="{127EBCB5-9848-47D3-99A9-C04FEF349D30}" srcOrd="0" destOrd="0" presId="urn:microsoft.com/office/officeart/2005/8/layout/vList5"/>
    <dgm:cxn modelId="{E0D363F1-0AF2-4C12-9C16-FA986798EA0B}" type="presParOf" srcId="{127EBCB5-9848-47D3-99A9-C04FEF349D30}" destId="{CACCA376-8963-413E-A05A-986E3E01A358}" srcOrd="0" destOrd="0" presId="urn:microsoft.com/office/officeart/2005/8/layout/vList5"/>
    <dgm:cxn modelId="{179D6E48-13D9-404E-A5BF-B14844D97E2B}" type="presParOf" srcId="{127EBCB5-9848-47D3-99A9-C04FEF349D30}" destId="{2C12EF55-7712-46F6-AFFB-BBB71D8FD8D2}" srcOrd="1" destOrd="0" presId="urn:microsoft.com/office/officeart/2005/8/layout/vList5"/>
    <dgm:cxn modelId="{7F1223B6-81C4-4A7A-9E1F-3D9EA496E92B}" type="presParOf" srcId="{8A775008-66FC-4EFC-8B3B-71939FF9442D}" destId="{777286A3-E575-42D1-9B37-9AC92956A37C}" srcOrd="1" destOrd="0" presId="urn:microsoft.com/office/officeart/2005/8/layout/vList5"/>
    <dgm:cxn modelId="{1102EDD8-9B22-462B-8CC8-B4A89121A9BC}" type="presParOf" srcId="{8A775008-66FC-4EFC-8B3B-71939FF9442D}" destId="{690E8F51-527C-4B18-B770-D27CC4C88E38}" srcOrd="2" destOrd="0" presId="urn:microsoft.com/office/officeart/2005/8/layout/vList5"/>
    <dgm:cxn modelId="{C9FCBFDF-3F4F-4AA1-AC4F-8DFAA9B5D35A}" type="presParOf" srcId="{690E8F51-527C-4B18-B770-D27CC4C88E38}" destId="{29B992CC-E0B9-4256-BA7C-64F43F397F20}" srcOrd="0" destOrd="0" presId="urn:microsoft.com/office/officeart/2005/8/layout/vList5"/>
    <dgm:cxn modelId="{CC44C0F6-B773-4009-8C80-A538DB791E85}" type="presParOf" srcId="{690E8F51-527C-4B18-B770-D27CC4C88E38}" destId="{DC4F71B2-408B-401E-B029-B18CC53AE6E9}" srcOrd="1" destOrd="0" presId="urn:microsoft.com/office/officeart/2005/8/layout/vList5"/>
    <dgm:cxn modelId="{072F41DF-39D0-4EE8-8C95-10F2661285F3}" type="presParOf" srcId="{8A775008-66FC-4EFC-8B3B-71939FF9442D}" destId="{60DAF988-9006-4778-8DCC-8CDF83822218}" srcOrd="3" destOrd="0" presId="urn:microsoft.com/office/officeart/2005/8/layout/vList5"/>
    <dgm:cxn modelId="{A0BD1202-8A9D-4797-A217-8BF743253D7E}" type="presParOf" srcId="{8A775008-66FC-4EFC-8B3B-71939FF9442D}" destId="{13F33ADD-41A4-4EAE-9532-78403EF546D6}" srcOrd="4" destOrd="0" presId="urn:microsoft.com/office/officeart/2005/8/layout/vList5"/>
    <dgm:cxn modelId="{9B28DF30-27E1-4837-B5FE-A102FE5A45B2}" type="presParOf" srcId="{13F33ADD-41A4-4EAE-9532-78403EF546D6}" destId="{9C149516-2A59-4CAD-82A5-50EE67FA2F35}" srcOrd="0" destOrd="0" presId="urn:microsoft.com/office/officeart/2005/8/layout/vList5"/>
    <dgm:cxn modelId="{BA397297-038D-43EA-9157-0EB7A3AECCF4}" type="presParOf" srcId="{13F33ADD-41A4-4EAE-9532-78403EF546D6}" destId="{A4B271F6-ED9B-461B-8B4D-63766BE15C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59ADE-D8C1-492A-A907-9E419872F706}">
      <dsp:nvSpPr>
        <dsp:cNvPr id="0" name=""/>
        <dsp:cNvSpPr/>
      </dsp:nvSpPr>
      <dsp:spPr>
        <a:xfrm>
          <a:off x="0" y="443723"/>
          <a:ext cx="7620000" cy="1899242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altLang="ja-JP" sz="2000" kern="1200" dirty="0" smtClean="0">
              <a:latin typeface="Times New Roman" pitchFamily="18" charset="0"/>
              <a:cs typeface="Times New Roman" pitchFamily="18" charset="0"/>
            </a:rPr>
            <a:t>Mērķtiecīga virzība </a:t>
          </a:r>
          <a:r>
            <a:rPr lang="lv-LV" altLang="ja-JP" sz="2000" u="sng" kern="1200" dirty="0" smtClean="0">
              <a:latin typeface="Times New Roman" pitchFamily="18" charset="0"/>
              <a:cs typeface="Times New Roman" pitchFamily="18" charset="0"/>
            </a:rPr>
            <a:t>prom no aprūpes institūcijā</a:t>
          </a:r>
          <a:r>
            <a:rPr lang="lv-LV" altLang="ja-JP" sz="2000" kern="1200" dirty="0" smtClean="0">
              <a:latin typeface="Times New Roman" pitchFamily="18" charset="0"/>
              <a:cs typeface="Times New Roman" pitchFamily="18" charset="0"/>
            </a:rPr>
            <a:t> (85 % ārpusģimenes aprūpes bērnu dzīvo audžuģimenēs vai pie aizbildņa)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altLang="ja-JP" sz="2000" i="1" kern="1200" dirty="0" smtClean="0">
              <a:latin typeface="Times New Roman" pitchFamily="18" charset="0"/>
              <a:cs typeface="Times New Roman" pitchFamily="18" charset="0"/>
            </a:rPr>
            <a:t>Nacionālās attīstības plāns 2014.- 2020.gadam</a:t>
          </a:r>
          <a:endParaRPr lang="lv-LV" sz="2000" i="1" kern="1200" dirty="0"/>
        </a:p>
      </dsp:txBody>
      <dsp:txXfrm>
        <a:off x="92713" y="536436"/>
        <a:ext cx="7434574" cy="1713816"/>
      </dsp:txXfrm>
    </dsp:sp>
    <dsp:sp modelId="{C4AF0B4D-BB2D-414D-9C29-4C47147C471C}">
      <dsp:nvSpPr>
        <dsp:cNvPr id="0" name=""/>
        <dsp:cNvSpPr/>
      </dsp:nvSpPr>
      <dsp:spPr>
        <a:xfrm>
          <a:off x="0" y="2530165"/>
          <a:ext cx="7620000" cy="156261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altLang="ja-JP" sz="2000" kern="1200" dirty="0" smtClean="0">
              <a:latin typeface="Times New Roman" pitchFamily="18" charset="0"/>
              <a:cs typeface="Times New Roman" pitchFamily="18" charset="0"/>
            </a:rPr>
            <a:t>Bērnam pēc ārpusģimenes aprūpes </a:t>
          </a:r>
          <a:r>
            <a:rPr lang="lv-LV" altLang="ja-JP" sz="2000" u="sng" kern="1200" dirty="0" smtClean="0">
              <a:latin typeface="Times New Roman" pitchFamily="18" charset="0"/>
              <a:cs typeface="Times New Roman" pitchFamily="18" charset="0"/>
            </a:rPr>
            <a:t>ir zināšanas un sociālās prasmes</a:t>
          </a:r>
          <a:r>
            <a:rPr lang="lv-LV" altLang="ja-JP" sz="2000" kern="1200" dirty="0" smtClean="0">
              <a:latin typeface="Times New Roman" pitchFamily="18" charset="0"/>
              <a:cs typeface="Times New Roman" pitchFamily="18" charset="0"/>
            </a:rPr>
            <a:t>, lai spētu būt pilnvērtīgs sabiedrības loceklis ar stabilu un atbildīgu attieksmi pret dzīvi</a:t>
          </a:r>
        </a:p>
      </dsp:txBody>
      <dsp:txXfrm>
        <a:off x="76281" y="2606446"/>
        <a:ext cx="7467438" cy="14100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E42A6-5A25-4D9D-8B4F-DD1AC7BC288C}">
      <dsp:nvSpPr>
        <dsp:cNvPr id="0" name=""/>
        <dsp:cNvSpPr/>
      </dsp:nvSpPr>
      <dsp:spPr>
        <a:xfrm>
          <a:off x="0" y="62099"/>
          <a:ext cx="7620000" cy="77220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altLang="ja-JP" sz="2000" kern="1200" dirty="0" smtClean="0">
              <a:latin typeface="Times New Roman" pitchFamily="18" charset="0"/>
              <a:cs typeface="Times New Roman" pitchFamily="18" charset="0"/>
            </a:rPr>
            <a:t>Ģimeniska vide (aizbildnis, audžuģimene) </a:t>
          </a:r>
          <a:r>
            <a:rPr lang="lv-LV" altLang="ja-JP" sz="2000" u="sng" kern="1200" dirty="0" smtClean="0">
              <a:latin typeface="Times New Roman" pitchFamily="18" charset="0"/>
              <a:cs typeface="Times New Roman" pitchFamily="18" charset="0"/>
            </a:rPr>
            <a:t>prioritāri bērniem līdz 3 gadiem</a:t>
          </a:r>
          <a:endParaRPr lang="lv-LV" sz="2000" kern="1200" dirty="0"/>
        </a:p>
      </dsp:txBody>
      <dsp:txXfrm>
        <a:off x="37696" y="99795"/>
        <a:ext cx="7544608" cy="696808"/>
      </dsp:txXfrm>
    </dsp:sp>
    <dsp:sp modelId="{9DA482EC-9097-47DA-95F5-92FD7A3DACDD}">
      <dsp:nvSpPr>
        <dsp:cNvPr id="0" name=""/>
        <dsp:cNvSpPr/>
      </dsp:nvSpPr>
      <dsp:spPr>
        <a:xfrm>
          <a:off x="0" y="834299"/>
          <a:ext cx="76200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93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lv-LV" sz="1600" kern="1200" dirty="0"/>
        </a:p>
      </dsp:txBody>
      <dsp:txXfrm>
        <a:off x="0" y="834299"/>
        <a:ext cx="7620000" cy="331200"/>
      </dsp:txXfrm>
    </dsp:sp>
    <dsp:sp modelId="{115D8444-2B7D-4492-B6CD-0CF8FEFAA000}">
      <dsp:nvSpPr>
        <dsp:cNvPr id="0" name=""/>
        <dsp:cNvSpPr/>
      </dsp:nvSpPr>
      <dsp:spPr>
        <a:xfrm>
          <a:off x="0" y="1165500"/>
          <a:ext cx="7620000" cy="77220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altLang="ja-JP" sz="2000" kern="1200" dirty="0" smtClean="0">
              <a:latin typeface="Times New Roman" pitchFamily="18" charset="0"/>
              <a:cs typeface="Times New Roman" pitchFamily="18" charset="0"/>
            </a:rPr>
            <a:t>Bērns </a:t>
          </a:r>
          <a:r>
            <a:rPr lang="lv-LV" altLang="ja-JP" sz="2000" u="sng" kern="1200" dirty="0" smtClean="0">
              <a:latin typeface="Times New Roman" pitchFamily="18" charset="0"/>
              <a:cs typeface="Times New Roman" pitchFamily="18" charset="0"/>
            </a:rPr>
            <a:t>iestādē – tikai izņēmuma gadījumos, krīzes situācijās</a:t>
          </a:r>
          <a:endParaRPr lang="lv-LV" sz="2000" kern="1200" dirty="0"/>
        </a:p>
      </dsp:txBody>
      <dsp:txXfrm>
        <a:off x="37696" y="1203196"/>
        <a:ext cx="7544608" cy="696808"/>
      </dsp:txXfrm>
    </dsp:sp>
    <dsp:sp modelId="{C3EFAA1F-4D8D-40BC-BE30-A8F4D076FC97}">
      <dsp:nvSpPr>
        <dsp:cNvPr id="0" name=""/>
        <dsp:cNvSpPr/>
      </dsp:nvSpPr>
      <dsp:spPr>
        <a:xfrm>
          <a:off x="0" y="1937700"/>
          <a:ext cx="7620000" cy="1490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93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v-LV" altLang="ja-JP" sz="1600" kern="1200" dirty="0" smtClean="0">
              <a:latin typeface="Times New Roman" pitchFamily="18" charset="0"/>
              <a:cs typeface="Times New Roman" pitchFamily="18" charset="0"/>
            </a:rPr>
            <a:t>bērni līdz 3 gadiem – ne ilgāk par 3 mēnešiem, galējā situācijā - ne ilgāk par 6 mēnešiem</a:t>
          </a:r>
          <a:endParaRPr lang="lv-LV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v-LV" altLang="ja-JP" sz="1600" kern="1200" dirty="0" smtClean="0">
              <a:latin typeface="Times New Roman" pitchFamily="18" charset="0"/>
              <a:cs typeface="Times New Roman" pitchFamily="18" charset="0"/>
            </a:rPr>
            <a:t>bērni no 4 gadiem – ne ilgāk par 6 mēnešiem, galējā situācijā – ne ilgāk par gadu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v-LV" altLang="ja-JP" sz="1600" kern="1200" dirty="0" smtClean="0">
              <a:latin typeface="Times New Roman" pitchFamily="18" charset="0"/>
              <a:cs typeface="Times New Roman" pitchFamily="18" charset="0"/>
            </a:rPr>
            <a:t>ja tomēr paliek iestādē – 15-18 gadu veci jaunieši uzturas «jauniešu mājā» sabiedriskā vidē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lv-LV" sz="1600" kern="1200" dirty="0"/>
        </a:p>
      </dsp:txBody>
      <dsp:txXfrm>
        <a:off x="0" y="1937700"/>
        <a:ext cx="7620000" cy="1490400"/>
      </dsp:txXfrm>
    </dsp:sp>
    <dsp:sp modelId="{92A89289-7221-43C8-9FE5-C0BF0F5E978C}">
      <dsp:nvSpPr>
        <dsp:cNvPr id="0" name=""/>
        <dsp:cNvSpPr/>
      </dsp:nvSpPr>
      <dsp:spPr>
        <a:xfrm>
          <a:off x="0" y="3428100"/>
          <a:ext cx="7620000" cy="77220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altLang="ja-JP" sz="2000" u="sng" kern="1200" smtClean="0">
              <a:latin typeface="Times New Roman" pitchFamily="18" charset="0"/>
              <a:cs typeface="Times New Roman" pitchFamily="18" charset="0"/>
            </a:rPr>
            <a:t>Maz grupu, maz bērnu grupā</a:t>
          </a:r>
          <a:endParaRPr lang="lv-LV" altLang="ja-JP" sz="2000" u="sng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7696" y="3465796"/>
        <a:ext cx="7544608" cy="696808"/>
      </dsp:txXfrm>
    </dsp:sp>
    <dsp:sp modelId="{2F86783F-3C81-493F-B68D-2141CE4F19F4}">
      <dsp:nvSpPr>
        <dsp:cNvPr id="0" name=""/>
        <dsp:cNvSpPr/>
      </dsp:nvSpPr>
      <dsp:spPr>
        <a:xfrm>
          <a:off x="0" y="4200300"/>
          <a:ext cx="7620000" cy="53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93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v-LV" altLang="ja-JP" sz="1600" kern="1200" dirty="0" smtClean="0">
              <a:latin typeface="Times New Roman" pitchFamily="18" charset="0"/>
              <a:cs typeface="Times New Roman" pitchFamily="18" charset="0"/>
            </a:rPr>
            <a:t>ne vairāk kā 3 grupas iestādē</a:t>
          </a:r>
          <a:endParaRPr lang="lv-LV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lv-LV" altLang="ja-JP" sz="1600" kern="1200" smtClean="0">
              <a:latin typeface="Times New Roman" pitchFamily="18" charset="0"/>
              <a:cs typeface="Times New Roman" pitchFamily="18" charset="0"/>
            </a:rPr>
            <a:t>ne vairāk kā 8 bērni grupā</a:t>
          </a:r>
          <a:endParaRPr lang="lv-LV" sz="16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0" y="4200300"/>
        <a:ext cx="7620000" cy="5382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2EF55-7712-46F6-AFFB-BBB71D8FD8D2}">
      <dsp:nvSpPr>
        <dsp:cNvPr id="0" name=""/>
        <dsp:cNvSpPr/>
      </dsp:nvSpPr>
      <dsp:spPr>
        <a:xfrm rot="5400000">
          <a:off x="4421346" y="-1480457"/>
          <a:ext cx="1537979" cy="488502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kern="1200" dirty="0" smtClean="0">
              <a:latin typeface="Times New Roman" pitchFamily="18" charset="0"/>
              <a:cs typeface="Times New Roman" pitchFamily="18" charset="0"/>
            </a:rPr>
            <a:t>klientu vajadzību izpēte, </a:t>
          </a:r>
          <a:r>
            <a:rPr lang="lv-LV" sz="1400" kern="1200" dirty="0" err="1" smtClean="0">
              <a:latin typeface="Times New Roman" pitchFamily="18" charset="0"/>
              <a:cs typeface="Times New Roman" pitchFamily="18" charset="0"/>
            </a:rPr>
            <a:t>deinstitucionalizācijas</a:t>
          </a:r>
          <a:r>
            <a:rPr lang="lv-LV" sz="1400" kern="1200" dirty="0" smtClean="0">
              <a:latin typeface="Times New Roman" pitchFamily="18" charset="0"/>
              <a:cs typeface="Times New Roman" pitchFamily="18" charset="0"/>
            </a:rPr>
            <a:t> plānu izstrāde</a:t>
          </a:r>
          <a:endParaRPr lang="lv-LV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kern="1200" dirty="0" smtClean="0">
              <a:latin typeface="Times New Roman" pitchFamily="18" charset="0"/>
              <a:cs typeface="Times New Roman" pitchFamily="18" charset="0"/>
            </a:rPr>
            <a:t>speciālistu apmācība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kern="1200" dirty="0" smtClean="0">
              <a:latin typeface="Times New Roman" pitchFamily="18" charset="0"/>
              <a:cs typeface="Times New Roman" pitchFamily="18" charset="0"/>
            </a:rPr>
            <a:t>informatīvi un izglītojoši pasākumi audžuģimeņu un aizbildņu skaita palielināšanai, bērna pamešanas novārtā un neatbilstošas aprūpes riska mazināšanai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kern="1200" dirty="0" smtClean="0">
              <a:latin typeface="Times New Roman" pitchFamily="18" charset="0"/>
              <a:cs typeface="Times New Roman" pitchFamily="18" charset="0"/>
            </a:rPr>
            <a:t>ģimeniskai videi pietuvināta pakalpojuma izveide ārpusģimenes aprūpes iestādēs esošiem bērniem</a:t>
          </a:r>
        </a:p>
      </dsp:txBody>
      <dsp:txXfrm rot="-5400000">
        <a:off x="2747825" y="268142"/>
        <a:ext cx="4809944" cy="1387823"/>
      </dsp:txXfrm>
    </dsp:sp>
    <dsp:sp modelId="{CACCA376-8963-413E-A05A-986E3E01A358}">
      <dsp:nvSpPr>
        <dsp:cNvPr id="0" name=""/>
        <dsp:cNvSpPr/>
      </dsp:nvSpPr>
      <dsp:spPr>
        <a:xfrm>
          <a:off x="0" y="816"/>
          <a:ext cx="2747825" cy="192247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b="0" kern="1200" dirty="0" smtClean="0">
              <a:latin typeface="Times New Roman" pitchFamily="18" charset="0"/>
              <a:cs typeface="Times New Roman" pitchFamily="18" charset="0"/>
            </a:rPr>
            <a:t>ESF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b="0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lv-LV" sz="2400" b="0" i="1" kern="1200" dirty="0" smtClean="0">
              <a:latin typeface="Times New Roman" pitchFamily="18" charset="0"/>
              <a:cs typeface="Times New Roman" pitchFamily="18" charset="0"/>
            </a:rPr>
            <a:t>2015. - 2020.:</a:t>
          </a:r>
          <a:r>
            <a:rPr lang="lv-LV" sz="2400" b="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b="0" i="1" kern="1200" dirty="0" smtClean="0">
              <a:latin typeface="Times New Roman" pitchFamily="18" charset="0"/>
              <a:cs typeface="Times New Roman" pitchFamily="18" charset="0"/>
            </a:rPr>
            <a:t>3 189 788 EUR)</a:t>
          </a:r>
          <a:endParaRPr lang="lv-LV" sz="2400" b="0" kern="1200" dirty="0"/>
        </a:p>
      </dsp:txBody>
      <dsp:txXfrm>
        <a:off x="93847" y="94663"/>
        <a:ext cx="2560131" cy="1734780"/>
      </dsp:txXfrm>
    </dsp:sp>
    <dsp:sp modelId="{DC4F71B2-408B-401E-B029-B18CC53AE6E9}">
      <dsp:nvSpPr>
        <dsp:cNvPr id="0" name=""/>
        <dsp:cNvSpPr/>
      </dsp:nvSpPr>
      <dsp:spPr>
        <a:xfrm rot="5400000">
          <a:off x="4421346" y="538141"/>
          <a:ext cx="1537979" cy="488502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600" kern="1200" dirty="0" smtClean="0">
              <a:latin typeface="Times New Roman" pitchFamily="18" charset="0"/>
              <a:cs typeface="Times New Roman" pitchFamily="18" charset="0"/>
            </a:rPr>
            <a:t>“Jauniešu māju” izveide ārpusģimenes aprūpē esošiem pusaudžiem (vecumā no 15 līdz 18 gadiem)</a:t>
          </a:r>
          <a:endParaRPr lang="lv-LV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600" kern="1200" dirty="0" smtClean="0">
              <a:latin typeface="Times New Roman" pitchFamily="18" charset="0"/>
              <a:cs typeface="Times New Roman" pitchFamily="18" charset="0"/>
            </a:rPr>
            <a:t>ģimeniskai videi pietuvinātu aprūpes pakalpojumu sniedzēju izveide ārpusģimenes aprūpē esošiem bērniem (līdz 8 bērniem grupā)</a:t>
          </a:r>
        </a:p>
      </dsp:txBody>
      <dsp:txXfrm rot="-5400000">
        <a:off x="2747825" y="2286740"/>
        <a:ext cx="4809944" cy="1387823"/>
      </dsp:txXfrm>
    </dsp:sp>
    <dsp:sp modelId="{29B992CC-E0B9-4256-BA7C-64F43F397F20}">
      <dsp:nvSpPr>
        <dsp:cNvPr id="0" name=""/>
        <dsp:cNvSpPr/>
      </dsp:nvSpPr>
      <dsp:spPr>
        <a:xfrm>
          <a:off x="0" y="2019415"/>
          <a:ext cx="2747825" cy="192247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b="0" kern="1200" dirty="0" smtClean="0">
              <a:latin typeface="Times New Roman" pitchFamily="18" charset="0"/>
              <a:cs typeface="Times New Roman" pitchFamily="18" charset="0"/>
            </a:rPr>
            <a:t>ERAF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b="0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lv-LV" sz="2400" b="0" i="1" kern="1200" dirty="0" smtClean="0">
              <a:latin typeface="Times New Roman" pitchFamily="18" charset="0"/>
              <a:cs typeface="Times New Roman" pitchFamily="18" charset="0"/>
            </a:rPr>
            <a:t>2017.-2020.:</a:t>
          </a:r>
          <a:endParaRPr lang="lv-LV" sz="2400" b="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b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lv-LV" sz="2400" b="0" i="1" kern="1200" dirty="0" smtClean="0">
              <a:latin typeface="Times New Roman" pitchFamily="18" charset="0"/>
              <a:cs typeface="Times New Roman" pitchFamily="18" charset="0"/>
            </a:rPr>
            <a:t>9 974 331 EUR)</a:t>
          </a:r>
          <a:endParaRPr lang="lv-LV" sz="2400" b="0" kern="1200" dirty="0"/>
        </a:p>
      </dsp:txBody>
      <dsp:txXfrm>
        <a:off x="93847" y="2113262"/>
        <a:ext cx="2560131" cy="1734780"/>
      </dsp:txXfrm>
    </dsp:sp>
    <dsp:sp modelId="{A4B271F6-ED9B-461B-8B4D-63766BE15C0E}">
      <dsp:nvSpPr>
        <dsp:cNvPr id="0" name=""/>
        <dsp:cNvSpPr/>
      </dsp:nvSpPr>
      <dsp:spPr>
        <a:xfrm rot="5400000">
          <a:off x="4421346" y="2365308"/>
          <a:ext cx="1537979" cy="488502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600" kern="1200" dirty="0" smtClean="0">
              <a:latin typeface="Times New Roman" pitchFamily="18" charset="0"/>
              <a:cs typeface="Times New Roman" pitchFamily="18" charset="0"/>
            </a:rPr>
            <a:t>Bērnu sociālās aprūpes institūcijas pārveidotas par institūcijām alternatīvu pakalpojumu sniegšanai, prioritāri bērnu vajadzību nodrošināšanai (Daudzfunkcionāli centri- krīzes centrs, speciālisti, bērnu pieskatīšanas pakalpojumi, citi nepieciešamie pakalpojumi ģimenēm ar bērniem)</a:t>
          </a:r>
          <a:endParaRPr lang="lv-LV" sz="1600" kern="1200" dirty="0"/>
        </a:p>
      </dsp:txBody>
      <dsp:txXfrm rot="-5400000">
        <a:off x="2747825" y="4113907"/>
        <a:ext cx="4809944" cy="1387823"/>
      </dsp:txXfrm>
    </dsp:sp>
    <dsp:sp modelId="{9C149516-2A59-4CAD-82A5-50EE67FA2F35}">
      <dsp:nvSpPr>
        <dsp:cNvPr id="0" name=""/>
        <dsp:cNvSpPr/>
      </dsp:nvSpPr>
      <dsp:spPr>
        <a:xfrm>
          <a:off x="0" y="4043031"/>
          <a:ext cx="2747825" cy="152794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b="0" kern="1200" dirty="0" smtClean="0">
              <a:latin typeface="Times New Roman" pitchFamily="18" charset="0"/>
              <a:cs typeface="Times New Roman" pitchFamily="18" charset="0"/>
            </a:rPr>
            <a:t>VALSTS BUDŽETS </a:t>
          </a:r>
          <a:r>
            <a:rPr lang="lv-LV" sz="2400" b="0" kern="120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lv-LV" sz="2400" b="0" i="1" kern="1200" smtClean="0">
              <a:latin typeface="Times New Roman" pitchFamily="18" charset="0"/>
              <a:cs typeface="Times New Roman" pitchFamily="18" charset="0"/>
            </a:rPr>
            <a:t>2016/I-2020/IV:</a:t>
          </a:r>
          <a:r>
            <a:rPr lang="lv-LV" sz="2400" b="0" kern="120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lv-LV" altLang="ja-JP" sz="2400" b="0" i="1" kern="1200" dirty="0" smtClean="0">
              <a:latin typeface="Times New Roman" pitchFamily="18" charset="0"/>
              <a:cs typeface="Times New Roman" pitchFamily="18" charset="0"/>
            </a:rPr>
            <a:t>990 000 LVL</a:t>
          </a:r>
          <a:r>
            <a:rPr lang="lv-LV" altLang="ja-JP" sz="2400" b="0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lv-LV" sz="2400" b="0" kern="1200" dirty="0"/>
        </a:p>
      </dsp:txBody>
      <dsp:txXfrm>
        <a:off x="74588" y="4117619"/>
        <a:ext cx="2598649" cy="13787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4E9D2A-C91D-45B0-8710-ECF90E954FEF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AC0DEB-B9C0-459A-BDC6-69A970AF2E53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4459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v-LV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6A7AE2-C402-49B7-96B1-072722ABB74D}" type="slidenum">
              <a:rPr lang="lv-LV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33787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686C1-D7DF-4E1E-A93F-1EF7D95E2BD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C519A-BA75-4804-90D6-B4D177DAA283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B3679-A50B-48A7-98F6-1D3979C074D1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CBCCC-DD8B-4737-8A16-D102F121B377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2F375-1CE3-4F1F-BDD9-337AADDE857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01844-F427-4178-948D-71C8A04BA869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B44DA-E129-4619-B634-6CDDD6DA1EBE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538F1-2291-43DB-9D75-9A68F6B43BC3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F45EE-E3B0-4A51-B2F9-A823B16C9DC2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9DC8E-6E3F-4329-90BD-69BB43735E8D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48D01-742D-4330-B96C-62E3C18FED6C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1FA55-F361-4415-9BD3-CCAA3786989C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CBE6C-73E4-4CA9-901A-108D3430D7DD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96A38-3D94-4AA2-8D7E-26FF6A5A7EFD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4D0E1-28CA-44D0-AB9D-47702F207A8D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3F14-E111-4582-9F80-1F0FACBE6A14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57EC5-1513-4150-920E-1D13B436D3E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057B-D250-4432-B9EE-05985A1EBB9A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3CE23-3C6A-4165-9206-C8AA494BBD5F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2C7E0-4EC9-4D4A-AAEA-D40846F9FA61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65F14-2632-4021-BB8A-C73747C4C05F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D7208-DCF4-413C-AC95-94DFBE16E165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62069E58-A0EC-4FDA-B761-809B4CE2C229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BD520A2C-601C-4071-A074-2A08F4610720}" type="datetimeFigureOut">
              <a:rPr lang="lv-LV"/>
              <a:pPr>
                <a:defRPr/>
              </a:pPr>
              <a:t>25.06.2014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E7BC29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D092A7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9C85C0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chart" Target="../charts/char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8913"/>
            <a:ext cx="8459788" cy="25320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sz="4400" b="1" dirty="0">
                <a:solidFill>
                  <a:srgbClr val="006600"/>
                </a:solidFill>
                <a:latin typeface="Times New Roman" pitchFamily="18" charset="0"/>
              </a:rPr>
              <a:t>ĀRPUSĢIMENES APRŪPE-DEINSTUCIONALIZĀCIJA</a:t>
            </a:r>
            <a:endParaRPr lang="lv-LV" sz="4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5875" y="5445223"/>
            <a:ext cx="5761038" cy="1188939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v-LV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Bērnu un ģimenes politikas departamenta </a:t>
            </a: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v-LV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lv-LV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ecākā </a:t>
            </a:r>
            <a:r>
              <a:rPr lang="lv-LV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eksperte Baiba </a:t>
            </a:r>
            <a:r>
              <a:rPr lang="lv-LV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Abersone</a:t>
            </a: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2014.gada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jūnijs</a:t>
            </a:r>
            <a:endParaRPr lang="lv-LV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1042988" y="6080125"/>
            <a:ext cx="11223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188913"/>
            <a:ext cx="749776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sz="3600" dirty="0" smtClean="0">
                <a:latin typeface="Times New Roman" pitchFamily="18" charset="0"/>
                <a:cs typeface="Times New Roman" pitchFamily="18" charset="0"/>
              </a:rPr>
              <a:t>Ārpusģimenes aprūpē esošo bērnu skaits 1997.-2013.gadā, tūkst.</a:t>
            </a:r>
            <a:endParaRPr lang="lv-LV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14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976290"/>
              </p:ext>
            </p:extLst>
          </p:nvPr>
        </p:nvGraphicFramePr>
        <p:xfrm>
          <a:off x="592138" y="1331913"/>
          <a:ext cx="7212012" cy="4735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51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11" name="Rectangle 4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sz="3600" dirty="0" smtClean="0">
                <a:latin typeface="Times New Roman" pitchFamily="18" charset="0"/>
                <a:cs typeface="Times New Roman" pitchFamily="18" charset="0"/>
              </a:rPr>
              <a:t>Bērnu skaits ārpusģimenes aprūpē 2014.gada 1.janvārī – 7,9 tūkst. bērnu</a:t>
            </a:r>
            <a:endParaRPr lang="lv-LV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29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48176490"/>
              </p:ext>
            </p:extLst>
          </p:nvPr>
        </p:nvGraphicFramePr>
        <p:xfrm>
          <a:off x="3779912" y="1434501"/>
          <a:ext cx="4435475" cy="4859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Object 29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15207450"/>
              </p:ext>
            </p:extLst>
          </p:nvPr>
        </p:nvGraphicFramePr>
        <p:xfrm>
          <a:off x="644525" y="2959100"/>
          <a:ext cx="3067050" cy="307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681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82" name="Rectangle 6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80963"/>
            <a:ext cx="7704855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sz="3600" dirty="0" smtClean="0">
                <a:latin typeface="Times New Roman" pitchFamily="18" charset="0"/>
                <a:cs typeface="Times New Roman" pitchFamily="18" charset="0"/>
              </a:rPr>
              <a:t>Bērnu aprūpes iestādes sadalījumā pēc bērnu skaita 01.01.2014.</a:t>
            </a:r>
            <a:endParaRPr lang="lv-LV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582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583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  <p:graphicFrame>
        <p:nvGraphicFramePr>
          <p:cNvPr id="21" name="Content Placeholder 2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121178"/>
              </p:ext>
            </p:extLst>
          </p:nvPr>
        </p:nvGraphicFramePr>
        <p:xfrm>
          <a:off x="457200" y="1600201"/>
          <a:ext cx="7620000" cy="434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sz="4000" dirty="0" smtClean="0">
                <a:latin typeface="Times New Roman" pitchFamily="18" charset="0"/>
                <a:cs typeface="Times New Roman" pitchFamily="18" charset="0"/>
              </a:rPr>
              <a:t>Ārpusģimenes aprūpe Vācijā</a:t>
            </a:r>
            <a:endParaRPr lang="lv-LV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99" name="Text Placeholder 2"/>
          <p:cNvSpPr>
            <a:spLocks noGrp="1"/>
          </p:cNvSpPr>
          <p:nvPr>
            <p:ph type="body" idx="1"/>
          </p:nvPr>
        </p:nvSpPr>
        <p:spPr>
          <a:xfrm>
            <a:off x="349250" y="1052513"/>
            <a:ext cx="3657600" cy="639762"/>
          </a:xfrm>
        </p:spPr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skaits ārpusģimenes aprūpē</a:t>
            </a:r>
          </a:p>
        </p:txBody>
      </p:sp>
      <p:graphicFrame>
        <p:nvGraphicFramePr>
          <p:cNvPr id="19496" name="Object 40"/>
          <p:cNvGraphicFramePr>
            <a:graphicFrameLocks noGrp="1"/>
          </p:cNvGraphicFramePr>
          <p:nvPr>
            <p:ph sz="half" idx="2"/>
          </p:nvPr>
        </p:nvGraphicFramePr>
        <p:xfrm>
          <a:off x="250825" y="1700213"/>
          <a:ext cx="3946525" cy="436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5" r:id="rId3" imgW="3950550" imgH="4365114" progId="Excel.Chart.8">
                  <p:embed/>
                </p:oleObj>
              </mc:Choice>
              <mc:Fallback>
                <p:oleObj r:id="rId3" imgW="3950550" imgH="4365114" progId="Excel.Chart.8">
                  <p:embed/>
                  <p:pic>
                    <p:nvPicPr>
                      <p:cNvPr id="0" name="Picture 40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700213"/>
                        <a:ext cx="3946525" cy="436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00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356100" y="1052513"/>
            <a:ext cx="3657600" cy="639762"/>
          </a:xfrm>
        </p:spPr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sadalījums pa aprūpes veidiem 2011.gadā</a:t>
            </a:r>
          </a:p>
        </p:txBody>
      </p:sp>
      <p:graphicFrame>
        <p:nvGraphicFramePr>
          <p:cNvPr id="3" name="Object 41"/>
          <p:cNvGraphicFramePr>
            <a:graphicFrameLocks noGrp="1"/>
          </p:cNvGraphicFramePr>
          <p:nvPr>
            <p:ph sz="quarter" idx="4"/>
          </p:nvPr>
        </p:nvGraphicFramePr>
        <p:xfrm>
          <a:off x="4470400" y="1895475"/>
          <a:ext cx="3795713" cy="4179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9501" name="Picture 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02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22337"/>
          </a:xfrm>
        </p:spPr>
        <p:txBody>
          <a:bodyPr/>
          <a:lstStyle/>
          <a:p>
            <a:pPr eaLnBrk="1" hangingPunct="1">
              <a:defRPr/>
            </a:pPr>
            <a:r>
              <a:rPr lang="lv-LV" sz="4000" dirty="0" smtClean="0">
                <a:latin typeface="Times New Roman" pitchFamily="18" charset="0"/>
                <a:cs typeface="Times New Roman" pitchFamily="18" charset="0"/>
              </a:rPr>
              <a:t>Ārpusģimenes aprūpe Grieķijā</a:t>
            </a:r>
            <a:endParaRPr lang="lv-LV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skaits ārpusģimenes aprūpē</a:t>
            </a:r>
          </a:p>
        </p:txBody>
      </p:sp>
      <p:graphicFrame>
        <p:nvGraphicFramePr>
          <p:cNvPr id="20520" name="Object 40"/>
          <p:cNvGraphicFramePr>
            <a:graphicFrameLocks noGrp="1"/>
          </p:cNvGraphicFramePr>
          <p:nvPr>
            <p:ph sz="half" idx="2"/>
          </p:nvPr>
        </p:nvGraphicFramePr>
        <p:xfrm>
          <a:off x="250825" y="2144713"/>
          <a:ext cx="3657600" cy="395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0" r:id="rId3" imgW="3657917" imgH="3950550" progId="Excel.Chart.8">
                  <p:embed/>
                </p:oleObj>
              </mc:Choice>
              <mc:Fallback>
                <p:oleObj r:id="rId3" imgW="3657917" imgH="3950550" progId="Excel.Chart.8">
                  <p:embed/>
                  <p:pic>
                    <p:nvPicPr>
                      <p:cNvPr id="0" name="Picture 40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144713"/>
                        <a:ext cx="3657600" cy="3951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427538" y="1484313"/>
            <a:ext cx="3657600" cy="639762"/>
          </a:xfrm>
        </p:spPr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sadalījums pa aprūpes veidiem 2012.gadā</a:t>
            </a:r>
            <a:endParaRPr lang="lv-LV" smtClean="0"/>
          </a:p>
        </p:txBody>
      </p:sp>
      <p:graphicFrame>
        <p:nvGraphicFramePr>
          <p:cNvPr id="20521" name="Object 41"/>
          <p:cNvGraphicFramePr>
            <a:graphicFrameLocks noGrp="1"/>
          </p:cNvGraphicFramePr>
          <p:nvPr>
            <p:ph sz="quarter" idx="4"/>
          </p:nvPr>
        </p:nvGraphicFramePr>
        <p:xfrm>
          <a:off x="4356100" y="2120900"/>
          <a:ext cx="4032250" cy="411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1" r:id="rId5" imgW="4029805" imgH="4115157" progId="Excel.Chart.8">
                  <p:embed/>
                </p:oleObj>
              </mc:Choice>
              <mc:Fallback>
                <p:oleObj r:id="rId5" imgW="4029805" imgH="4115157" progId="Excel.Chart.8">
                  <p:embed/>
                  <p:pic>
                    <p:nvPicPr>
                      <p:cNvPr id="0" name="Picture 4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2120900"/>
                        <a:ext cx="4032250" cy="411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5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  <p:pic>
        <p:nvPicPr>
          <p:cNvPr id="20526" name="Picture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7" name="TextBox 8"/>
          <p:cNvSpPr txBox="1">
            <a:spLocks noChangeArrowheads="1"/>
          </p:cNvSpPr>
          <p:nvPr/>
        </p:nvSpPr>
        <p:spPr bwMode="auto">
          <a:xfrm>
            <a:off x="3016250" y="6067425"/>
            <a:ext cx="54006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lv-LV" sz="1400" i="1">
                <a:latin typeface="Times New Roman" pitchFamily="18" charset="0"/>
                <a:cs typeface="Times New Roman" pitchFamily="18" charset="0"/>
              </a:rPr>
              <a:t>Statistikas datos atspoguļoti bērnu tiesības aizsardzības centra „Mitera” (galvenais bērnu tiesību aizsardzības centrs Grieķijā) rīcībā esošie dati.</a:t>
            </a:r>
          </a:p>
          <a:p>
            <a:endParaRPr lang="lv-LV" sz="1400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06437"/>
          </a:xfrm>
        </p:spPr>
        <p:txBody>
          <a:bodyPr/>
          <a:lstStyle/>
          <a:p>
            <a:pPr eaLnBrk="1" hangingPunct="1">
              <a:defRPr/>
            </a:pPr>
            <a:r>
              <a:rPr lang="lv-LV" sz="4000" dirty="0" smtClean="0">
                <a:latin typeface="Times New Roman" pitchFamily="18" charset="0"/>
                <a:cs typeface="Times New Roman" pitchFamily="18" charset="0"/>
              </a:rPr>
              <a:t>Ārpusģimenes aprūpe Bulgārijā</a:t>
            </a:r>
            <a:endParaRPr lang="lv-LV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43" name="Object 39"/>
          <p:cNvGraphicFramePr>
            <a:graphicFrameLocks noGrp="1"/>
          </p:cNvGraphicFramePr>
          <p:nvPr>
            <p:ph sz="half" idx="2"/>
          </p:nvPr>
        </p:nvGraphicFramePr>
        <p:xfrm>
          <a:off x="250825" y="1844675"/>
          <a:ext cx="3863975" cy="428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3" r:id="rId3" imgW="3865199" imgH="4279763" progId="Excel.Chart.8">
                  <p:embed/>
                </p:oleObj>
              </mc:Choice>
              <mc:Fallback>
                <p:oleObj r:id="rId3" imgW="3865199" imgH="4279763" progId="Excel.Chart.8">
                  <p:embed/>
                  <p:pic>
                    <p:nvPicPr>
                      <p:cNvPr id="0" name="Picture 3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44675"/>
                        <a:ext cx="3863975" cy="428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46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500563" y="1268413"/>
            <a:ext cx="3657600" cy="639762"/>
          </a:xfrm>
        </p:spPr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sadalījums pa aprūpes veidiem uz 30.06.2012.</a:t>
            </a:r>
            <a:endParaRPr lang="lv-LV" smtClean="0"/>
          </a:p>
        </p:txBody>
      </p:sp>
      <p:graphicFrame>
        <p:nvGraphicFramePr>
          <p:cNvPr id="21544" name="Object 40"/>
          <p:cNvGraphicFramePr>
            <a:graphicFrameLocks noGrp="1"/>
          </p:cNvGraphicFramePr>
          <p:nvPr>
            <p:ph sz="quarter" idx="4"/>
          </p:nvPr>
        </p:nvGraphicFramePr>
        <p:xfrm>
          <a:off x="4419600" y="2174875"/>
          <a:ext cx="3657600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4" r:id="rId5" imgW="3657917" imgH="3950550" progId="Excel.Chart.8">
                  <p:embed/>
                </p:oleObj>
              </mc:Choice>
              <mc:Fallback>
                <p:oleObj r:id="rId5" imgW="3657917" imgH="3950550" progId="Excel.Chart.8">
                  <p:embed/>
                  <p:pic>
                    <p:nvPicPr>
                      <p:cNvPr id="0" name="Picture 40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174875"/>
                        <a:ext cx="3657600" cy="395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47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  <p:pic>
        <p:nvPicPr>
          <p:cNvPr id="21548" name="Picture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9" name="Text Placeholder 2"/>
          <p:cNvSpPr>
            <a:spLocks noGrp="1"/>
          </p:cNvSpPr>
          <p:nvPr>
            <p:ph type="body" idx="1"/>
          </p:nvPr>
        </p:nvSpPr>
        <p:spPr>
          <a:xfrm>
            <a:off x="439738" y="1196975"/>
            <a:ext cx="3657600" cy="639763"/>
          </a:xfrm>
        </p:spPr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skaits ārpusģimenes aprūpē</a:t>
            </a:r>
          </a:p>
        </p:txBody>
      </p:sp>
      <p:sp>
        <p:nvSpPr>
          <p:cNvPr id="21550" name="TextBox 2"/>
          <p:cNvSpPr txBox="1">
            <a:spLocks noChangeArrowheads="1"/>
          </p:cNvSpPr>
          <p:nvPr/>
        </p:nvSpPr>
        <p:spPr bwMode="auto">
          <a:xfrm>
            <a:off x="4362450" y="6165850"/>
            <a:ext cx="40338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lv-LV" sz="1400" i="1">
                <a:latin typeface="Times New Roman" pitchFamily="18" charset="0"/>
                <a:cs typeface="Times New Roman" pitchFamily="18" charset="0"/>
              </a:rPr>
              <a:t>2012.gada dati norādīti par 1.pusgadu</a:t>
            </a:r>
            <a:r>
              <a:rPr lang="lv-LV" sz="1600" i="1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endParaRPr lang="lv-LV" sz="1600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7875"/>
          </a:xfrm>
        </p:spPr>
        <p:txBody>
          <a:bodyPr/>
          <a:lstStyle/>
          <a:p>
            <a:pPr eaLnBrk="1" hangingPunct="1">
              <a:defRPr/>
            </a:pPr>
            <a:r>
              <a:rPr lang="lv-LV" sz="4000" dirty="0" smtClean="0">
                <a:latin typeface="Times New Roman" pitchFamily="18" charset="0"/>
                <a:cs typeface="Times New Roman" pitchFamily="18" charset="0"/>
              </a:rPr>
              <a:t>Ārpusģimenes aprūpe Portugālē</a:t>
            </a:r>
            <a:endParaRPr lang="lv-LV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73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sadalījums pa aprūpes veidiem 2012.gadā</a:t>
            </a:r>
            <a:endParaRPr lang="lv-LV" smtClean="0"/>
          </a:p>
        </p:txBody>
      </p:sp>
      <p:graphicFrame>
        <p:nvGraphicFramePr>
          <p:cNvPr id="22570" name="Object 42"/>
          <p:cNvGraphicFramePr>
            <a:graphicFrameLocks noGrp="1"/>
          </p:cNvGraphicFramePr>
          <p:nvPr>
            <p:ph sz="quarter" idx="4"/>
          </p:nvPr>
        </p:nvGraphicFramePr>
        <p:xfrm>
          <a:off x="4419600" y="2174875"/>
          <a:ext cx="3657600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0" r:id="rId3" imgW="3657917" imgH="3950550" progId="Excel.Chart.8">
                  <p:embed/>
                </p:oleObj>
              </mc:Choice>
              <mc:Fallback>
                <p:oleObj r:id="rId3" imgW="3657917" imgH="3950550" progId="Excel.Chart.8">
                  <p:embed/>
                  <p:pic>
                    <p:nvPicPr>
                      <p:cNvPr id="0" name="Picture 4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174875"/>
                        <a:ext cx="3657600" cy="395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74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  <p:pic>
        <p:nvPicPr>
          <p:cNvPr id="22575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76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skaits ārpusģimenes aprūpē</a:t>
            </a:r>
          </a:p>
        </p:txBody>
      </p:sp>
      <p:graphicFrame>
        <p:nvGraphicFramePr>
          <p:cNvPr id="22571" name="Object 43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3657600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1" r:id="rId6" imgW="3657917" imgH="3950550" progId="Excel.Chart.8">
                  <p:embed/>
                </p:oleObj>
              </mc:Choice>
              <mc:Fallback>
                <p:oleObj r:id="rId6" imgW="3657917" imgH="3950550" progId="Excel.Chart.8">
                  <p:embed/>
                  <p:pic>
                    <p:nvPicPr>
                      <p:cNvPr id="0" name="Picture 4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174875"/>
                        <a:ext cx="3657600" cy="395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900"/>
          </a:xfrm>
        </p:spPr>
        <p:txBody>
          <a:bodyPr/>
          <a:lstStyle/>
          <a:p>
            <a:pPr eaLnBrk="1" hangingPunct="1">
              <a:defRPr/>
            </a:pPr>
            <a:r>
              <a:rPr lang="lv-LV" sz="4000" dirty="0" smtClean="0">
                <a:latin typeface="Times New Roman" pitchFamily="18" charset="0"/>
                <a:cs typeface="Times New Roman" pitchFamily="18" charset="0"/>
              </a:rPr>
              <a:t>Ārpusģimenes aprūpe Polijā</a:t>
            </a:r>
            <a:endParaRPr lang="lv-LV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95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skaits ārpusģimenes aprūpē</a:t>
            </a:r>
          </a:p>
        </p:txBody>
      </p:sp>
      <p:graphicFrame>
        <p:nvGraphicFramePr>
          <p:cNvPr id="23592" name="Object 40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3657600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2" r:id="rId3" imgW="3657917" imgH="3950550" progId="Excel.Chart.8">
                  <p:embed/>
                </p:oleObj>
              </mc:Choice>
              <mc:Fallback>
                <p:oleObj r:id="rId3" imgW="3657917" imgH="3950550" progId="Excel.Chart.8">
                  <p:embed/>
                  <p:pic>
                    <p:nvPicPr>
                      <p:cNvPr id="0" name="Picture 40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174875"/>
                        <a:ext cx="3657600" cy="395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96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sadalījums pa aprūpes veidiem 2011.gadā</a:t>
            </a:r>
          </a:p>
        </p:txBody>
      </p:sp>
      <p:graphicFrame>
        <p:nvGraphicFramePr>
          <p:cNvPr id="23593" name="Object 41"/>
          <p:cNvGraphicFramePr>
            <a:graphicFrameLocks noGrp="1"/>
          </p:cNvGraphicFramePr>
          <p:nvPr>
            <p:ph sz="quarter" idx="4"/>
          </p:nvPr>
        </p:nvGraphicFramePr>
        <p:xfrm>
          <a:off x="4500563" y="2133600"/>
          <a:ext cx="3657600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3" r:id="rId5" imgW="3657917" imgH="3950550" progId="Excel.Chart.8">
                  <p:embed/>
                </p:oleObj>
              </mc:Choice>
              <mc:Fallback>
                <p:oleObj r:id="rId5" imgW="3657917" imgH="3950550" progId="Excel.Chart.8">
                  <p:embed/>
                  <p:pic>
                    <p:nvPicPr>
                      <p:cNvPr id="0" name="Picture 4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2133600"/>
                        <a:ext cx="3657600" cy="395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97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26988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sz="4000" dirty="0" smtClean="0">
                <a:latin typeface="Times New Roman" pitchFamily="18" charset="0"/>
                <a:cs typeface="Times New Roman" pitchFamily="18" charset="0"/>
              </a:rPr>
              <a:t>Ārpusģimenes aprūpe Zviedrijā</a:t>
            </a:r>
            <a:endParaRPr lang="lv-LV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21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skaits ārpusģimenes aprūpē</a:t>
            </a:r>
          </a:p>
        </p:txBody>
      </p:sp>
      <p:graphicFrame>
        <p:nvGraphicFramePr>
          <p:cNvPr id="24618" name="Object 42"/>
          <p:cNvGraphicFramePr>
            <a:graphicFrameLocks noGrp="1"/>
          </p:cNvGraphicFramePr>
          <p:nvPr>
            <p:ph sz="half" idx="2"/>
          </p:nvPr>
        </p:nvGraphicFramePr>
        <p:xfrm>
          <a:off x="439738" y="2120900"/>
          <a:ext cx="3657600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8" r:id="rId3" imgW="3657917" imgH="3950550" progId="Excel.Chart.8">
                  <p:embed/>
                </p:oleObj>
              </mc:Choice>
              <mc:Fallback>
                <p:oleObj r:id="rId3" imgW="3657917" imgH="3950550" progId="Excel.Chart.8">
                  <p:embed/>
                  <p:pic>
                    <p:nvPicPr>
                      <p:cNvPr id="0" name="Picture 4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2120900"/>
                        <a:ext cx="3657600" cy="395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2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sadalījums pa aprūpes veidiem 2011.gadā</a:t>
            </a:r>
          </a:p>
        </p:txBody>
      </p:sp>
      <p:sp>
        <p:nvSpPr>
          <p:cNvPr id="24623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  <p:pic>
        <p:nvPicPr>
          <p:cNvPr id="24624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619" name="Object 43"/>
          <p:cNvGraphicFramePr>
            <a:graphicFrameLocks noGrp="1"/>
          </p:cNvGraphicFramePr>
          <p:nvPr>
            <p:ph sz="quarter" idx="4"/>
          </p:nvPr>
        </p:nvGraphicFramePr>
        <p:xfrm>
          <a:off x="4419600" y="2174875"/>
          <a:ext cx="3657600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9" r:id="rId6" imgW="3657917" imgH="3950550" progId="Excel.Chart.8">
                  <p:embed/>
                </p:oleObj>
              </mc:Choice>
              <mc:Fallback>
                <p:oleObj r:id="rId6" imgW="3657917" imgH="3950550" progId="Excel.Chart.8">
                  <p:embed/>
                  <p:pic>
                    <p:nvPicPr>
                      <p:cNvPr id="0" name="Picture 4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174875"/>
                        <a:ext cx="3657600" cy="395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5" name="TextBox 6"/>
          <p:cNvSpPr txBox="1">
            <a:spLocks noChangeArrowheads="1"/>
          </p:cNvSpPr>
          <p:nvPr/>
        </p:nvSpPr>
        <p:spPr bwMode="auto">
          <a:xfrm>
            <a:off x="4211638" y="6021388"/>
            <a:ext cx="43211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lv-LV" sz="1400" i="1">
                <a:latin typeface="Times New Roman" pitchFamily="18" charset="0"/>
                <a:cs typeface="Times New Roman" pitchFamily="18" charset="0"/>
              </a:rPr>
              <a:t>Dati attiecas uz katra gada 1.novembri. Nav pieejami statistikas dati par bērniem aizbildnībā</a:t>
            </a:r>
            <a:r>
              <a:rPr lang="lv-LV" sz="1600" i="1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endParaRPr lang="lv-LV" sz="1600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7620000" cy="850900"/>
          </a:xfrm>
        </p:spPr>
        <p:txBody>
          <a:bodyPr/>
          <a:lstStyle/>
          <a:p>
            <a:pPr eaLnBrk="1" hangingPunct="1">
              <a:defRPr/>
            </a:pPr>
            <a:r>
              <a:rPr lang="lv-LV" sz="4000" dirty="0" smtClean="0">
                <a:latin typeface="Times New Roman" pitchFamily="18" charset="0"/>
                <a:cs typeface="Times New Roman" pitchFamily="18" charset="0"/>
              </a:rPr>
              <a:t>Ārpusģimenes aprūpe Lietuvā</a:t>
            </a:r>
            <a:endParaRPr lang="lv-LV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639" name="Object 39"/>
          <p:cNvGraphicFramePr>
            <a:graphicFrameLocks noGrp="1"/>
          </p:cNvGraphicFramePr>
          <p:nvPr>
            <p:ph sz="half" idx="2"/>
          </p:nvPr>
        </p:nvGraphicFramePr>
        <p:xfrm>
          <a:off x="250825" y="1844675"/>
          <a:ext cx="3863975" cy="428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9" r:id="rId3" imgW="3865199" imgH="4279763" progId="Excel.Chart.8">
                  <p:embed/>
                </p:oleObj>
              </mc:Choice>
              <mc:Fallback>
                <p:oleObj r:id="rId3" imgW="3865199" imgH="4279763" progId="Excel.Chart.8">
                  <p:embed/>
                  <p:pic>
                    <p:nvPicPr>
                      <p:cNvPr id="0" name="Picture 3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44675"/>
                        <a:ext cx="3863975" cy="428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42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500563" y="1052513"/>
            <a:ext cx="3657600" cy="639762"/>
          </a:xfrm>
        </p:spPr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sadalījums pa aprūpes veidiem 2012.gadā</a:t>
            </a:r>
            <a:endParaRPr lang="lv-LV" smtClean="0"/>
          </a:p>
        </p:txBody>
      </p:sp>
      <p:graphicFrame>
        <p:nvGraphicFramePr>
          <p:cNvPr id="25640" name="Object 40"/>
          <p:cNvGraphicFramePr>
            <a:graphicFrameLocks noGrp="1"/>
          </p:cNvGraphicFramePr>
          <p:nvPr>
            <p:ph sz="quarter" idx="4"/>
          </p:nvPr>
        </p:nvGraphicFramePr>
        <p:xfrm>
          <a:off x="4419600" y="1916113"/>
          <a:ext cx="3897313" cy="421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0" r:id="rId5" imgW="3895682" imgH="4212701" progId="Excel.Chart.8">
                  <p:embed/>
                </p:oleObj>
              </mc:Choice>
              <mc:Fallback>
                <p:oleObj r:id="rId5" imgW="3895682" imgH="4212701" progId="Excel.Chart.8">
                  <p:embed/>
                  <p:pic>
                    <p:nvPicPr>
                      <p:cNvPr id="0" name="Picture 40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916113"/>
                        <a:ext cx="3897313" cy="421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43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  <p:pic>
        <p:nvPicPr>
          <p:cNvPr id="25644" name="Picture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45" name="Text Placeholder 2"/>
          <p:cNvSpPr>
            <a:spLocks noGrp="1"/>
          </p:cNvSpPr>
          <p:nvPr>
            <p:ph type="body" idx="1"/>
          </p:nvPr>
        </p:nvSpPr>
        <p:spPr>
          <a:xfrm>
            <a:off x="439738" y="1052513"/>
            <a:ext cx="3657600" cy="639762"/>
          </a:xfrm>
        </p:spPr>
        <p:txBody>
          <a:bodyPr/>
          <a:lstStyle/>
          <a:p>
            <a:pPr eaLnBrk="1" hangingPunct="1"/>
            <a:r>
              <a:rPr lang="lv-LV" smtClean="0">
                <a:latin typeface="Times New Roman" pitchFamily="18" charset="0"/>
                <a:cs typeface="Times New Roman" pitchFamily="18" charset="0"/>
              </a:rPr>
              <a:t>Bērnu skaits ārpusģimenes aprūpē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sz="4000" dirty="0" smtClean="0">
                <a:latin typeface="Times New Roman" pitchFamily="18" charset="0"/>
                <a:cs typeface="Times New Roman" pitchFamily="18" charset="0"/>
              </a:rPr>
              <a:t>Ārpusģimenes aprūpe Slovākijā</a:t>
            </a:r>
            <a:endParaRPr lang="lv-LV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644" name="Object 2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r:id="rId3" imgW="7620660" imgH="4797968" progId="Excel.Chart.8">
                  <p:embed/>
                </p:oleObj>
              </mc:Choice>
              <mc:Fallback>
                <p:oleObj r:id="rId3" imgW="7620660" imgH="4797968" progId="Excel.Chart.8">
                  <p:embed/>
                  <p:pic>
                    <p:nvPicPr>
                      <p:cNvPr id="0" name="Picture 20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7620000" cy="480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6" name="Rectangle 5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  <p:pic>
        <p:nvPicPr>
          <p:cNvPr id="26647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10250"/>
            <a:ext cx="2268538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Mērķi</a:t>
            </a:r>
            <a:endParaRPr lang="lv-LV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8549504"/>
              </p:ext>
            </p:extLst>
          </p:nvPr>
        </p:nvGraphicFramePr>
        <p:xfrm>
          <a:off x="457200" y="1340769"/>
          <a:ext cx="76200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7651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dirty="0"/>
              <a:t>P</a:t>
            </a:r>
            <a:r>
              <a:rPr lang="lv-LV" dirty="0" smtClean="0"/>
              <a:t>amatprincipi</a:t>
            </a:r>
            <a:endParaRPr lang="lv-LV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058454"/>
              </p:ext>
            </p:extLst>
          </p:nvPr>
        </p:nvGraphicFramePr>
        <p:xfrm>
          <a:off x="755576" y="1340768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675" name="Picture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7620000" cy="6492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Finansējums</a:t>
            </a:r>
            <a:endParaRPr lang="lv-LV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296741"/>
              </p:ext>
            </p:extLst>
          </p:nvPr>
        </p:nvGraphicFramePr>
        <p:xfrm>
          <a:off x="755576" y="764706"/>
          <a:ext cx="7632848" cy="557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9699" name="Picture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949950"/>
            <a:ext cx="2268538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969963" y="6203950"/>
            <a:ext cx="12049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4450"/>
            <a:ext cx="7620000" cy="5619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dirty="0" smtClean="0"/>
              <a:t>Pasākumu plāns I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950" y="620713"/>
          <a:ext cx="8135938" cy="6099987"/>
        </p:xfrm>
        <a:graphic>
          <a:graphicData uri="http://schemas.openxmlformats.org/drawingml/2006/table">
            <a:tbl>
              <a:tblPr/>
              <a:tblGrid>
                <a:gridCol w="3671888"/>
                <a:gridCol w="647700"/>
                <a:gridCol w="649287"/>
                <a:gridCol w="647700"/>
                <a:gridCol w="647700"/>
                <a:gridCol w="647700"/>
                <a:gridCol w="647700"/>
                <a:gridCol w="576263"/>
              </a:tblGrid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Pasākumi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1163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Paplašināt sociālo pakalpojumu pieejamību bāreņiem, bez vecāku gādības palikušajiem bērniem un bērniem ar smagiem funkcionālajiem traucējumiem</a:t>
                      </a: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Pašvaldībām deleģēta atbildība par bērnu līdz 2 gadu vecumam aprūpi (MK iesniegti grozījumi SPSP likumā)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Izveidoti jauni vai palielināts esošo sociālo pakalpojumu apjoms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380116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Īstenot bērnu aprūpes institūcijās esošo bērnu pāreju uz pakalpojumu saņemšanu ārpus institūcijas</a:t>
                      </a: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95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Izveidotas un apmācītas speciālistu 11 komandas (Kurzemes, Zemgales, Latgales un Vidzemes plānošanas reģionā katrā 2 speciālistu komandas, Rīgas plānošanas reģionā – 3), kas palīdzēs pašvaldībās izstrādāt DI plānus un uzraudzīs to ieviešanu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309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Pašvaldībās izstrādāti DI plāni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Nodrošināta izstrādātā DI plāna izpildes uzraudzība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Sadarbībā ar bāriņtiesām un sociālajiem dienestiem izvērtēts bērnu uzturēšanās pamatojums sociālās aprūpes institūcijā un iespējas nodrošināt aprūpi ģimeniskā vidē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Noteikts uzturēšanās ilgums iestādē bērniem vecumā no 0-3 gadiem un no 4-18 gadiem </a:t>
                      </a:r>
                      <a:r>
                        <a:rPr kumimoji="0" lang="lv-LV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(grozījumi MK noteikumos par  soc. pakalpojumu  un soc. palīdzības saņemšanu)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4450"/>
            <a:ext cx="7620000" cy="3603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sz="4000" dirty="0" smtClean="0"/>
              <a:t>Pasākumu plāns II</a:t>
            </a:r>
            <a:endParaRPr lang="lv-LV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824395"/>
              </p:ext>
            </p:extLst>
          </p:nvPr>
        </p:nvGraphicFramePr>
        <p:xfrm>
          <a:off x="179389" y="471488"/>
          <a:ext cx="8785100" cy="6400800"/>
        </p:xfrm>
        <a:graphic>
          <a:graphicData uri="http://schemas.openxmlformats.org/drawingml/2006/table">
            <a:tbl>
              <a:tblPr/>
              <a:tblGrid>
                <a:gridCol w="4642135"/>
                <a:gridCol w="571607"/>
                <a:gridCol w="571606"/>
                <a:gridCol w="642466"/>
                <a:gridCol w="642466"/>
                <a:gridCol w="571607"/>
                <a:gridCol w="571606"/>
                <a:gridCol w="571607"/>
              </a:tblGrid>
              <a:tr h="23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Pasākumi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95137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Atbalstīt esošās institūcijām alternatīvas ārpusģimenes aprūpes formas un veicināt to paplašināšanos</a:t>
                      </a: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413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Izstrādāta koncepcija par audžuģimeņu attīstību un tām sniedzamo atbalstu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413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Nodrošinātas atbalsta grupas audžuģimenēm un aizbildņu ģimenēm, atbalsta un uzticības personām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413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Izveidotas pašpalīdzības grupas audžuģimenēm, aizbildņiem, atbalsta un uzticības personām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413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Nodrošinātas psihologu konsultācijas audžuģimenēm, aizbildņiem, adoptētājiem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413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Nodrošināts psihosociāls atbalsts audžuģimenēm un aizbildņiem adaptācijas periodā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413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Nodrošināta informācija jaunajām audžuģimenēm – kā kļūt par audžuģimeni, līdzšinējo audžuģimeņu pieredzi, stereotipiem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8263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Izveidotas un apmācītas speciālistu 11 komandas, kuras palīdzēs pašvaldībās klātienē uzrunāt un piesaistīt potenciālās audžuģimenes un aizbildņus, kā arī sniegs tām nepieciešamo atbalstu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619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Plānošanas reģionos darbojas speciālistu 11 komandas, kuras uzrunā un piesaista audžuģimenes un aizbildņus, sniedz nepieciešamo atbalstu audžuģimenēm un aizbildņiem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501732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Pārprofilēt sociālo aprūpes institūciju, kuras sniedz pakalpojumus bērniem, darbību jaunu sociālo pakalpojumu sniegšanai</a:t>
                      </a: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619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Ik gadu vidēji 56 bērniem bērnu sociālās aprūpes institūcijās nodrošināta ģimeniskai videi pietuvināta aprūpe (</a:t>
                      </a:r>
                      <a:r>
                        <a:rPr kumimoji="0" lang="lv-LV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Quality4children</a:t>
                      </a: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standarti)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6197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Institūcijas pārveidotas par institūcijām alternatīvu sociālo pakalpojumu sniegšanai, prioritāri bērnu vajadzību nodrošināšanai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7620000" cy="635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dirty="0" smtClean="0"/>
              <a:t>Pasākumu plāns III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8496300" cy="5620388"/>
        </p:xfrm>
        <a:graphic>
          <a:graphicData uri="http://schemas.openxmlformats.org/drawingml/2006/table">
            <a:tbl>
              <a:tblPr/>
              <a:tblGrid>
                <a:gridCol w="4060825"/>
                <a:gridCol w="115887"/>
                <a:gridCol w="560388"/>
                <a:gridCol w="676275"/>
                <a:gridCol w="677862"/>
                <a:gridCol w="601663"/>
                <a:gridCol w="601662"/>
                <a:gridCol w="601663"/>
                <a:gridCol w="600075"/>
              </a:tblGrid>
              <a:tr h="360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Pasākumi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68313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 ilgstošas sociālās aprūpes un sociālās rehabilitācijas institūcijā esošo bērnu sagatavošanu patstāvīgai dzīvei pēc pilngadības sasniegšanas</a:t>
                      </a: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Izveidotas „jauniešu mājas”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1260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Sociālie dienesti izstrādā sociālās rehabilitācijas plānu un veic sociālo darbu ar pilngadību sasniegušajiem ārpusģimenes aprūpē bijušajiem bērniem un attiecīgi nodrošina nepieciešamos atbalsta pasākumus vismaz 2 gadus pēc ārpusģimenes aprūpes beigšanās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379413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Pilnveidot preventīvos pasākumus, lai mazinātu bērna pamešanas novārtā vai neatbilstošas aprūpes risku</a:t>
                      </a:r>
                      <a:endParaRPr kumimoji="0" lang="lv-LV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Nodrošināta metodiskā palīdzība un atbalsts bērnu tiesību aizsardzības un vardarbības profilakses jautājumos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Sniegtas konsultācijas bērniem ar uzvedības traucējumiem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Nodrošinātas informatīvās kampaņas, materiāli, pētījumi sabiedrības izpratnes veidošanai par vardarbību ģimenē un tās atpazīšanu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Īstenotas speciālistu apmācības darbam ar cietušajiem no vardarbības ģimenē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3EE"/>
                    </a:solidFill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Nodrošinātas psihologu konsultācijas ģimenēm ar bērniem krīzes situācijā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5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425" y="4508500"/>
            <a:ext cx="1674813" cy="16002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b="1" dirty="0" smtClean="0">
                <a:solidFill>
                  <a:schemeClr val="tx1"/>
                </a:solidFill>
              </a:rPr>
              <a:t/>
            </a:r>
            <a:br>
              <a:rPr lang="lv-LV" b="1" dirty="0" smtClean="0">
                <a:solidFill>
                  <a:schemeClr val="tx1"/>
                </a:solidFill>
              </a:rPr>
            </a:br>
            <a:endParaRPr lang="lv-LV" dirty="0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28575" y="2492375"/>
            <a:ext cx="8459788" cy="1082675"/>
          </a:xfrm>
        </p:spPr>
        <p:txBody>
          <a:bodyPr/>
          <a:lstStyle/>
          <a:p>
            <a:pPr marL="114300" indent="0" algn="ctr" eaLnBrk="1" hangingPunct="1">
              <a:buFont typeface="Arial" charset="0"/>
              <a:buNone/>
            </a:pPr>
            <a:r>
              <a:rPr lang="lv-LV" sz="6000" smtClean="0">
                <a:latin typeface="Times New Roman" pitchFamily="18" charset="0"/>
                <a:cs typeface="Times New Roman" pitchFamily="18" charset="0"/>
              </a:rPr>
              <a:t>Paldies par uzmanību!</a:t>
            </a:r>
          </a:p>
        </p:txBody>
      </p:sp>
      <p:pic>
        <p:nvPicPr>
          <p:cNvPr id="33795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24538"/>
            <a:ext cx="2268538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971550" y="6067425"/>
            <a:ext cx="1206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LABKLĀJĪBAS</a:t>
            </a:r>
          </a:p>
          <a:p>
            <a:pPr algn="ctr"/>
            <a:r>
              <a:rPr lang="lv-LV" sz="1400">
                <a:solidFill>
                  <a:srgbClr val="2D593B"/>
                </a:solidFill>
                <a:latin typeface="Calibri" pitchFamily="34" charset="0"/>
              </a:rPr>
              <a:t>MINISTRIJA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3">
      <a:dk1>
        <a:sysClr val="windowText" lastClr="000000"/>
      </a:dk1>
      <a:lt1>
        <a:sysClr val="window" lastClr="FFFFFF"/>
      </a:lt1>
      <a:dk2>
        <a:srgbClr val="444D26"/>
      </a:dk2>
      <a:lt2>
        <a:srgbClr val="FEFBCE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804</TotalTime>
  <Words>1105</Words>
  <Application>Microsoft Office PowerPoint</Application>
  <PresentationFormat>On-screen Show (4:3)</PresentationFormat>
  <Paragraphs>319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</vt:lpstr>
      <vt:lpstr>Tahoma</vt:lpstr>
      <vt:lpstr>Times New Roman</vt:lpstr>
      <vt:lpstr>Adjacency</vt:lpstr>
      <vt:lpstr>Microsoft Excel Chart</vt:lpstr>
      <vt:lpstr>ĀRPUSĢIMENES APRŪPE-DEINSTUCIONALIZĀCIJA</vt:lpstr>
      <vt:lpstr>Ārpusģimenes aprūpē esošo bērnu skaits 1997.-2013.gadā, tūkst.</vt:lpstr>
      <vt:lpstr>Bērnu skaits ārpusģimenes aprūpē 2014.gada 1.janvārī – 7,9 tūkst. bērnu</vt:lpstr>
      <vt:lpstr>PowerPoint Presentation</vt:lpstr>
      <vt:lpstr>Bērnu aprūpes iestādes sadalījumā pēc bērnu skaita 01.01.2014.</vt:lpstr>
      <vt:lpstr>Ārpusģimenes aprūpe Vācijā</vt:lpstr>
      <vt:lpstr>Ārpusģimenes aprūpe Grieķijā</vt:lpstr>
      <vt:lpstr>Ārpusģimenes aprūpe Bulgārijā</vt:lpstr>
      <vt:lpstr>Ārpusģimenes aprūpe Portugālē</vt:lpstr>
      <vt:lpstr>Ārpusģimenes aprūpe Polijā</vt:lpstr>
      <vt:lpstr>Ārpusģimenes aprūpe Zviedrijā</vt:lpstr>
      <vt:lpstr>Ārpusģimenes aprūpe Lietuvā</vt:lpstr>
      <vt:lpstr>Ārpusģimenes aprūpe Slovākijā</vt:lpstr>
      <vt:lpstr>Mērķi</vt:lpstr>
      <vt:lpstr>Pamatprincipi</vt:lpstr>
      <vt:lpstr>Finansējums</vt:lpstr>
      <vt:lpstr>Pasākumu plāns I</vt:lpstr>
      <vt:lpstr>Pasākumu plāns II</vt:lpstr>
      <vt:lpstr>Pasākumu plāns III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Marika Kupce</dc:creator>
  <cp:lastModifiedBy>Baiba Abersone</cp:lastModifiedBy>
  <cp:revision>195</cp:revision>
  <dcterms:created xsi:type="dcterms:W3CDTF">2013-08-19T12:20:26Z</dcterms:created>
  <dcterms:modified xsi:type="dcterms:W3CDTF">2014-06-25T14:00:45Z</dcterms:modified>
</cp:coreProperties>
</file>